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d94b0d5bc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d94b0d5bc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d94b0d5bc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d94b0d5bc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d94b0d5bc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d94b0d5bc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d94b0d5bc_3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d94b0d5bc_3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d94b0d5bc_3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d94b0d5bc_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d94b0d5bc_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d94b0d5bc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d94b0d5bc_3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d94b0d5bc_3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d94b0d5b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d94b0d5b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d94b0d4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d94b0d4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73737"/>
                </a:solidFill>
                <a:highlight>
                  <a:srgbClr val="FFFFFF"/>
                </a:highlight>
              </a:rPr>
              <a:t>Complex 32 bit floating point for both I and 32 Q</a:t>
            </a:r>
            <a:endParaRPr sz="1150">
              <a:solidFill>
                <a:srgbClr val="373737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73737"/>
                </a:solidFill>
                <a:highlight>
                  <a:srgbClr val="FFFFFF"/>
                </a:highlight>
              </a:rPr>
              <a:t>Float 32 bit single precision floating point</a:t>
            </a:r>
            <a:endParaRPr sz="1150">
              <a:solidFill>
                <a:srgbClr val="373737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73737"/>
                </a:solidFill>
                <a:highlight>
                  <a:srgbClr val="FFFFFF"/>
                </a:highlight>
              </a:rPr>
              <a:t>Integer 32 bit signed integer</a:t>
            </a:r>
            <a:endParaRPr sz="1150">
              <a:solidFill>
                <a:srgbClr val="373737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73737"/>
                </a:solidFill>
                <a:highlight>
                  <a:srgbClr val="FFFFFF"/>
                </a:highlight>
              </a:rPr>
              <a:t>Short 16 bit signed integer</a:t>
            </a:r>
            <a:endParaRPr sz="1150">
              <a:solidFill>
                <a:srgbClr val="373737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73737"/>
                </a:solidFill>
                <a:highlight>
                  <a:srgbClr val="FFFFFF"/>
                </a:highlight>
              </a:rPr>
              <a:t>Byte 8 bit signed integer</a:t>
            </a:r>
            <a:endParaRPr sz="1150">
              <a:solidFill>
                <a:srgbClr val="373737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73737"/>
                </a:solidFill>
                <a:highlight>
                  <a:srgbClr val="FFFFFF"/>
                </a:highlight>
              </a:rPr>
              <a:t>https://adamgannon.com/2014/11/18/gnuradio_offline_pt1/</a:t>
            </a:r>
            <a:endParaRPr sz="1150">
              <a:solidFill>
                <a:srgbClr val="37373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d94b0d4d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d94b0d4d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https://lists.gnu.org/archive/html/discuss-gnuradio/2017-03/msg00014.html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cbf86a03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cbf86a03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cbf86a03b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9cbf86a03b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d94b0d5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d94b0d5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d94b0d5bc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d94b0d5bc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cbf86a03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cbf86a03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066c9fb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066c9fb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d94b0d4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d94b0d4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d94b0d5bc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d94b0d5bc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d94b0d5bc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d94b0d5bc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d94b0d5bc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d94b0d5bc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b="0" l="0" r="0" t="2799"/>
          <a:stretch/>
        </p:blipFill>
        <p:spPr>
          <a:xfrm>
            <a:off x="351275" y="1649175"/>
            <a:ext cx="1519200" cy="185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" name="Google Shape;5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ctrTitle"/>
          </p:nvPr>
        </p:nvSpPr>
        <p:spPr>
          <a:xfrm>
            <a:off x="311700" y="1251075"/>
            <a:ext cx="8520600" cy="12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GNU Radio: gr-radar pt.2</a:t>
            </a:r>
            <a:endParaRPr/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1548000" y="3531350"/>
            <a:ext cx="70191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Samson Aggelopoulos, </a:t>
            </a:r>
            <a:r>
              <a:rPr lang="en"/>
              <a:t>Willy Chang, </a:t>
            </a:r>
            <a:r>
              <a:rPr lang="en"/>
              <a:t>Brian Lu, and Matthew Sahara</a:t>
            </a:r>
            <a:endParaRPr/>
          </a:p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6486000" y="3915350"/>
            <a:ext cx="20811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 8,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 Resampler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Upsample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Interpolation Factor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Down-sample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Decimation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625" y="2280775"/>
            <a:ext cx="3900949" cy="231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3625" y="575950"/>
            <a:ext cx="129540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Tagged Stream Multiply Length Tag</a:t>
            </a:r>
            <a:endParaRPr sz="2800"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Attaches a tag to the signal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3238" y="2638000"/>
            <a:ext cx="3415325" cy="9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Tagged Stream FFT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Attaches a tag to the signal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FFT on signal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500" y="617425"/>
            <a:ext cx="189547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4775" y="2179296"/>
            <a:ext cx="4110024" cy="24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Multiply Constant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Modifies gain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097" y="2169397"/>
            <a:ext cx="4172501" cy="24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Multiply Conjugate… Again!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2600" y="1211350"/>
            <a:ext cx="14668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4963" y="2161375"/>
            <a:ext cx="3296183" cy="22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Max Peak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the following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Frequency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Power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Phase</a:t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125" y="2609600"/>
            <a:ext cx="3141575" cy="16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Estimator FSK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</a:t>
            </a:r>
            <a:r>
              <a:rPr lang="en" sz="1900"/>
              <a:t>at</a:t>
            </a:r>
            <a:r>
              <a:rPr lang="en" sz="1900"/>
              <a:t>e velocity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Frequency * Speed of Light (3e8) / [2*Center Freq]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Calculate range</a:t>
            </a:r>
            <a:endParaRPr sz="19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/>
              <a:t>Phase * </a:t>
            </a:r>
            <a:r>
              <a:rPr lang="en" sz="1500"/>
              <a:t>Speed of Light / 4</a:t>
            </a:r>
            <a:r>
              <a:rPr lang="en" sz="1500">
                <a:solidFill>
                  <a:srgbClr val="4D5156"/>
                </a:solidFill>
                <a:highlight>
                  <a:srgbClr val="FFFFFF"/>
                </a:highlight>
              </a:rPr>
              <a:t>π</a:t>
            </a: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</a:rPr>
              <a:t>Δf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Note: Speed of Light = 3e8</a:t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550" y="658900"/>
            <a:ext cx="177165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Logging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are as follows: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 of range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 of velocity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 of strength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 with timestamp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Logging of Range and Velocity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Sink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GNU Radio has built in block called File Sink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sink can be added to any part of the flowchart and will dump the ingoing data to a specified folder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to save each data point on the plot</a:t>
            </a: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6800" y="3576975"/>
            <a:ext cx="4228500" cy="10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Timestamp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File Meta Sink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Adds header information to each sample when using File Sink Block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USRP has GPS module, Meta Sink can save real time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825" y="3586375"/>
            <a:ext cx="3178450" cy="10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 and Software Configuration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FSK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GNU radar code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Logging code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Transponder updates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Dimensions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2410100" y="1595775"/>
            <a:ext cx="2947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Distance b/n wire = 4 mm..?</a:t>
            </a:r>
            <a:endParaRPr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100" y="2157850"/>
            <a:ext cx="2440326" cy="2440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32"/>
          <p:cNvCxnSpPr/>
          <p:nvPr/>
        </p:nvCxnSpPr>
        <p:spPr>
          <a:xfrm>
            <a:off x="3456275" y="3378475"/>
            <a:ext cx="409200" cy="4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  <p:pic>
        <p:nvPicPr>
          <p:cNvPr id="215" name="Google Shape;21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2875" y="778200"/>
            <a:ext cx="996082" cy="3876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32"/>
          <p:cNvCxnSpPr/>
          <p:nvPr/>
        </p:nvCxnSpPr>
        <p:spPr>
          <a:xfrm>
            <a:off x="7174025" y="1104500"/>
            <a:ext cx="48000" cy="1119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17" name="Google Shape;217;p32"/>
          <p:cNvSpPr txBox="1"/>
          <p:nvPr/>
        </p:nvSpPr>
        <p:spPr>
          <a:xfrm>
            <a:off x="7366550" y="1357150"/>
            <a:ext cx="14196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16.534 mm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8" name="Google Shape;218;p32"/>
          <p:cNvCxnSpPr/>
          <p:nvPr/>
        </p:nvCxnSpPr>
        <p:spPr>
          <a:xfrm>
            <a:off x="6512300" y="1164650"/>
            <a:ext cx="96300" cy="32607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19" name="Google Shape;219;p32"/>
          <p:cNvSpPr txBox="1"/>
          <p:nvPr/>
        </p:nvSpPr>
        <p:spPr>
          <a:xfrm>
            <a:off x="5229200" y="2228850"/>
            <a:ext cx="1283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48.60 mm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Transponder: J-Pole</a:t>
            </a:r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5949949" y="1269525"/>
            <a:ext cx="2872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diameter:  0.66mm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S11</a:t>
            </a:r>
            <a:br>
              <a:rPr lang="en"/>
            </a:br>
            <a:r>
              <a:rPr lang="en"/>
              <a:t>-17.55 dB @ 2.2 GHz</a:t>
            </a:r>
            <a:br>
              <a:rPr lang="en"/>
            </a:br>
            <a:r>
              <a:rPr lang="en"/>
              <a:t>-16.82 dB @ 4.4 GHz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50" y="1211351"/>
            <a:ext cx="5749599" cy="338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3"/>
          <p:cNvPicPr preferRelativeResize="0"/>
          <p:nvPr/>
        </p:nvPicPr>
        <p:blipFill rotWithShape="1">
          <a:blip r:embed="rId4">
            <a:alphaModFix/>
          </a:blip>
          <a:srcRect b="0" l="0" r="2799" t="0"/>
          <a:stretch/>
        </p:blipFill>
        <p:spPr>
          <a:xfrm>
            <a:off x="5329875" y="3145800"/>
            <a:ext cx="3492574" cy="13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and Software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GNU Radio companion (3.8.2)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Gr-radar (3.8)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Hardware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LDPA / Omni-directional / 2.4Ghz Yagi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USRP N210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FSK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Shift Keying (FSK) Radar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Measure range and radial </a:t>
            </a:r>
            <a:r>
              <a:rPr lang="en"/>
              <a:t>velocity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2840701"/>
            <a:ext cx="5183102" cy="18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Introduction to FSK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524" y="1912972"/>
            <a:ext cx="4969226" cy="251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6800" y="2420825"/>
            <a:ext cx="2340025" cy="89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6750" y="3534575"/>
            <a:ext cx="1942800" cy="8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076" y="1281150"/>
            <a:ext cx="5283124" cy="31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 Generator CW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Sends a continuous wave signal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Dual CW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have a </a:t>
            </a:r>
            <a:r>
              <a:rPr lang="en">
                <a:solidFill>
                  <a:srgbClr val="000000"/>
                </a:solidFill>
              </a:rPr>
              <a:t>frequency ± X Hz from the center frequency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375" y="575950"/>
            <a:ext cx="17240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7106" y="2916050"/>
            <a:ext cx="2986087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5750" y="2931493"/>
            <a:ext cx="2986100" cy="1750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 Generator CW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Sends signal through USRP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Receives signal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3150" y="2552113"/>
            <a:ext cx="3239325" cy="18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7000" y="619350"/>
            <a:ext cx="17430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3600" y="2501800"/>
            <a:ext cx="3239325" cy="194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Multiply Conjugate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Multiply in0 by conjugate of in1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 phase difference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“Center Signal”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525" y="2391350"/>
            <a:ext cx="3624249" cy="22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5300" y="584088"/>
            <a:ext cx="137160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