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407" r:id="rId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har char=" "/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har char=" "/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har char=" "/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har char=" "/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har char=" "/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E0000"/>
    <a:srgbClr val="FF7C80"/>
    <a:srgbClr val="336699"/>
    <a:srgbClr val="6699FF"/>
    <a:srgbClr val="DDDDDD"/>
    <a:srgbClr val="0000FF"/>
    <a:srgbClr val="009900"/>
    <a:srgbClr val="52F4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0099" autoAdjust="0"/>
    <p:restoredTop sz="94678" autoAdjust="0"/>
  </p:normalViewPr>
  <p:slideViewPr>
    <p:cSldViewPr showGuides="1">
      <p:cViewPr varScale="1">
        <p:scale>
          <a:sx n="146" d="100"/>
          <a:sy n="146" d="100"/>
        </p:scale>
        <p:origin x="-864" y="-104"/>
      </p:cViewPr>
      <p:guideLst>
        <p:guide orient="horz" pos="4158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FontTx/>
              <a:buNone/>
              <a:defRPr sz="1200" b="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 b="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FontTx/>
              <a:buNone/>
              <a:defRPr sz="1200" b="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 b="0">
                <a:latin typeface="Tahoma" charset="0"/>
              </a:defRPr>
            </a:lvl1pPr>
          </a:lstStyle>
          <a:p>
            <a:fld id="{5955F8DA-6195-3249-8323-2BC3D46608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FontTx/>
              <a:buNone/>
              <a:defRPr sz="1200" b="0">
                <a:latin typeface="Garamond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 b="0">
                <a:latin typeface="Garamond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FontTx/>
              <a:buNone/>
              <a:defRPr sz="1200" b="0">
                <a:latin typeface="Garamond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3" rIns="96644" bIns="48323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 b="0">
                <a:latin typeface="Garamond" charset="0"/>
              </a:defRPr>
            </a:lvl1pPr>
          </a:lstStyle>
          <a:p>
            <a:fld id="{27421B55-920C-C041-9774-FBD09A2173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21B55-920C-C041-9774-FBD09A2173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65400" y="2273300"/>
            <a:ext cx="5181600" cy="2133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200" b="0"/>
          </a:p>
        </p:txBody>
      </p:sp>
      <p:sp>
        <p:nvSpPr>
          <p:cNvPr id="100357" name="Rectangle 5"/>
          <p:cNvSpPr>
            <a:spLocks noChangeArrowheads="1"/>
          </p:cNvSpPr>
          <p:nvPr userDrawn="1"/>
        </p:nvSpPr>
        <p:spPr bwMode="auto">
          <a:xfrm>
            <a:off x="0" y="510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0"/>
              <a:t>Based on slides © McGraw-Hill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200" b="0"/>
              <a:t>Additional material © 2004 Lewis/Martin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2000" b="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11125" indent="-111125" algn="l" rtl="0" eaLnBrk="0" fontAlgn="base" hangingPunct="0">
        <a:spcBef>
          <a:spcPct val="20000"/>
        </a:spcBef>
        <a:spcAft>
          <a:spcPct val="0"/>
        </a:spcAft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Ø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366838" indent="-176213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17160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1732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6304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0876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5448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365125" y="2514600"/>
            <a:ext cx="320675" cy="855663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0">
                <a:solidFill>
                  <a:srgbClr val="000000"/>
                </a:solidFill>
              </a:rPr>
              <a:t>PC</a:t>
            </a:r>
            <a:endParaRPr lang="en-US" sz="1200" b="0" baseline="-25000">
              <a:solidFill>
                <a:srgbClr val="000000"/>
              </a:solidFill>
            </a:endParaRP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143000" y="2514600"/>
            <a:ext cx="685800" cy="885825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dirty="0">
                <a:solidFill>
                  <a:srgbClr val="000000"/>
                </a:solidFill>
              </a:rPr>
              <a:t>Memory</a:t>
            </a:r>
            <a:endParaRPr lang="en-US" sz="1200" b="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200" b="0" dirty="0">
                <a:solidFill>
                  <a:srgbClr val="000000"/>
                </a:solidFill>
              </a:rPr>
              <a:t>2</a:t>
            </a:r>
            <a:r>
              <a:rPr lang="en-US" sz="1200" b="0" baseline="30000" dirty="0">
                <a:solidFill>
                  <a:srgbClr val="000000"/>
                </a:solidFill>
              </a:rPr>
              <a:t>16</a:t>
            </a:r>
            <a:r>
              <a:rPr lang="en-US" sz="1200" b="0" dirty="0">
                <a:solidFill>
                  <a:srgbClr val="000000"/>
                </a:solidFill>
              </a:rPr>
              <a:t> by</a:t>
            </a:r>
            <a:r>
              <a:rPr lang="en-US" sz="1200" b="0" dirty="0" smtClean="0">
                <a:solidFill>
                  <a:srgbClr val="000000"/>
                </a:solidFill>
              </a:rPr>
              <a:t> </a:t>
            </a:r>
            <a:br>
              <a:rPr lang="en-US" sz="1200" b="0" dirty="0" smtClean="0">
                <a:solidFill>
                  <a:srgbClr val="000000"/>
                </a:solidFill>
              </a:rPr>
            </a:br>
            <a:r>
              <a:rPr lang="en-US" sz="1200" b="0" dirty="0" smtClean="0">
                <a:solidFill>
                  <a:srgbClr val="000000"/>
                </a:solidFill>
              </a:rPr>
              <a:t>16 </a:t>
            </a:r>
            <a:r>
              <a:rPr lang="en-US" sz="1200" b="0" dirty="0">
                <a:solidFill>
                  <a:srgbClr val="000000"/>
                </a:solidFill>
              </a:rPr>
              <a:t>bit</a:t>
            </a:r>
            <a:br>
              <a:rPr lang="en-US" sz="1200" b="0" dirty="0">
                <a:solidFill>
                  <a:srgbClr val="000000"/>
                </a:solidFill>
              </a:rPr>
            </a:b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247814" name="Line 6"/>
          <p:cNvSpPr>
            <a:spLocks noChangeShapeType="1"/>
          </p:cNvSpPr>
          <p:nvPr/>
        </p:nvSpPr>
        <p:spPr bwMode="auto">
          <a:xfrm>
            <a:off x="685800" y="29718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9" name="Line 11"/>
          <p:cNvSpPr>
            <a:spLocks noChangeShapeType="1"/>
          </p:cNvSpPr>
          <p:nvPr/>
        </p:nvSpPr>
        <p:spPr bwMode="auto">
          <a:xfrm flipH="1" flipV="1">
            <a:off x="152400" y="2971800"/>
            <a:ext cx="0" cy="3276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3" name="Freeform 15"/>
          <p:cNvSpPr>
            <a:spLocks/>
          </p:cNvSpPr>
          <p:nvPr/>
        </p:nvSpPr>
        <p:spPr bwMode="auto">
          <a:xfrm>
            <a:off x="4038600" y="3209925"/>
            <a:ext cx="381000" cy="981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85" y="386"/>
              </a:cxn>
              <a:cxn ang="0">
                <a:pos x="0" y="480"/>
              </a:cxn>
              <a:cxn ang="0">
                <a:pos x="0" y="768"/>
              </a:cxn>
              <a:cxn ang="0">
                <a:pos x="384" y="576"/>
              </a:cxn>
              <a:cxn ang="0">
                <a:pos x="384" y="192"/>
              </a:cxn>
              <a:cxn ang="0">
                <a:pos x="0" y="0"/>
              </a:cxn>
            </a:cxnLst>
            <a:rect l="0" t="0" r="r" b="b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9" name="Line 21"/>
          <p:cNvSpPr>
            <a:spLocks noChangeShapeType="1"/>
          </p:cNvSpPr>
          <p:nvPr/>
        </p:nvSpPr>
        <p:spPr bwMode="auto">
          <a:xfrm flipV="1">
            <a:off x="4419600" y="3733800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3" name="Line 25"/>
          <p:cNvSpPr>
            <a:spLocks noChangeShapeType="1"/>
          </p:cNvSpPr>
          <p:nvPr/>
        </p:nvSpPr>
        <p:spPr bwMode="auto">
          <a:xfrm>
            <a:off x="3886200" y="4572000"/>
            <a:ext cx="199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871" name="Group 63"/>
          <p:cNvGrpSpPr>
            <a:grpSpLocks/>
          </p:cNvGrpSpPr>
          <p:nvPr/>
        </p:nvGrpSpPr>
        <p:grpSpPr bwMode="auto">
          <a:xfrm>
            <a:off x="1752600" y="2667000"/>
            <a:ext cx="396875" cy="427038"/>
            <a:chOff x="4543" y="2488"/>
            <a:chExt cx="356" cy="383"/>
          </a:xfrm>
        </p:grpSpPr>
        <p:sp>
          <p:nvSpPr>
            <p:cNvPr id="247872" name="Line 64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73" name="Text Box 65"/>
            <p:cNvSpPr txBox="1">
              <a:spLocks noChangeArrowheads="1"/>
            </p:cNvSpPr>
            <p:nvPr/>
          </p:nvSpPr>
          <p:spPr bwMode="auto">
            <a:xfrm>
              <a:off x="4543" y="2488"/>
              <a:ext cx="356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16</a:t>
              </a:r>
            </a:p>
          </p:txBody>
        </p:sp>
      </p:grpSp>
      <p:grpSp>
        <p:nvGrpSpPr>
          <p:cNvPr id="247874" name="Group 66"/>
          <p:cNvGrpSpPr>
            <a:grpSpLocks/>
          </p:cNvGrpSpPr>
          <p:nvPr/>
        </p:nvGrpSpPr>
        <p:grpSpPr bwMode="auto">
          <a:xfrm>
            <a:off x="593725" y="2667000"/>
            <a:ext cx="396875" cy="427038"/>
            <a:chOff x="4544" y="2488"/>
            <a:chExt cx="355" cy="383"/>
          </a:xfrm>
        </p:grpSpPr>
        <p:sp>
          <p:nvSpPr>
            <p:cNvPr id="247875" name="Line 67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76" name="Text Box 68"/>
            <p:cNvSpPr txBox="1">
              <a:spLocks noChangeArrowheads="1"/>
            </p:cNvSpPr>
            <p:nvPr/>
          </p:nvSpPr>
          <p:spPr bwMode="auto">
            <a:xfrm>
              <a:off x="4544" y="2488"/>
              <a:ext cx="3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</p:grpSp>
      <p:sp>
        <p:nvSpPr>
          <p:cNvPr id="247987" name="Line 179"/>
          <p:cNvSpPr>
            <a:spLocks noChangeShapeType="1"/>
          </p:cNvSpPr>
          <p:nvPr/>
        </p:nvSpPr>
        <p:spPr bwMode="auto">
          <a:xfrm>
            <a:off x="6797675" y="38100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988" name="AutoShape 180"/>
          <p:cNvSpPr>
            <a:spLocks noChangeArrowheads="1"/>
          </p:cNvSpPr>
          <p:nvPr/>
        </p:nvSpPr>
        <p:spPr bwMode="auto">
          <a:xfrm rot="-5400000">
            <a:off x="6873875" y="3581400"/>
            <a:ext cx="838200" cy="228600"/>
          </a:xfrm>
          <a:custGeom>
            <a:avLst/>
            <a:gdLst>
              <a:gd name="G0" fmla="+- 3620 0 0"/>
              <a:gd name="G1" fmla="+- 21600 0 3620"/>
              <a:gd name="G2" fmla="*/ 3620 1 2"/>
              <a:gd name="G3" fmla="+- 21600 0 G2"/>
              <a:gd name="G4" fmla="+/ 3620 21600 2"/>
              <a:gd name="G5" fmla="+/ G1 0 2"/>
              <a:gd name="G6" fmla="*/ 21600 21600 3620"/>
              <a:gd name="G7" fmla="*/ G6 1 2"/>
              <a:gd name="G8" fmla="+- 21600 0 G7"/>
              <a:gd name="G9" fmla="*/ 21600 1 2"/>
              <a:gd name="G10" fmla="+- 3620 0 G9"/>
              <a:gd name="G11" fmla="?: G10 G8 0"/>
              <a:gd name="G12" fmla="?: G10 G7 21600"/>
              <a:gd name="T0" fmla="*/ 19790 w 21600"/>
              <a:gd name="T1" fmla="*/ 10800 h 21600"/>
              <a:gd name="T2" fmla="*/ 10800 w 21600"/>
              <a:gd name="T3" fmla="*/ 21600 h 21600"/>
              <a:gd name="T4" fmla="*/ 1810 w 21600"/>
              <a:gd name="T5" fmla="*/ 10800 h 21600"/>
              <a:gd name="T6" fmla="*/ 10800 w 21600"/>
              <a:gd name="T7" fmla="*/ 0 h 21600"/>
              <a:gd name="T8" fmla="*/ 3610 w 21600"/>
              <a:gd name="T9" fmla="*/ 3610 h 21600"/>
              <a:gd name="T10" fmla="*/ 17990 w 21600"/>
              <a:gd name="T11" fmla="*/ 179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20" y="21600"/>
                </a:lnTo>
                <a:lnTo>
                  <a:pt x="17980" y="21600"/>
                </a:lnTo>
                <a:lnTo>
                  <a:pt x="2160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995" name="Line 187"/>
          <p:cNvSpPr>
            <a:spLocks noChangeShapeType="1"/>
          </p:cNvSpPr>
          <p:nvPr/>
        </p:nvSpPr>
        <p:spPr bwMode="auto">
          <a:xfrm flipV="1">
            <a:off x="7407274" y="38100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997" name="Group 189"/>
          <p:cNvGrpSpPr>
            <a:grpSpLocks/>
          </p:cNvGrpSpPr>
          <p:nvPr/>
        </p:nvGrpSpPr>
        <p:grpSpPr bwMode="auto">
          <a:xfrm>
            <a:off x="7391400" y="3459908"/>
            <a:ext cx="396875" cy="457142"/>
            <a:chOff x="4543" y="2461"/>
            <a:chExt cx="356" cy="410"/>
          </a:xfrm>
        </p:grpSpPr>
        <p:sp>
          <p:nvSpPr>
            <p:cNvPr id="247998" name="Line 190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99" name="Text Box 191"/>
            <p:cNvSpPr txBox="1">
              <a:spLocks noChangeArrowheads="1"/>
            </p:cNvSpPr>
            <p:nvPr/>
          </p:nvSpPr>
          <p:spPr bwMode="auto">
            <a:xfrm>
              <a:off x="4543" y="2461"/>
              <a:ext cx="356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16</a:t>
              </a:r>
            </a:p>
          </p:txBody>
        </p:sp>
      </p:grpSp>
      <p:sp>
        <p:nvSpPr>
          <p:cNvPr id="248107" name="Line 299"/>
          <p:cNvSpPr>
            <a:spLocks noChangeShapeType="1"/>
          </p:cNvSpPr>
          <p:nvPr/>
        </p:nvSpPr>
        <p:spPr bwMode="auto">
          <a:xfrm flipH="1" flipV="1">
            <a:off x="6416675" y="3383646"/>
            <a:ext cx="0" cy="2286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111" name="Line 303"/>
          <p:cNvSpPr>
            <a:spLocks noChangeShapeType="1"/>
          </p:cNvSpPr>
          <p:nvPr/>
        </p:nvSpPr>
        <p:spPr bwMode="auto">
          <a:xfrm flipH="1" flipV="1">
            <a:off x="5105400" y="2971800"/>
            <a:ext cx="0" cy="3048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191" name="Line 383"/>
          <p:cNvSpPr>
            <a:spLocks noChangeShapeType="1"/>
          </p:cNvSpPr>
          <p:nvPr/>
        </p:nvSpPr>
        <p:spPr bwMode="auto">
          <a:xfrm>
            <a:off x="3429000" y="393382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258" name="Line 450"/>
          <p:cNvSpPr>
            <a:spLocks noChangeShapeType="1"/>
          </p:cNvSpPr>
          <p:nvPr/>
        </p:nvSpPr>
        <p:spPr bwMode="auto">
          <a:xfrm flipV="1">
            <a:off x="3429000" y="3429000"/>
            <a:ext cx="60166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308" name="AutoShape 500"/>
          <p:cNvSpPr>
            <a:spLocks noChangeArrowheads="1"/>
          </p:cNvSpPr>
          <p:nvPr/>
        </p:nvSpPr>
        <p:spPr bwMode="auto">
          <a:xfrm rot="16200000">
            <a:off x="7788275" y="2057400"/>
            <a:ext cx="457200" cy="152400"/>
          </a:xfrm>
          <a:custGeom>
            <a:avLst/>
            <a:gdLst>
              <a:gd name="G0" fmla="+- 3620 0 0"/>
              <a:gd name="G1" fmla="+- 21600 0 3620"/>
              <a:gd name="G2" fmla="*/ 3620 1 2"/>
              <a:gd name="G3" fmla="+- 21600 0 G2"/>
              <a:gd name="G4" fmla="+/ 3620 21600 2"/>
              <a:gd name="G5" fmla="+/ G1 0 2"/>
              <a:gd name="G6" fmla="*/ 21600 21600 3620"/>
              <a:gd name="G7" fmla="*/ G6 1 2"/>
              <a:gd name="G8" fmla="+- 21600 0 G7"/>
              <a:gd name="G9" fmla="*/ 21600 1 2"/>
              <a:gd name="G10" fmla="+- 3620 0 G9"/>
              <a:gd name="G11" fmla="?: G10 G8 0"/>
              <a:gd name="G12" fmla="?: G10 G7 21600"/>
              <a:gd name="T0" fmla="*/ 19790 w 21600"/>
              <a:gd name="T1" fmla="*/ 10800 h 21600"/>
              <a:gd name="T2" fmla="*/ 10800 w 21600"/>
              <a:gd name="T3" fmla="*/ 21600 h 21600"/>
              <a:gd name="T4" fmla="*/ 1810 w 21600"/>
              <a:gd name="T5" fmla="*/ 10800 h 21600"/>
              <a:gd name="T6" fmla="*/ 10800 w 21600"/>
              <a:gd name="T7" fmla="*/ 0 h 21600"/>
              <a:gd name="T8" fmla="*/ 3610 w 21600"/>
              <a:gd name="T9" fmla="*/ 3610 h 21600"/>
              <a:gd name="T10" fmla="*/ 17990 w 21600"/>
              <a:gd name="T11" fmla="*/ 179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20" y="21600"/>
                </a:lnTo>
                <a:lnTo>
                  <a:pt x="17980" y="21600"/>
                </a:lnTo>
                <a:lnTo>
                  <a:pt x="2160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312" name="Line 504"/>
          <p:cNvSpPr>
            <a:spLocks noChangeShapeType="1"/>
          </p:cNvSpPr>
          <p:nvPr/>
        </p:nvSpPr>
        <p:spPr bwMode="auto">
          <a:xfrm flipV="1">
            <a:off x="7162800" y="198120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313" name="Line 505"/>
          <p:cNvSpPr>
            <a:spLocks noChangeShapeType="1"/>
          </p:cNvSpPr>
          <p:nvPr/>
        </p:nvSpPr>
        <p:spPr bwMode="auto">
          <a:xfrm flipV="1">
            <a:off x="7331075" y="2286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317" name="Line 509"/>
          <p:cNvSpPr>
            <a:spLocks noChangeShapeType="1"/>
          </p:cNvSpPr>
          <p:nvPr/>
        </p:nvSpPr>
        <p:spPr bwMode="auto">
          <a:xfrm flipV="1">
            <a:off x="8093075" y="2133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320" name="Text Box 512"/>
          <p:cNvSpPr txBox="1">
            <a:spLocks noChangeArrowheads="1"/>
          </p:cNvSpPr>
          <p:nvPr/>
        </p:nvSpPr>
        <p:spPr bwMode="auto">
          <a:xfrm>
            <a:off x="7307168" y="2056220"/>
            <a:ext cx="633507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Times New Roman" charset="0"/>
              </a:rPr>
              <a:t>3’b111</a:t>
            </a:r>
            <a:endParaRPr lang="en-US" sz="1200" dirty="0">
              <a:latin typeface="Times New Roman" charset="0"/>
            </a:endParaRPr>
          </a:p>
        </p:txBody>
      </p:sp>
      <p:sp>
        <p:nvSpPr>
          <p:cNvPr id="248321" name="Text Box 513"/>
          <p:cNvSpPr txBox="1">
            <a:spLocks noChangeArrowheads="1"/>
          </p:cNvSpPr>
          <p:nvPr/>
        </p:nvSpPr>
        <p:spPr bwMode="auto">
          <a:xfrm>
            <a:off x="7102475" y="1751420"/>
            <a:ext cx="864339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Times New Roman" charset="0"/>
              </a:rPr>
              <a:t>insn[11:</a:t>
            </a:r>
            <a:r>
              <a:rPr lang="en-US" sz="1200" dirty="0">
                <a:latin typeface="Times New Roman" charset="0"/>
              </a:rPr>
              <a:t>9</a:t>
            </a:r>
            <a:r>
              <a:rPr lang="en-US" sz="1200" dirty="0" smtClean="0">
                <a:latin typeface="Times New Roman" charset="0"/>
              </a:rPr>
              <a:t>]</a:t>
            </a:r>
            <a:endParaRPr lang="en-US" sz="1200" dirty="0">
              <a:latin typeface="Times New Roman" charset="0"/>
            </a:endParaRPr>
          </a:p>
        </p:txBody>
      </p:sp>
      <p:grpSp>
        <p:nvGrpSpPr>
          <p:cNvPr id="248329" name="Group 521"/>
          <p:cNvGrpSpPr>
            <a:grpSpLocks/>
          </p:cNvGrpSpPr>
          <p:nvPr/>
        </p:nvGrpSpPr>
        <p:grpSpPr bwMode="auto">
          <a:xfrm>
            <a:off x="8016875" y="1828800"/>
            <a:ext cx="311150" cy="427038"/>
            <a:chOff x="4581" y="2488"/>
            <a:chExt cx="280" cy="383"/>
          </a:xfrm>
        </p:grpSpPr>
        <p:sp>
          <p:nvSpPr>
            <p:cNvPr id="248330" name="Line 522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331" name="Text Box 523"/>
            <p:cNvSpPr txBox="1">
              <a:spLocks noChangeArrowheads="1"/>
            </p:cNvSpPr>
            <p:nvPr/>
          </p:nvSpPr>
          <p:spPr bwMode="auto">
            <a:xfrm>
              <a:off x="4581" y="2488"/>
              <a:ext cx="28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</p:grpSp>
      <p:sp>
        <p:nvSpPr>
          <p:cNvPr id="248354" name="Rectangle 546"/>
          <p:cNvSpPr>
            <a:spLocks noChangeArrowheads="1"/>
          </p:cNvSpPr>
          <p:nvPr/>
        </p:nvSpPr>
        <p:spPr bwMode="auto">
          <a:xfrm>
            <a:off x="3886200" y="4953000"/>
            <a:ext cx="609600" cy="1066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</a:rPr>
              <a:t>Branch</a:t>
            </a:r>
            <a:br>
              <a:rPr lang="en-US" sz="1100" dirty="0" smtClean="0">
                <a:solidFill>
                  <a:srgbClr val="000000"/>
                </a:solidFill>
              </a:rPr>
            </a:br>
            <a:r>
              <a:rPr lang="en-US" sz="1100" dirty="0" smtClean="0">
                <a:solidFill>
                  <a:srgbClr val="000000"/>
                </a:solidFill>
              </a:rPr>
              <a:t>Logic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48368" name="Line 560"/>
          <p:cNvSpPr>
            <a:spLocks noChangeShapeType="1"/>
          </p:cNvSpPr>
          <p:nvPr/>
        </p:nvSpPr>
        <p:spPr bwMode="auto">
          <a:xfrm flipV="1">
            <a:off x="2225675" y="1219200"/>
            <a:ext cx="0" cy="403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8377" name="Group 569"/>
          <p:cNvGrpSpPr>
            <a:grpSpLocks/>
          </p:cNvGrpSpPr>
          <p:nvPr/>
        </p:nvGrpSpPr>
        <p:grpSpPr bwMode="auto">
          <a:xfrm>
            <a:off x="3505200" y="3114675"/>
            <a:ext cx="396875" cy="427038"/>
            <a:chOff x="4544" y="2488"/>
            <a:chExt cx="355" cy="383"/>
          </a:xfrm>
        </p:grpSpPr>
        <p:sp>
          <p:nvSpPr>
            <p:cNvPr id="248378" name="Line 570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379" name="Text Box 571"/>
            <p:cNvSpPr txBox="1">
              <a:spLocks noChangeArrowheads="1"/>
            </p:cNvSpPr>
            <p:nvPr/>
          </p:nvSpPr>
          <p:spPr bwMode="auto">
            <a:xfrm>
              <a:off x="4544" y="2488"/>
              <a:ext cx="3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</p:grpSp>
      <p:grpSp>
        <p:nvGrpSpPr>
          <p:cNvPr id="248380" name="Group 572"/>
          <p:cNvGrpSpPr>
            <a:grpSpLocks/>
          </p:cNvGrpSpPr>
          <p:nvPr/>
        </p:nvGrpSpPr>
        <p:grpSpPr bwMode="auto">
          <a:xfrm>
            <a:off x="3505200" y="3648075"/>
            <a:ext cx="396875" cy="427038"/>
            <a:chOff x="4544" y="2488"/>
            <a:chExt cx="355" cy="383"/>
          </a:xfrm>
        </p:grpSpPr>
        <p:sp>
          <p:nvSpPr>
            <p:cNvPr id="248381" name="Line 573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382" name="Text Box 574"/>
            <p:cNvSpPr txBox="1">
              <a:spLocks noChangeArrowheads="1"/>
            </p:cNvSpPr>
            <p:nvPr/>
          </p:nvSpPr>
          <p:spPr bwMode="auto">
            <a:xfrm>
              <a:off x="4544" y="2488"/>
              <a:ext cx="3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16</a:t>
              </a:r>
            </a:p>
          </p:txBody>
        </p:sp>
      </p:grpSp>
      <p:sp>
        <p:nvSpPr>
          <p:cNvPr id="248391" name="Rectangle 58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2133600" cy="838200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LC4 Non</a:t>
            </a:r>
            <a:r>
              <a:rPr lang="en-US" sz="1400" dirty="0">
                <a:solidFill>
                  <a:schemeClr val="tx1"/>
                </a:solidFill>
              </a:rPr>
              <a:t>-Pipelined </a:t>
            </a:r>
            <a:r>
              <a:rPr lang="en-US" sz="1400" dirty="0" err="1">
                <a:solidFill>
                  <a:schemeClr val="tx1"/>
                </a:solidFill>
              </a:rPr>
              <a:t>Datapath</a:t>
            </a:r>
            <a:r>
              <a:rPr lang="en-US" sz="1400" dirty="0">
                <a:solidFill>
                  <a:schemeClr val="tx1"/>
                </a:solidFill>
              </a:rPr>
              <a:t> - Spring </a:t>
            </a:r>
            <a:r>
              <a:rPr lang="en-US" sz="1400" dirty="0" smtClean="0">
                <a:solidFill>
                  <a:schemeClr val="tx1"/>
                </a:solidFill>
              </a:rPr>
              <a:t>2012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Rectangle 5"/>
          <p:cNvSpPr>
            <a:spLocks noChangeArrowheads="1"/>
          </p:cNvSpPr>
          <p:nvPr/>
        </p:nvSpPr>
        <p:spPr bwMode="auto">
          <a:xfrm>
            <a:off x="7788275" y="2819400"/>
            <a:ext cx="838200" cy="19050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Reg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File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264" name="Text Box 151"/>
          <p:cNvSpPr txBox="1">
            <a:spLocks noChangeArrowheads="1"/>
          </p:cNvSpPr>
          <p:nvPr/>
        </p:nvSpPr>
        <p:spPr bwMode="auto">
          <a:xfrm>
            <a:off x="7707312" y="3639979"/>
            <a:ext cx="583726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en-US" sz="1000" dirty="0" smtClean="0"/>
              <a:t> </a:t>
            </a:r>
            <a:r>
              <a:rPr lang="en-US" sz="1000" dirty="0" err="1" smtClean="0"/>
              <a:t>wdata</a:t>
            </a:r>
            <a:endParaRPr lang="en-US" sz="1000" dirty="0"/>
          </a:p>
        </p:txBody>
      </p:sp>
      <p:sp>
        <p:nvSpPr>
          <p:cNvPr id="269" name="Line 299"/>
          <p:cNvSpPr>
            <a:spLocks noChangeShapeType="1"/>
          </p:cNvSpPr>
          <p:nvPr/>
        </p:nvSpPr>
        <p:spPr bwMode="auto">
          <a:xfrm flipH="1" flipV="1">
            <a:off x="7864475" y="2514600"/>
            <a:ext cx="0" cy="3048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Line 11"/>
          <p:cNvSpPr>
            <a:spLocks noChangeShapeType="1"/>
          </p:cNvSpPr>
          <p:nvPr/>
        </p:nvSpPr>
        <p:spPr bwMode="auto">
          <a:xfrm>
            <a:off x="8397875" y="2133600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ine 299"/>
          <p:cNvSpPr>
            <a:spLocks noChangeShapeType="1"/>
          </p:cNvSpPr>
          <p:nvPr/>
        </p:nvSpPr>
        <p:spPr bwMode="auto">
          <a:xfrm flipH="1" flipV="1">
            <a:off x="8021637" y="1600200"/>
            <a:ext cx="0" cy="3048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AutoShape 500"/>
          <p:cNvSpPr>
            <a:spLocks noChangeArrowheads="1"/>
          </p:cNvSpPr>
          <p:nvPr/>
        </p:nvSpPr>
        <p:spPr bwMode="auto">
          <a:xfrm rot="16200000">
            <a:off x="2679700" y="2282825"/>
            <a:ext cx="762000" cy="158750"/>
          </a:xfrm>
          <a:custGeom>
            <a:avLst/>
            <a:gdLst>
              <a:gd name="G0" fmla="+- 3620 0 0"/>
              <a:gd name="G1" fmla="+- 21600 0 3620"/>
              <a:gd name="G2" fmla="*/ 3620 1 2"/>
              <a:gd name="G3" fmla="+- 21600 0 G2"/>
              <a:gd name="G4" fmla="+/ 3620 21600 2"/>
              <a:gd name="G5" fmla="+/ G1 0 2"/>
              <a:gd name="G6" fmla="*/ 21600 21600 3620"/>
              <a:gd name="G7" fmla="*/ G6 1 2"/>
              <a:gd name="G8" fmla="+- 21600 0 G7"/>
              <a:gd name="G9" fmla="*/ 21600 1 2"/>
              <a:gd name="G10" fmla="+- 3620 0 G9"/>
              <a:gd name="G11" fmla="?: G10 G8 0"/>
              <a:gd name="G12" fmla="?: G10 G7 21600"/>
              <a:gd name="T0" fmla="*/ 19790 w 21600"/>
              <a:gd name="T1" fmla="*/ 10800 h 21600"/>
              <a:gd name="T2" fmla="*/ 10800 w 21600"/>
              <a:gd name="T3" fmla="*/ 21600 h 21600"/>
              <a:gd name="T4" fmla="*/ 1810 w 21600"/>
              <a:gd name="T5" fmla="*/ 10800 h 21600"/>
              <a:gd name="T6" fmla="*/ 10800 w 21600"/>
              <a:gd name="T7" fmla="*/ 0 h 21600"/>
              <a:gd name="T8" fmla="*/ 3610 w 21600"/>
              <a:gd name="T9" fmla="*/ 3610 h 21600"/>
              <a:gd name="T10" fmla="*/ 17990 w 21600"/>
              <a:gd name="T11" fmla="*/ 179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20" y="21600"/>
                </a:lnTo>
                <a:lnTo>
                  <a:pt x="17980" y="21600"/>
                </a:lnTo>
                <a:lnTo>
                  <a:pt x="2160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Line 504"/>
          <p:cNvSpPr>
            <a:spLocks noChangeShapeType="1"/>
          </p:cNvSpPr>
          <p:nvPr/>
        </p:nvSpPr>
        <p:spPr bwMode="auto">
          <a:xfrm flipV="1">
            <a:off x="2225675" y="2362200"/>
            <a:ext cx="755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Line 505"/>
          <p:cNvSpPr>
            <a:spLocks noChangeShapeType="1"/>
          </p:cNvSpPr>
          <p:nvPr/>
        </p:nvSpPr>
        <p:spPr bwMode="auto">
          <a:xfrm flipV="1">
            <a:off x="2454275" y="2619781"/>
            <a:ext cx="527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Text Box 512"/>
          <p:cNvSpPr txBox="1">
            <a:spLocks noChangeArrowheads="1"/>
          </p:cNvSpPr>
          <p:nvPr/>
        </p:nvSpPr>
        <p:spPr bwMode="auto">
          <a:xfrm>
            <a:off x="2354168" y="2390001"/>
            <a:ext cx="633507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Times New Roman" charset="0"/>
              </a:rPr>
              <a:t>3’b111</a:t>
            </a:r>
            <a:endParaRPr lang="en-US" sz="1200" dirty="0">
              <a:latin typeface="Times New Roman" charset="0"/>
            </a:endParaRPr>
          </a:p>
        </p:txBody>
      </p:sp>
      <p:sp>
        <p:nvSpPr>
          <p:cNvPr id="280" name="Text Box 513"/>
          <p:cNvSpPr txBox="1">
            <a:spLocks noChangeArrowheads="1"/>
          </p:cNvSpPr>
          <p:nvPr/>
        </p:nvSpPr>
        <p:spPr bwMode="auto">
          <a:xfrm>
            <a:off x="2143125" y="2132420"/>
            <a:ext cx="864339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Times New Roman" charset="0"/>
              </a:rPr>
              <a:t>insn[11:</a:t>
            </a:r>
            <a:r>
              <a:rPr lang="en-US" sz="1200" dirty="0">
                <a:latin typeface="Times New Roman" charset="0"/>
              </a:rPr>
              <a:t>9</a:t>
            </a:r>
            <a:r>
              <a:rPr lang="en-US" sz="1200" dirty="0" smtClean="0">
                <a:latin typeface="Times New Roman" charset="0"/>
              </a:rPr>
              <a:t>]</a:t>
            </a:r>
            <a:endParaRPr lang="en-US" sz="1200" dirty="0">
              <a:latin typeface="Times New Roman" charset="0"/>
            </a:endParaRPr>
          </a:p>
        </p:txBody>
      </p:sp>
      <p:grpSp>
        <p:nvGrpSpPr>
          <p:cNvPr id="281" name="Group 521"/>
          <p:cNvGrpSpPr>
            <a:grpSpLocks/>
          </p:cNvGrpSpPr>
          <p:nvPr/>
        </p:nvGrpSpPr>
        <p:grpSpPr bwMode="auto">
          <a:xfrm>
            <a:off x="3057525" y="2057400"/>
            <a:ext cx="311150" cy="427038"/>
            <a:chOff x="4581" y="2488"/>
            <a:chExt cx="280" cy="383"/>
          </a:xfrm>
        </p:grpSpPr>
        <p:sp>
          <p:nvSpPr>
            <p:cNvPr id="282" name="Line 522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Text Box 523"/>
            <p:cNvSpPr txBox="1">
              <a:spLocks noChangeArrowheads="1"/>
            </p:cNvSpPr>
            <p:nvPr/>
          </p:nvSpPr>
          <p:spPr bwMode="auto">
            <a:xfrm>
              <a:off x="4581" y="2488"/>
              <a:ext cx="28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</p:grpSp>
      <p:sp>
        <p:nvSpPr>
          <p:cNvPr id="284" name="Line 11"/>
          <p:cNvSpPr>
            <a:spLocks noChangeShapeType="1"/>
          </p:cNvSpPr>
          <p:nvPr/>
        </p:nvSpPr>
        <p:spPr bwMode="auto">
          <a:xfrm>
            <a:off x="2819400" y="28194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AutoShape 500"/>
          <p:cNvSpPr>
            <a:spLocks noChangeArrowheads="1"/>
          </p:cNvSpPr>
          <p:nvPr/>
        </p:nvSpPr>
        <p:spPr bwMode="auto">
          <a:xfrm rot="16200000">
            <a:off x="2835275" y="1601380"/>
            <a:ext cx="457200" cy="152400"/>
          </a:xfrm>
          <a:custGeom>
            <a:avLst/>
            <a:gdLst>
              <a:gd name="G0" fmla="+- 3620 0 0"/>
              <a:gd name="G1" fmla="+- 21600 0 3620"/>
              <a:gd name="G2" fmla="*/ 3620 1 2"/>
              <a:gd name="G3" fmla="+- 21600 0 G2"/>
              <a:gd name="G4" fmla="+/ 3620 21600 2"/>
              <a:gd name="G5" fmla="+/ G1 0 2"/>
              <a:gd name="G6" fmla="*/ 21600 21600 3620"/>
              <a:gd name="G7" fmla="*/ G6 1 2"/>
              <a:gd name="G8" fmla="+- 21600 0 G7"/>
              <a:gd name="G9" fmla="*/ 21600 1 2"/>
              <a:gd name="G10" fmla="+- 3620 0 G9"/>
              <a:gd name="G11" fmla="?: G10 G8 0"/>
              <a:gd name="G12" fmla="?: G10 G7 21600"/>
              <a:gd name="T0" fmla="*/ 19790 w 21600"/>
              <a:gd name="T1" fmla="*/ 10800 h 21600"/>
              <a:gd name="T2" fmla="*/ 10800 w 21600"/>
              <a:gd name="T3" fmla="*/ 21600 h 21600"/>
              <a:gd name="T4" fmla="*/ 1810 w 21600"/>
              <a:gd name="T5" fmla="*/ 10800 h 21600"/>
              <a:gd name="T6" fmla="*/ 10800 w 21600"/>
              <a:gd name="T7" fmla="*/ 0 h 21600"/>
              <a:gd name="T8" fmla="*/ 3610 w 21600"/>
              <a:gd name="T9" fmla="*/ 3610 h 21600"/>
              <a:gd name="T10" fmla="*/ 17990 w 21600"/>
              <a:gd name="T11" fmla="*/ 179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20" y="21600"/>
                </a:lnTo>
                <a:lnTo>
                  <a:pt x="17980" y="21600"/>
                </a:lnTo>
                <a:lnTo>
                  <a:pt x="2160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Line 504"/>
          <p:cNvSpPr>
            <a:spLocks noChangeShapeType="1"/>
          </p:cNvSpPr>
          <p:nvPr/>
        </p:nvSpPr>
        <p:spPr bwMode="auto">
          <a:xfrm flipV="1">
            <a:off x="2225675" y="152518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Line 505"/>
          <p:cNvSpPr>
            <a:spLocks noChangeShapeType="1"/>
          </p:cNvSpPr>
          <p:nvPr/>
        </p:nvSpPr>
        <p:spPr bwMode="auto">
          <a:xfrm flipV="1">
            <a:off x="2225675" y="182998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509"/>
          <p:cNvSpPr>
            <a:spLocks noChangeShapeType="1"/>
          </p:cNvSpPr>
          <p:nvPr/>
        </p:nvSpPr>
        <p:spPr bwMode="auto">
          <a:xfrm flipV="1">
            <a:off x="3140075" y="1676400"/>
            <a:ext cx="365125" cy="11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Text Box 512"/>
          <p:cNvSpPr txBox="1">
            <a:spLocks noChangeArrowheads="1"/>
          </p:cNvSpPr>
          <p:nvPr/>
        </p:nvSpPr>
        <p:spPr bwMode="auto">
          <a:xfrm>
            <a:off x="2149475" y="1600200"/>
            <a:ext cx="864339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Times New Roman" charset="0"/>
              </a:rPr>
              <a:t>insn[</a:t>
            </a:r>
            <a:r>
              <a:rPr lang="en-US" sz="1200" dirty="0">
                <a:latin typeface="Times New Roman" charset="0"/>
              </a:rPr>
              <a:t>11:9]</a:t>
            </a:r>
          </a:p>
        </p:txBody>
      </p:sp>
      <p:sp>
        <p:nvSpPr>
          <p:cNvPr id="291" name="Text Box 513"/>
          <p:cNvSpPr txBox="1">
            <a:spLocks noChangeArrowheads="1"/>
          </p:cNvSpPr>
          <p:nvPr/>
        </p:nvSpPr>
        <p:spPr bwMode="auto">
          <a:xfrm>
            <a:off x="2149475" y="1295400"/>
            <a:ext cx="78739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Times New Roman" charset="0"/>
              </a:rPr>
              <a:t>insn[</a:t>
            </a:r>
            <a:r>
              <a:rPr lang="en-US" sz="1200" dirty="0">
                <a:latin typeface="Times New Roman" charset="0"/>
              </a:rPr>
              <a:t>2</a:t>
            </a:r>
            <a:r>
              <a:rPr lang="en-US" sz="1200" dirty="0" smtClean="0">
                <a:latin typeface="Times New Roman" charset="0"/>
              </a:rPr>
              <a:t>:</a:t>
            </a:r>
            <a:r>
              <a:rPr lang="en-US" sz="1200" dirty="0">
                <a:latin typeface="Times New Roman" charset="0"/>
              </a:rPr>
              <a:t>0</a:t>
            </a:r>
            <a:r>
              <a:rPr lang="en-US" sz="1200" dirty="0" smtClean="0">
                <a:latin typeface="Times New Roman" charset="0"/>
              </a:rPr>
              <a:t>]</a:t>
            </a:r>
            <a:endParaRPr lang="en-US" sz="1200" dirty="0">
              <a:latin typeface="Times New Roman" charset="0"/>
            </a:endParaRPr>
          </a:p>
        </p:txBody>
      </p:sp>
      <p:grpSp>
        <p:nvGrpSpPr>
          <p:cNvPr id="292" name="Group 521"/>
          <p:cNvGrpSpPr>
            <a:grpSpLocks/>
          </p:cNvGrpSpPr>
          <p:nvPr/>
        </p:nvGrpSpPr>
        <p:grpSpPr bwMode="auto">
          <a:xfrm>
            <a:off x="3063875" y="1372780"/>
            <a:ext cx="311150" cy="427038"/>
            <a:chOff x="4581" y="2488"/>
            <a:chExt cx="280" cy="383"/>
          </a:xfrm>
        </p:grpSpPr>
        <p:sp>
          <p:nvSpPr>
            <p:cNvPr id="293" name="Line 522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Text Box 523"/>
            <p:cNvSpPr txBox="1">
              <a:spLocks noChangeArrowheads="1"/>
            </p:cNvSpPr>
            <p:nvPr/>
          </p:nvSpPr>
          <p:spPr bwMode="auto">
            <a:xfrm>
              <a:off x="4581" y="2488"/>
              <a:ext cx="28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</p:grpSp>
      <p:sp>
        <p:nvSpPr>
          <p:cNvPr id="295" name="Line 11"/>
          <p:cNvSpPr>
            <a:spLocks noChangeShapeType="1"/>
          </p:cNvSpPr>
          <p:nvPr/>
        </p:nvSpPr>
        <p:spPr bwMode="auto">
          <a:xfrm>
            <a:off x="3200400" y="28956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Line 299"/>
          <p:cNvSpPr>
            <a:spLocks noChangeShapeType="1"/>
          </p:cNvSpPr>
          <p:nvPr/>
        </p:nvSpPr>
        <p:spPr bwMode="auto">
          <a:xfrm flipH="1" flipV="1">
            <a:off x="3063875" y="1296580"/>
            <a:ext cx="0" cy="1524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Line 509"/>
          <p:cNvSpPr>
            <a:spLocks noChangeShapeType="1"/>
          </p:cNvSpPr>
          <p:nvPr/>
        </p:nvSpPr>
        <p:spPr bwMode="auto">
          <a:xfrm flipV="1">
            <a:off x="3133725" y="2362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586038" y="3124200"/>
            <a:ext cx="842962" cy="1906488"/>
            <a:chOff x="3886200" y="1676400"/>
            <a:chExt cx="842962" cy="1906488"/>
          </a:xfrm>
          <a:solidFill>
            <a:srgbClr val="CCCCCC"/>
          </a:solidFill>
        </p:grpSpPr>
        <p:sp>
          <p:nvSpPr>
            <p:cNvPr id="247813" name="Rectangle 5"/>
            <p:cNvSpPr>
              <a:spLocks noChangeArrowheads="1"/>
            </p:cNvSpPr>
            <p:nvPr/>
          </p:nvSpPr>
          <p:spPr bwMode="auto">
            <a:xfrm>
              <a:off x="3886200" y="1677888"/>
              <a:ext cx="842962" cy="1905000"/>
            </a:xfrm>
            <a:prstGeom prst="rect">
              <a:avLst/>
            </a:prstGeom>
            <a:grp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Reg</a:t>
              </a:r>
              <a:r>
                <a:rPr lang="en-US" sz="1200" dirty="0">
                  <a:solidFill>
                    <a:srgbClr val="000000"/>
                  </a:solidFill>
                </a:rPr>
                <a:t>.</a:t>
              </a:r>
              <a:br>
                <a:rPr lang="en-US" sz="1200" dirty="0">
                  <a:solidFill>
                    <a:srgbClr val="000000"/>
                  </a:solidFill>
                </a:rPr>
              </a:br>
              <a:r>
                <a:rPr lang="en-US" sz="1200" dirty="0">
                  <a:solidFill>
                    <a:srgbClr val="000000"/>
                  </a:solidFill>
                </a:rPr>
                <a:t>File</a:t>
              </a:r>
              <a:endParaRPr lang="en-US" sz="1200" b="0" dirty="0">
                <a:solidFill>
                  <a:srgbClr val="000000"/>
                </a:solidFill>
              </a:endParaRPr>
            </a:p>
          </p:txBody>
        </p:sp>
        <p:sp>
          <p:nvSpPr>
            <p:cNvPr id="247957" name="Text Box 149"/>
            <p:cNvSpPr txBox="1">
              <a:spLocks noChangeArrowheads="1"/>
            </p:cNvSpPr>
            <p:nvPr/>
          </p:nvSpPr>
          <p:spPr bwMode="auto">
            <a:xfrm>
              <a:off x="3962400" y="1676400"/>
              <a:ext cx="307778" cy="1538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r1sel</a:t>
              </a:r>
              <a:endParaRPr lang="en-US" sz="1000" dirty="0"/>
            </a:p>
          </p:txBody>
        </p:sp>
        <p:sp>
          <p:nvSpPr>
            <p:cNvPr id="298" name="Text Box 149"/>
            <p:cNvSpPr txBox="1">
              <a:spLocks noChangeArrowheads="1"/>
            </p:cNvSpPr>
            <p:nvPr/>
          </p:nvSpPr>
          <p:spPr bwMode="auto">
            <a:xfrm>
              <a:off x="4343400" y="1676400"/>
              <a:ext cx="307778" cy="1538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r2sel</a:t>
              </a:r>
              <a:endParaRPr lang="en-US" sz="1000" dirty="0"/>
            </a:p>
          </p:txBody>
        </p:sp>
        <p:sp>
          <p:nvSpPr>
            <p:cNvPr id="299" name="Text Box 149"/>
            <p:cNvSpPr txBox="1">
              <a:spLocks noChangeArrowheads="1"/>
            </p:cNvSpPr>
            <p:nvPr/>
          </p:nvSpPr>
          <p:spPr bwMode="auto">
            <a:xfrm>
              <a:off x="4279899" y="1903512"/>
              <a:ext cx="410369" cy="153888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r1data</a:t>
              </a:r>
              <a:endParaRPr lang="en-US" sz="1000" dirty="0"/>
            </a:p>
          </p:txBody>
        </p:sp>
        <p:sp>
          <p:nvSpPr>
            <p:cNvPr id="300" name="Text Box 149"/>
            <p:cNvSpPr txBox="1">
              <a:spLocks noChangeArrowheads="1"/>
            </p:cNvSpPr>
            <p:nvPr/>
          </p:nvSpPr>
          <p:spPr bwMode="auto">
            <a:xfrm>
              <a:off x="4279899" y="2436912"/>
              <a:ext cx="410369" cy="153888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r2data</a:t>
              </a:r>
              <a:endParaRPr lang="en-US" sz="1000" dirty="0"/>
            </a:p>
          </p:txBody>
        </p:sp>
      </p:grpSp>
      <p:sp>
        <p:nvSpPr>
          <p:cNvPr id="302" name="Text Box 149"/>
          <p:cNvSpPr txBox="1">
            <a:spLocks noChangeArrowheads="1"/>
          </p:cNvSpPr>
          <p:nvPr/>
        </p:nvSpPr>
        <p:spPr bwMode="auto">
          <a:xfrm>
            <a:off x="8255322" y="2819400"/>
            <a:ext cx="294953" cy="153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err="1" smtClean="0"/>
              <a:t>wsel</a:t>
            </a:r>
            <a:endParaRPr lang="en-US" sz="1000" dirty="0"/>
          </a:p>
        </p:txBody>
      </p:sp>
      <p:sp>
        <p:nvSpPr>
          <p:cNvPr id="303" name="Text Box 149"/>
          <p:cNvSpPr txBox="1">
            <a:spLocks noChangeArrowheads="1"/>
          </p:cNvSpPr>
          <p:nvPr/>
        </p:nvSpPr>
        <p:spPr bwMode="auto">
          <a:xfrm>
            <a:off x="7788275" y="2819400"/>
            <a:ext cx="205184" cy="153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smtClean="0"/>
              <a:t>we</a:t>
            </a:r>
            <a:endParaRPr lang="en-US" sz="1000" dirty="0"/>
          </a:p>
        </p:txBody>
      </p:sp>
      <p:grpSp>
        <p:nvGrpSpPr>
          <p:cNvPr id="310" name="Group 406"/>
          <p:cNvGrpSpPr>
            <a:grpSpLocks/>
          </p:cNvGrpSpPr>
          <p:nvPr/>
        </p:nvGrpSpPr>
        <p:grpSpPr bwMode="auto">
          <a:xfrm>
            <a:off x="4800600" y="4467225"/>
            <a:ext cx="76200" cy="165100"/>
            <a:chOff x="3024" y="3976"/>
            <a:chExt cx="48" cy="104"/>
          </a:xfrm>
        </p:grpSpPr>
        <p:sp>
          <p:nvSpPr>
            <p:cNvPr id="311" name="Arc 407"/>
            <p:cNvSpPr>
              <a:spLocks/>
            </p:cNvSpPr>
            <p:nvPr/>
          </p:nvSpPr>
          <p:spPr bwMode="auto">
            <a:xfrm>
              <a:off x="3024" y="3976"/>
              <a:ext cx="48" cy="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Arc 408"/>
            <p:cNvSpPr>
              <a:spLocks/>
            </p:cNvSpPr>
            <p:nvPr/>
          </p:nvSpPr>
          <p:spPr bwMode="auto">
            <a:xfrm flipV="1">
              <a:off x="3024" y="4027"/>
              <a:ext cx="48" cy="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3" name="Line 409"/>
          <p:cNvSpPr>
            <a:spLocks noChangeShapeType="1"/>
          </p:cNvSpPr>
          <p:nvPr/>
        </p:nvSpPr>
        <p:spPr bwMode="auto">
          <a:xfrm flipH="1" flipV="1">
            <a:off x="3886200" y="3933825"/>
            <a:ext cx="0" cy="638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477"/>
          <p:cNvSpPr>
            <a:spLocks noChangeShapeType="1"/>
          </p:cNvSpPr>
          <p:nvPr/>
        </p:nvSpPr>
        <p:spPr bwMode="auto">
          <a:xfrm flipH="1" flipV="1">
            <a:off x="990600" y="914400"/>
            <a:ext cx="0" cy="205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5" name="Group 324"/>
          <p:cNvGrpSpPr/>
          <p:nvPr/>
        </p:nvGrpSpPr>
        <p:grpSpPr>
          <a:xfrm>
            <a:off x="7783513" y="5105400"/>
            <a:ext cx="842962" cy="381000"/>
            <a:chOff x="3505200" y="4267200"/>
            <a:chExt cx="842962" cy="381000"/>
          </a:xfrm>
          <a:solidFill>
            <a:srgbClr val="CCCCCC"/>
          </a:solidFill>
        </p:grpSpPr>
        <p:sp>
          <p:nvSpPr>
            <p:cNvPr id="319" name="Rectangle 5"/>
            <p:cNvSpPr>
              <a:spLocks noChangeArrowheads="1"/>
            </p:cNvSpPr>
            <p:nvPr/>
          </p:nvSpPr>
          <p:spPr bwMode="auto">
            <a:xfrm>
              <a:off x="3505200" y="4267200"/>
              <a:ext cx="842962" cy="381000"/>
            </a:xfrm>
            <a:prstGeom prst="rect">
              <a:avLst/>
            </a:prstGeom>
            <a:grp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NZP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Reg</a:t>
              </a:r>
              <a:endParaRPr lang="en-US" sz="1200" b="0" dirty="0">
                <a:solidFill>
                  <a:srgbClr val="000000"/>
                </a:solidFill>
              </a:endParaRPr>
            </a:p>
          </p:txBody>
        </p:sp>
        <p:sp>
          <p:nvSpPr>
            <p:cNvPr id="324" name="Text Box 149"/>
            <p:cNvSpPr txBox="1">
              <a:spLocks noChangeArrowheads="1"/>
            </p:cNvSpPr>
            <p:nvPr/>
          </p:nvSpPr>
          <p:spPr bwMode="auto">
            <a:xfrm>
              <a:off x="3505200" y="4267200"/>
              <a:ext cx="205184" cy="1538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we</a:t>
              </a:r>
              <a:endParaRPr lang="en-US" sz="1000" dirty="0"/>
            </a:p>
          </p:txBody>
        </p:sp>
      </p:grpSp>
      <p:sp>
        <p:nvSpPr>
          <p:cNvPr id="326" name="Rectangle 5"/>
          <p:cNvSpPr>
            <a:spLocks noChangeArrowheads="1"/>
          </p:cNvSpPr>
          <p:nvPr/>
        </p:nvSpPr>
        <p:spPr bwMode="auto">
          <a:xfrm>
            <a:off x="2586038" y="5410200"/>
            <a:ext cx="842962" cy="3810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NZP </a:t>
            </a:r>
            <a:r>
              <a:rPr lang="en-US" sz="1200" dirty="0" err="1" smtClean="0">
                <a:solidFill>
                  <a:srgbClr val="000000"/>
                </a:solidFill>
              </a:rPr>
              <a:t>Reg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327" name="Line 299"/>
          <p:cNvSpPr>
            <a:spLocks noChangeShapeType="1"/>
          </p:cNvSpPr>
          <p:nvPr/>
        </p:nvSpPr>
        <p:spPr bwMode="auto">
          <a:xfrm flipH="1" flipV="1">
            <a:off x="7864475" y="4876800"/>
            <a:ext cx="0" cy="2286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Line 477"/>
          <p:cNvSpPr>
            <a:spLocks noChangeShapeType="1"/>
          </p:cNvSpPr>
          <p:nvPr/>
        </p:nvSpPr>
        <p:spPr bwMode="auto">
          <a:xfrm flipH="1">
            <a:off x="7483475" y="3810000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Line 510"/>
          <p:cNvSpPr>
            <a:spLocks noChangeShapeType="1"/>
          </p:cNvSpPr>
          <p:nvPr/>
        </p:nvSpPr>
        <p:spPr bwMode="auto">
          <a:xfrm flipV="1">
            <a:off x="7483475" y="53340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Line 510"/>
          <p:cNvSpPr>
            <a:spLocks noChangeShapeType="1"/>
          </p:cNvSpPr>
          <p:nvPr/>
        </p:nvSpPr>
        <p:spPr bwMode="auto">
          <a:xfrm flipV="1">
            <a:off x="2225675" y="5257800"/>
            <a:ext cx="1660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1" name="Group 518"/>
          <p:cNvGrpSpPr>
            <a:grpSpLocks/>
          </p:cNvGrpSpPr>
          <p:nvPr/>
        </p:nvGrpSpPr>
        <p:grpSpPr bwMode="auto">
          <a:xfrm>
            <a:off x="3505200" y="5257800"/>
            <a:ext cx="311150" cy="427038"/>
            <a:chOff x="4581" y="2488"/>
            <a:chExt cx="280" cy="383"/>
          </a:xfrm>
        </p:grpSpPr>
        <p:sp>
          <p:nvSpPr>
            <p:cNvPr id="332" name="Line 519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Text Box 520"/>
            <p:cNvSpPr txBox="1">
              <a:spLocks noChangeArrowheads="1"/>
            </p:cNvSpPr>
            <p:nvPr/>
          </p:nvSpPr>
          <p:spPr bwMode="auto">
            <a:xfrm>
              <a:off x="4581" y="2488"/>
              <a:ext cx="28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sp>
        <p:nvSpPr>
          <p:cNvPr id="335" name="Line 409"/>
          <p:cNvSpPr>
            <a:spLocks noChangeShapeType="1"/>
          </p:cNvSpPr>
          <p:nvPr/>
        </p:nvSpPr>
        <p:spPr bwMode="auto">
          <a:xfrm flipH="1" flipV="1">
            <a:off x="4800600" y="4619623"/>
            <a:ext cx="0" cy="40957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Line 560"/>
          <p:cNvSpPr>
            <a:spLocks noChangeShapeType="1"/>
          </p:cNvSpPr>
          <p:nvPr/>
        </p:nvSpPr>
        <p:spPr bwMode="auto">
          <a:xfrm flipV="1">
            <a:off x="5334000" y="53340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Line 510"/>
          <p:cNvSpPr>
            <a:spLocks noChangeShapeType="1"/>
          </p:cNvSpPr>
          <p:nvPr/>
        </p:nvSpPr>
        <p:spPr bwMode="auto">
          <a:xfrm flipV="1">
            <a:off x="152400" y="2971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1" name="Group 66"/>
          <p:cNvGrpSpPr>
            <a:grpSpLocks/>
          </p:cNvGrpSpPr>
          <p:nvPr/>
        </p:nvGrpSpPr>
        <p:grpSpPr bwMode="auto">
          <a:xfrm>
            <a:off x="-15875" y="2667000"/>
            <a:ext cx="396875" cy="427038"/>
            <a:chOff x="4544" y="2488"/>
            <a:chExt cx="355" cy="383"/>
          </a:xfrm>
        </p:grpSpPr>
        <p:sp>
          <p:nvSpPr>
            <p:cNvPr id="342" name="Line 67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Text Box 68"/>
            <p:cNvSpPr txBox="1">
              <a:spLocks noChangeArrowheads="1"/>
            </p:cNvSpPr>
            <p:nvPr/>
          </p:nvSpPr>
          <p:spPr bwMode="auto">
            <a:xfrm>
              <a:off x="4544" y="2488"/>
              <a:ext cx="3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</p:grpSp>
      <p:grpSp>
        <p:nvGrpSpPr>
          <p:cNvPr id="344" name="Group 66"/>
          <p:cNvGrpSpPr>
            <a:grpSpLocks/>
          </p:cNvGrpSpPr>
          <p:nvPr/>
        </p:nvGrpSpPr>
        <p:grpSpPr bwMode="auto">
          <a:xfrm>
            <a:off x="4648200" y="5943600"/>
            <a:ext cx="396875" cy="427038"/>
            <a:chOff x="4544" y="2488"/>
            <a:chExt cx="355" cy="383"/>
          </a:xfrm>
        </p:grpSpPr>
        <p:sp>
          <p:nvSpPr>
            <p:cNvPr id="345" name="Line 67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Text Box 68"/>
            <p:cNvSpPr txBox="1">
              <a:spLocks noChangeArrowheads="1"/>
            </p:cNvSpPr>
            <p:nvPr/>
          </p:nvSpPr>
          <p:spPr bwMode="auto">
            <a:xfrm>
              <a:off x="4544" y="2488"/>
              <a:ext cx="3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</p:grpSp>
      <p:sp>
        <p:nvSpPr>
          <p:cNvPr id="350" name="Line 409"/>
          <p:cNvSpPr>
            <a:spLocks noChangeShapeType="1"/>
          </p:cNvSpPr>
          <p:nvPr/>
        </p:nvSpPr>
        <p:spPr bwMode="auto">
          <a:xfrm flipH="1" flipV="1">
            <a:off x="4800600" y="3733799"/>
            <a:ext cx="0" cy="733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Line 510"/>
          <p:cNvSpPr>
            <a:spLocks noChangeShapeType="1"/>
          </p:cNvSpPr>
          <p:nvPr/>
        </p:nvSpPr>
        <p:spPr bwMode="auto">
          <a:xfrm flipV="1">
            <a:off x="3429000" y="5562600"/>
            <a:ext cx="45719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5" name="Group 66"/>
          <p:cNvGrpSpPr>
            <a:grpSpLocks/>
          </p:cNvGrpSpPr>
          <p:nvPr/>
        </p:nvGrpSpPr>
        <p:grpSpPr bwMode="auto">
          <a:xfrm>
            <a:off x="3489325" y="4953000"/>
            <a:ext cx="396875" cy="427038"/>
            <a:chOff x="4544" y="2488"/>
            <a:chExt cx="355" cy="383"/>
          </a:xfrm>
        </p:grpSpPr>
        <p:sp>
          <p:nvSpPr>
            <p:cNvPr id="356" name="Line 67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Text Box 68"/>
            <p:cNvSpPr txBox="1">
              <a:spLocks noChangeArrowheads="1"/>
            </p:cNvSpPr>
            <p:nvPr/>
          </p:nvSpPr>
          <p:spPr bwMode="auto">
            <a:xfrm>
              <a:off x="4544" y="2488"/>
              <a:ext cx="3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</p:grpSp>
      <p:sp>
        <p:nvSpPr>
          <p:cNvPr id="358" name="Line 477"/>
          <p:cNvSpPr>
            <a:spLocks noChangeShapeType="1"/>
          </p:cNvSpPr>
          <p:nvPr/>
        </p:nvSpPr>
        <p:spPr bwMode="auto">
          <a:xfrm flipH="1" flipV="1">
            <a:off x="5181600" y="35814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4" name="Group 363"/>
          <p:cNvGrpSpPr/>
          <p:nvPr/>
        </p:nvGrpSpPr>
        <p:grpSpPr>
          <a:xfrm>
            <a:off x="5883275" y="3627437"/>
            <a:ext cx="914400" cy="1401763"/>
            <a:chOff x="6172200" y="1676400"/>
            <a:chExt cx="914400" cy="1401763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47985" name="Rectangle 177"/>
            <p:cNvSpPr>
              <a:spLocks noChangeArrowheads="1"/>
            </p:cNvSpPr>
            <p:nvPr/>
          </p:nvSpPr>
          <p:spPr bwMode="auto">
            <a:xfrm>
              <a:off x="6172200" y="1676400"/>
              <a:ext cx="914400" cy="1401763"/>
            </a:xfrm>
            <a:prstGeom prst="rect">
              <a:avLst/>
            </a:prstGeom>
            <a:grp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200">
                  <a:solidFill>
                    <a:srgbClr val="000000"/>
                  </a:solidFill>
                </a:rPr>
                <a:t>Memory</a:t>
              </a:r>
              <a:endParaRPr lang="en-US" sz="1200" b="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200" b="0">
                  <a:solidFill>
                    <a:srgbClr val="000000"/>
                  </a:solidFill>
                </a:rPr>
                <a:t>2</a:t>
              </a:r>
              <a:r>
                <a:rPr lang="en-US" sz="1200" b="0" baseline="30000">
                  <a:solidFill>
                    <a:srgbClr val="000000"/>
                  </a:solidFill>
                </a:rPr>
                <a:t>16</a:t>
              </a:r>
              <a:r>
                <a:rPr lang="en-US" sz="1200" b="0">
                  <a:solidFill>
                    <a:srgbClr val="000000"/>
                  </a:solidFill>
                </a:rPr>
                <a:t> by 16 bit</a:t>
              </a:r>
              <a:br>
                <a:rPr lang="en-US" sz="1200" b="0">
                  <a:solidFill>
                    <a:srgbClr val="000000"/>
                  </a:solidFill>
                </a:rPr>
              </a:br>
              <a:endParaRPr lang="en-US" sz="1200" b="0">
                <a:solidFill>
                  <a:srgbClr val="000000"/>
                </a:solidFill>
              </a:endParaRPr>
            </a:p>
          </p:txBody>
        </p:sp>
        <p:sp>
          <p:nvSpPr>
            <p:cNvPr id="360" name="Text Box 149"/>
            <p:cNvSpPr txBox="1">
              <a:spLocks noChangeArrowheads="1"/>
            </p:cNvSpPr>
            <p:nvPr/>
          </p:nvSpPr>
          <p:spPr bwMode="auto">
            <a:xfrm>
              <a:off x="6172200" y="2544763"/>
              <a:ext cx="141064" cy="1538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in</a:t>
              </a:r>
              <a:endParaRPr lang="en-US" sz="1000" dirty="0"/>
            </a:p>
          </p:txBody>
        </p:sp>
        <p:sp>
          <p:nvSpPr>
            <p:cNvPr id="361" name="Text Box 149"/>
            <p:cNvSpPr txBox="1">
              <a:spLocks noChangeArrowheads="1"/>
            </p:cNvSpPr>
            <p:nvPr/>
          </p:nvSpPr>
          <p:spPr bwMode="auto">
            <a:xfrm>
              <a:off x="6830797" y="1775814"/>
              <a:ext cx="218008" cy="1538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out	</a:t>
              </a:r>
              <a:endParaRPr lang="en-US" sz="1000" dirty="0"/>
            </a:p>
          </p:txBody>
        </p:sp>
        <p:sp>
          <p:nvSpPr>
            <p:cNvPr id="362" name="Text Box 149"/>
            <p:cNvSpPr txBox="1">
              <a:spLocks noChangeArrowheads="1"/>
            </p:cNvSpPr>
            <p:nvPr/>
          </p:nvSpPr>
          <p:spPr bwMode="auto">
            <a:xfrm>
              <a:off x="6172200" y="1676400"/>
              <a:ext cx="307777" cy="1538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err="1" smtClean="0"/>
                <a:t>addr</a:t>
              </a:r>
              <a:endParaRPr lang="en-US" sz="1000" dirty="0"/>
            </a:p>
          </p:txBody>
        </p:sp>
        <p:sp>
          <p:nvSpPr>
            <p:cNvPr id="363" name="Text Box 149"/>
            <p:cNvSpPr txBox="1">
              <a:spLocks noChangeArrowheads="1"/>
            </p:cNvSpPr>
            <p:nvPr/>
          </p:nvSpPr>
          <p:spPr bwMode="auto">
            <a:xfrm>
              <a:off x="6576616" y="1676400"/>
              <a:ext cx="205184" cy="1538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dirty="0" smtClean="0"/>
                <a:t>we</a:t>
              </a:r>
              <a:endParaRPr lang="en-US" sz="1000" dirty="0"/>
            </a:p>
          </p:txBody>
        </p:sp>
      </p:grpSp>
      <p:sp>
        <p:nvSpPr>
          <p:cNvPr id="365" name="Line 179"/>
          <p:cNvSpPr>
            <a:spLocks noChangeShapeType="1"/>
          </p:cNvSpPr>
          <p:nvPr/>
        </p:nvSpPr>
        <p:spPr bwMode="auto">
          <a:xfrm>
            <a:off x="5638800" y="3200400"/>
            <a:ext cx="1371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Rectangle 143"/>
          <p:cNvSpPr>
            <a:spLocks noChangeArrowheads="1"/>
          </p:cNvSpPr>
          <p:nvPr/>
        </p:nvSpPr>
        <p:spPr bwMode="auto">
          <a:xfrm>
            <a:off x="3886200" y="685800"/>
            <a:ext cx="457200" cy="3968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+1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70" name="Line 510"/>
          <p:cNvSpPr>
            <a:spLocks noChangeShapeType="1"/>
          </p:cNvSpPr>
          <p:nvPr/>
        </p:nvSpPr>
        <p:spPr bwMode="auto">
          <a:xfrm>
            <a:off x="4572000" y="35052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Line 477"/>
          <p:cNvSpPr>
            <a:spLocks noChangeShapeType="1"/>
          </p:cNvSpPr>
          <p:nvPr/>
        </p:nvSpPr>
        <p:spPr bwMode="auto">
          <a:xfrm flipH="1">
            <a:off x="1844675" y="29718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Line 504"/>
          <p:cNvSpPr>
            <a:spLocks noChangeShapeType="1"/>
          </p:cNvSpPr>
          <p:nvPr/>
        </p:nvSpPr>
        <p:spPr bwMode="auto">
          <a:xfrm flipV="1">
            <a:off x="2209800" y="1219200"/>
            <a:ext cx="2057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Line 504"/>
          <p:cNvSpPr>
            <a:spLocks noChangeShapeType="1"/>
          </p:cNvSpPr>
          <p:nvPr/>
        </p:nvSpPr>
        <p:spPr bwMode="auto">
          <a:xfrm>
            <a:off x="4267200" y="1219200"/>
            <a:ext cx="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0" name="Group 66"/>
          <p:cNvGrpSpPr>
            <a:grpSpLocks/>
          </p:cNvGrpSpPr>
          <p:nvPr/>
        </p:nvGrpSpPr>
        <p:grpSpPr bwMode="auto">
          <a:xfrm>
            <a:off x="2209800" y="914400"/>
            <a:ext cx="396875" cy="427038"/>
            <a:chOff x="4544" y="2488"/>
            <a:chExt cx="355" cy="383"/>
          </a:xfrm>
        </p:grpSpPr>
        <p:sp>
          <p:nvSpPr>
            <p:cNvPr id="381" name="Line 67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Text Box 68"/>
            <p:cNvSpPr txBox="1">
              <a:spLocks noChangeArrowheads="1"/>
            </p:cNvSpPr>
            <p:nvPr/>
          </p:nvSpPr>
          <p:spPr bwMode="auto">
            <a:xfrm>
              <a:off x="4544" y="2488"/>
              <a:ext cx="3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</p:grpSp>
      <p:sp>
        <p:nvSpPr>
          <p:cNvPr id="387" name="Rectangle 143"/>
          <p:cNvSpPr>
            <a:spLocks noChangeArrowheads="1"/>
          </p:cNvSpPr>
          <p:nvPr/>
        </p:nvSpPr>
        <p:spPr bwMode="auto">
          <a:xfrm>
            <a:off x="7254875" y="4648200"/>
            <a:ext cx="457200" cy="3968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dirty="0" err="1" smtClean="0">
                <a:solidFill>
                  <a:srgbClr val="000000"/>
                </a:solidFill>
              </a:rPr>
              <a:t>n/z/p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88" name="Line 477"/>
          <p:cNvSpPr>
            <a:spLocks noChangeShapeType="1"/>
          </p:cNvSpPr>
          <p:nvPr/>
        </p:nvSpPr>
        <p:spPr bwMode="auto">
          <a:xfrm flipH="1">
            <a:off x="7483475" y="50292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9" name="Group 189"/>
          <p:cNvGrpSpPr>
            <a:grpSpLocks/>
          </p:cNvGrpSpPr>
          <p:nvPr/>
        </p:nvGrpSpPr>
        <p:grpSpPr bwMode="auto">
          <a:xfrm>
            <a:off x="7439339" y="5028085"/>
            <a:ext cx="299886" cy="428152"/>
            <a:chOff x="4586" y="2487"/>
            <a:chExt cx="269" cy="384"/>
          </a:xfrm>
        </p:grpSpPr>
        <p:sp>
          <p:nvSpPr>
            <p:cNvPr id="390" name="Line 190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Text Box 191"/>
            <p:cNvSpPr txBox="1">
              <a:spLocks noChangeArrowheads="1"/>
            </p:cNvSpPr>
            <p:nvPr/>
          </p:nvSpPr>
          <p:spPr bwMode="auto">
            <a:xfrm>
              <a:off x="4586" y="2487"/>
              <a:ext cx="26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92" name="Line 504"/>
          <p:cNvSpPr>
            <a:spLocks noChangeShapeType="1"/>
          </p:cNvSpPr>
          <p:nvPr/>
        </p:nvSpPr>
        <p:spPr bwMode="auto">
          <a:xfrm flipV="1">
            <a:off x="2232025" y="2086381"/>
            <a:ext cx="755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Text Box 513"/>
          <p:cNvSpPr txBox="1">
            <a:spLocks noChangeArrowheads="1"/>
          </p:cNvSpPr>
          <p:nvPr/>
        </p:nvSpPr>
        <p:spPr bwMode="auto">
          <a:xfrm>
            <a:off x="2149475" y="1856601"/>
            <a:ext cx="78739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Times New Roman" charset="0"/>
              </a:rPr>
              <a:t>insn[8:</a:t>
            </a:r>
            <a:r>
              <a:rPr lang="en-US" sz="1200" dirty="0">
                <a:latin typeface="Times New Roman" charset="0"/>
              </a:rPr>
              <a:t>6</a:t>
            </a:r>
            <a:r>
              <a:rPr lang="en-US" sz="1200" dirty="0" smtClean="0">
                <a:latin typeface="Times New Roman" charset="0"/>
              </a:rPr>
              <a:t>]</a:t>
            </a:r>
            <a:endParaRPr lang="en-US" sz="1200" dirty="0">
              <a:latin typeface="Times New Roman" charset="0"/>
            </a:endParaRPr>
          </a:p>
        </p:txBody>
      </p:sp>
      <p:sp>
        <p:nvSpPr>
          <p:cNvPr id="394" name="Line 179"/>
          <p:cNvSpPr>
            <a:spLocks noChangeShapeType="1"/>
          </p:cNvSpPr>
          <p:nvPr/>
        </p:nvSpPr>
        <p:spPr bwMode="auto">
          <a:xfrm>
            <a:off x="7026275" y="3505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Line 560"/>
          <p:cNvSpPr>
            <a:spLocks noChangeShapeType="1"/>
          </p:cNvSpPr>
          <p:nvPr/>
        </p:nvSpPr>
        <p:spPr bwMode="auto">
          <a:xfrm>
            <a:off x="7026275" y="32004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179"/>
          <p:cNvSpPr>
            <a:spLocks noChangeShapeType="1"/>
          </p:cNvSpPr>
          <p:nvPr/>
        </p:nvSpPr>
        <p:spPr bwMode="auto">
          <a:xfrm>
            <a:off x="5638800" y="3733800"/>
            <a:ext cx="244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180"/>
          <p:cNvSpPr>
            <a:spLocks noChangeArrowheads="1"/>
          </p:cNvSpPr>
          <p:nvPr/>
        </p:nvSpPr>
        <p:spPr bwMode="auto">
          <a:xfrm rot="16200000">
            <a:off x="4648200" y="3505200"/>
            <a:ext cx="838200" cy="228600"/>
          </a:xfrm>
          <a:custGeom>
            <a:avLst/>
            <a:gdLst>
              <a:gd name="G0" fmla="+- 3620 0 0"/>
              <a:gd name="G1" fmla="+- 21600 0 3620"/>
              <a:gd name="G2" fmla="*/ 3620 1 2"/>
              <a:gd name="G3" fmla="+- 21600 0 G2"/>
              <a:gd name="G4" fmla="+/ 3620 21600 2"/>
              <a:gd name="G5" fmla="+/ G1 0 2"/>
              <a:gd name="G6" fmla="*/ 21600 21600 3620"/>
              <a:gd name="G7" fmla="*/ G6 1 2"/>
              <a:gd name="G8" fmla="+- 21600 0 G7"/>
              <a:gd name="G9" fmla="*/ 21600 1 2"/>
              <a:gd name="G10" fmla="+- 3620 0 G9"/>
              <a:gd name="G11" fmla="?: G10 G8 0"/>
              <a:gd name="G12" fmla="?: G10 G7 21600"/>
              <a:gd name="T0" fmla="*/ 19790 w 21600"/>
              <a:gd name="T1" fmla="*/ 10800 h 21600"/>
              <a:gd name="T2" fmla="*/ 10800 w 21600"/>
              <a:gd name="T3" fmla="*/ 21600 h 21600"/>
              <a:gd name="T4" fmla="*/ 1810 w 21600"/>
              <a:gd name="T5" fmla="*/ 10800 h 21600"/>
              <a:gd name="T6" fmla="*/ 10800 w 21600"/>
              <a:gd name="T7" fmla="*/ 0 h 21600"/>
              <a:gd name="T8" fmla="*/ 3610 w 21600"/>
              <a:gd name="T9" fmla="*/ 3610 h 21600"/>
              <a:gd name="T10" fmla="*/ 17990 w 21600"/>
              <a:gd name="T11" fmla="*/ 179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20" y="21600"/>
                </a:lnTo>
                <a:lnTo>
                  <a:pt x="17980" y="21600"/>
                </a:lnTo>
                <a:lnTo>
                  <a:pt x="2160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509"/>
          <p:cNvSpPr>
            <a:spLocks noChangeShapeType="1"/>
          </p:cNvSpPr>
          <p:nvPr/>
        </p:nvSpPr>
        <p:spPr bwMode="auto">
          <a:xfrm flipV="1">
            <a:off x="4572000" y="1295400"/>
            <a:ext cx="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3" name="Group 406"/>
          <p:cNvGrpSpPr>
            <a:grpSpLocks/>
          </p:cNvGrpSpPr>
          <p:nvPr/>
        </p:nvGrpSpPr>
        <p:grpSpPr bwMode="auto">
          <a:xfrm>
            <a:off x="4572000" y="1143000"/>
            <a:ext cx="76200" cy="165100"/>
            <a:chOff x="3024" y="3976"/>
            <a:chExt cx="48" cy="104"/>
          </a:xfrm>
        </p:grpSpPr>
        <p:sp>
          <p:nvSpPr>
            <p:cNvPr id="164" name="Arc 407"/>
            <p:cNvSpPr>
              <a:spLocks/>
            </p:cNvSpPr>
            <p:nvPr/>
          </p:nvSpPr>
          <p:spPr bwMode="auto">
            <a:xfrm>
              <a:off x="3024" y="3976"/>
              <a:ext cx="48" cy="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Arc 408"/>
            <p:cNvSpPr>
              <a:spLocks/>
            </p:cNvSpPr>
            <p:nvPr/>
          </p:nvSpPr>
          <p:spPr bwMode="auto">
            <a:xfrm flipV="1">
              <a:off x="3024" y="4027"/>
              <a:ext cx="48" cy="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7" name="Line 509"/>
          <p:cNvSpPr>
            <a:spLocks noChangeShapeType="1"/>
          </p:cNvSpPr>
          <p:nvPr/>
        </p:nvSpPr>
        <p:spPr bwMode="auto">
          <a:xfrm flipV="1">
            <a:off x="4343400" y="91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15"/>
          <p:cNvSpPr>
            <a:spLocks noChangeShapeType="1"/>
          </p:cNvSpPr>
          <p:nvPr/>
        </p:nvSpPr>
        <p:spPr bwMode="auto">
          <a:xfrm flipH="1">
            <a:off x="152398" y="6248400"/>
            <a:ext cx="518160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169" name="Line 115"/>
          <p:cNvSpPr>
            <a:spLocks noChangeShapeType="1"/>
          </p:cNvSpPr>
          <p:nvPr/>
        </p:nvSpPr>
        <p:spPr bwMode="auto">
          <a:xfrm flipH="1">
            <a:off x="990600" y="914400"/>
            <a:ext cx="2895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180"/>
          <p:cNvSpPr>
            <a:spLocks noChangeArrowheads="1"/>
          </p:cNvSpPr>
          <p:nvPr/>
        </p:nvSpPr>
        <p:spPr bwMode="auto">
          <a:xfrm rot="16200000">
            <a:off x="4648200" y="5181601"/>
            <a:ext cx="838200" cy="228600"/>
          </a:xfrm>
          <a:custGeom>
            <a:avLst/>
            <a:gdLst>
              <a:gd name="G0" fmla="+- 3620 0 0"/>
              <a:gd name="G1" fmla="+- 21600 0 3620"/>
              <a:gd name="G2" fmla="*/ 3620 1 2"/>
              <a:gd name="G3" fmla="+- 21600 0 G2"/>
              <a:gd name="G4" fmla="+/ 3620 21600 2"/>
              <a:gd name="G5" fmla="+/ G1 0 2"/>
              <a:gd name="G6" fmla="*/ 21600 21600 3620"/>
              <a:gd name="G7" fmla="*/ G6 1 2"/>
              <a:gd name="G8" fmla="+- 21600 0 G7"/>
              <a:gd name="G9" fmla="*/ 21600 1 2"/>
              <a:gd name="G10" fmla="+- 3620 0 G9"/>
              <a:gd name="G11" fmla="?: G10 G8 0"/>
              <a:gd name="G12" fmla="?: G10 G7 21600"/>
              <a:gd name="T0" fmla="*/ 19790 w 21600"/>
              <a:gd name="T1" fmla="*/ 10800 h 21600"/>
              <a:gd name="T2" fmla="*/ 10800 w 21600"/>
              <a:gd name="T3" fmla="*/ 21600 h 21600"/>
              <a:gd name="T4" fmla="*/ 1810 w 21600"/>
              <a:gd name="T5" fmla="*/ 10800 h 21600"/>
              <a:gd name="T6" fmla="*/ 10800 w 21600"/>
              <a:gd name="T7" fmla="*/ 0 h 21600"/>
              <a:gd name="T8" fmla="*/ 3610 w 21600"/>
              <a:gd name="T9" fmla="*/ 3610 h 21600"/>
              <a:gd name="T10" fmla="*/ 17990 w 21600"/>
              <a:gd name="T11" fmla="*/ 179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20" y="21600"/>
                </a:lnTo>
                <a:lnTo>
                  <a:pt x="17980" y="21600"/>
                </a:lnTo>
                <a:lnTo>
                  <a:pt x="2160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560"/>
          <p:cNvSpPr>
            <a:spLocks noChangeShapeType="1"/>
          </p:cNvSpPr>
          <p:nvPr/>
        </p:nvSpPr>
        <p:spPr bwMode="auto">
          <a:xfrm flipH="1" flipV="1">
            <a:off x="5181600" y="53340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303"/>
          <p:cNvSpPr>
            <a:spLocks noChangeShapeType="1"/>
          </p:cNvSpPr>
          <p:nvPr/>
        </p:nvSpPr>
        <p:spPr bwMode="auto">
          <a:xfrm flipH="1">
            <a:off x="5105400" y="5638800"/>
            <a:ext cx="0" cy="3048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21"/>
          <p:cNvSpPr>
            <a:spLocks noChangeShapeType="1"/>
          </p:cNvSpPr>
          <p:nvPr/>
        </p:nvSpPr>
        <p:spPr bwMode="auto">
          <a:xfrm>
            <a:off x="4800600" y="5029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477"/>
          <p:cNvSpPr>
            <a:spLocks noChangeShapeType="1"/>
          </p:cNvSpPr>
          <p:nvPr/>
        </p:nvSpPr>
        <p:spPr bwMode="auto">
          <a:xfrm flipH="1">
            <a:off x="4572000" y="3505200"/>
            <a:ext cx="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21"/>
          <p:cNvSpPr>
            <a:spLocks noChangeShapeType="1"/>
          </p:cNvSpPr>
          <p:nvPr/>
        </p:nvSpPr>
        <p:spPr bwMode="auto">
          <a:xfrm>
            <a:off x="4572000" y="54864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406"/>
          <p:cNvGrpSpPr>
            <a:grpSpLocks/>
          </p:cNvGrpSpPr>
          <p:nvPr/>
        </p:nvGrpSpPr>
        <p:grpSpPr bwMode="auto">
          <a:xfrm>
            <a:off x="4572000" y="3657600"/>
            <a:ext cx="76200" cy="165100"/>
            <a:chOff x="3024" y="3976"/>
            <a:chExt cx="48" cy="104"/>
          </a:xfrm>
        </p:grpSpPr>
        <p:sp>
          <p:nvSpPr>
            <p:cNvPr id="177" name="Arc 407"/>
            <p:cNvSpPr>
              <a:spLocks/>
            </p:cNvSpPr>
            <p:nvPr/>
          </p:nvSpPr>
          <p:spPr bwMode="auto">
            <a:xfrm>
              <a:off x="3024" y="3976"/>
              <a:ext cx="48" cy="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Arc 408"/>
            <p:cNvSpPr>
              <a:spLocks/>
            </p:cNvSpPr>
            <p:nvPr/>
          </p:nvSpPr>
          <p:spPr bwMode="auto">
            <a:xfrm flipV="1">
              <a:off x="3024" y="4027"/>
              <a:ext cx="48" cy="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Group 406"/>
          <p:cNvGrpSpPr>
            <a:grpSpLocks/>
          </p:cNvGrpSpPr>
          <p:nvPr/>
        </p:nvGrpSpPr>
        <p:grpSpPr bwMode="auto">
          <a:xfrm>
            <a:off x="4572000" y="4483100"/>
            <a:ext cx="76200" cy="165100"/>
            <a:chOff x="3024" y="3976"/>
            <a:chExt cx="48" cy="104"/>
          </a:xfrm>
        </p:grpSpPr>
        <p:sp>
          <p:nvSpPr>
            <p:cNvPr id="180" name="Arc 407"/>
            <p:cNvSpPr>
              <a:spLocks/>
            </p:cNvSpPr>
            <p:nvPr/>
          </p:nvSpPr>
          <p:spPr bwMode="auto">
            <a:xfrm>
              <a:off x="3024" y="3976"/>
              <a:ext cx="48" cy="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Arc 408"/>
            <p:cNvSpPr>
              <a:spLocks/>
            </p:cNvSpPr>
            <p:nvPr/>
          </p:nvSpPr>
          <p:spPr bwMode="auto">
            <a:xfrm flipV="1">
              <a:off x="3024" y="4027"/>
              <a:ext cx="48" cy="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" name="Line 409"/>
          <p:cNvSpPr>
            <a:spLocks noChangeShapeType="1"/>
          </p:cNvSpPr>
          <p:nvPr/>
        </p:nvSpPr>
        <p:spPr bwMode="auto">
          <a:xfrm flipH="1" flipV="1">
            <a:off x="4572000" y="3810000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Line 409"/>
          <p:cNvSpPr>
            <a:spLocks noChangeShapeType="1"/>
          </p:cNvSpPr>
          <p:nvPr/>
        </p:nvSpPr>
        <p:spPr bwMode="auto">
          <a:xfrm flipH="1" flipV="1">
            <a:off x="4572000" y="4648200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509"/>
          <p:cNvSpPr>
            <a:spLocks noChangeShapeType="1"/>
          </p:cNvSpPr>
          <p:nvPr/>
        </p:nvSpPr>
        <p:spPr bwMode="auto">
          <a:xfrm flipV="1">
            <a:off x="2819400" y="2819400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509"/>
          <p:cNvSpPr>
            <a:spLocks noChangeShapeType="1"/>
          </p:cNvSpPr>
          <p:nvPr/>
        </p:nvSpPr>
        <p:spPr bwMode="auto">
          <a:xfrm flipV="1">
            <a:off x="3352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509"/>
          <p:cNvSpPr>
            <a:spLocks noChangeShapeType="1"/>
          </p:cNvSpPr>
          <p:nvPr/>
        </p:nvSpPr>
        <p:spPr bwMode="auto">
          <a:xfrm flipV="1">
            <a:off x="3505200" y="16764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509"/>
          <p:cNvSpPr>
            <a:spLocks noChangeShapeType="1"/>
          </p:cNvSpPr>
          <p:nvPr/>
        </p:nvSpPr>
        <p:spPr bwMode="auto">
          <a:xfrm flipV="1">
            <a:off x="3200400" y="2895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504"/>
          <p:cNvSpPr>
            <a:spLocks noChangeShapeType="1"/>
          </p:cNvSpPr>
          <p:nvPr/>
        </p:nvSpPr>
        <p:spPr bwMode="auto">
          <a:xfrm flipV="1">
            <a:off x="4267200" y="1219200"/>
            <a:ext cx="2895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509"/>
          <p:cNvSpPr>
            <a:spLocks noChangeShapeType="1"/>
          </p:cNvSpPr>
          <p:nvPr/>
        </p:nvSpPr>
        <p:spPr bwMode="auto">
          <a:xfrm flipV="1">
            <a:off x="4572000" y="9144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509"/>
          <p:cNvSpPr>
            <a:spLocks noChangeShapeType="1"/>
          </p:cNvSpPr>
          <p:nvPr/>
        </p:nvSpPr>
        <p:spPr bwMode="auto">
          <a:xfrm flipV="1">
            <a:off x="7162800" y="12192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179"/>
          <p:cNvSpPr>
            <a:spLocks noChangeShapeType="1"/>
          </p:cNvSpPr>
          <p:nvPr/>
        </p:nvSpPr>
        <p:spPr bwMode="auto">
          <a:xfrm flipH="1">
            <a:off x="5638800" y="3200400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2" name="Group 189"/>
          <p:cNvGrpSpPr>
            <a:grpSpLocks/>
          </p:cNvGrpSpPr>
          <p:nvPr/>
        </p:nvGrpSpPr>
        <p:grpSpPr bwMode="auto">
          <a:xfrm>
            <a:off x="5063992" y="3243895"/>
            <a:ext cx="396875" cy="457142"/>
            <a:chOff x="4543" y="2461"/>
            <a:chExt cx="356" cy="410"/>
          </a:xfrm>
        </p:grpSpPr>
        <p:sp>
          <p:nvSpPr>
            <p:cNvPr id="193" name="Line 190"/>
            <p:cNvSpPr>
              <a:spLocks noChangeShapeType="1"/>
            </p:cNvSpPr>
            <p:nvPr/>
          </p:nvSpPr>
          <p:spPr bwMode="auto">
            <a:xfrm>
              <a:off x="4752" y="2679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Text Box 191"/>
            <p:cNvSpPr txBox="1">
              <a:spLocks noChangeArrowheads="1"/>
            </p:cNvSpPr>
            <p:nvPr/>
          </p:nvSpPr>
          <p:spPr bwMode="auto">
            <a:xfrm>
              <a:off x="4543" y="2461"/>
              <a:ext cx="356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16</a:t>
              </a:r>
            </a:p>
          </p:txBody>
        </p:sp>
      </p:grpSp>
      <p:sp>
        <p:nvSpPr>
          <p:cNvPr id="195" name="Line 303"/>
          <p:cNvSpPr>
            <a:spLocks noChangeShapeType="1"/>
          </p:cNvSpPr>
          <p:nvPr/>
        </p:nvSpPr>
        <p:spPr bwMode="auto">
          <a:xfrm flipH="1">
            <a:off x="4716462" y="5943600"/>
            <a:ext cx="388934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non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303"/>
          <p:cNvSpPr>
            <a:spLocks noChangeShapeType="1"/>
          </p:cNvSpPr>
          <p:nvPr/>
        </p:nvSpPr>
        <p:spPr bwMode="auto">
          <a:xfrm flipH="1">
            <a:off x="4495799" y="5715000"/>
            <a:ext cx="2206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non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303"/>
          <p:cNvSpPr>
            <a:spLocks noChangeShapeType="1"/>
          </p:cNvSpPr>
          <p:nvPr/>
        </p:nvSpPr>
        <p:spPr bwMode="auto">
          <a:xfrm flipH="1" flipV="1">
            <a:off x="4724399" y="5715000"/>
            <a:ext cx="1" cy="2286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 type="non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3968194" y="357262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ALU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1125" marR="0" indent="-111125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 "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1125" marR="0" indent="-111125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 "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Settings\Greg Byrd\My Documents\ece206\mh-slides\template\PattPatel.pot</Template>
  <TotalTime>8231</TotalTime>
  <Words>111</Words>
  <Application>Microsoft Macintosh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PattPatel</vt:lpstr>
      <vt:lpstr>LC4 Non-Pipelined Datapath - Spring 2012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Transistors and Logic Gates</dc:title>
  <dc:creator>Greg Byrd</dc:creator>
  <cp:lastModifiedBy>Milo Martin</cp:lastModifiedBy>
  <cp:revision>523</cp:revision>
  <cp:lastPrinted>2006-03-13T17:01:45Z</cp:lastPrinted>
  <dcterms:created xsi:type="dcterms:W3CDTF">2012-02-18T17:28:55Z</dcterms:created>
  <dcterms:modified xsi:type="dcterms:W3CDTF">2012-02-18T17:29:04Z</dcterms:modified>
</cp:coreProperties>
</file>