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2" r:id="rId2"/>
    <p:sldId id="274" r:id="rId3"/>
    <p:sldId id="273" r:id="rId4"/>
    <p:sldId id="275" r:id="rId5"/>
    <p:sldId id="27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EFF6-E52D-4F31-9BAF-F6F577E8B66E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1F53-8E2D-473E-8D51-2E5DEFEE5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C1F53-8E2D-473E-8D51-2E5DEFEE58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6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ECBF35B-EDC4-40A5-8D65-2A1482D78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63" y="4844849"/>
            <a:ext cx="2724150" cy="695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9E8E2A-3B25-4860-AD4C-8122CB27F1D6}"/>
              </a:ext>
            </a:extLst>
          </p:cNvPr>
          <p:cNvSpPr txBox="1"/>
          <p:nvPr/>
        </p:nvSpPr>
        <p:spPr>
          <a:xfrm>
            <a:off x="372862" y="328474"/>
            <a:ext cx="2550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배열 메소드 </a:t>
            </a:r>
            <a:r>
              <a:rPr lang="en-US" altLang="ko-KR" sz="2000" b="1" dirty="0"/>
              <a:t>– Some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4C5D3-F1C4-4BC4-8750-4F4E96341C3C}"/>
              </a:ext>
            </a:extLst>
          </p:cNvPr>
          <p:cNvSpPr txBox="1"/>
          <p:nvPr/>
        </p:nvSpPr>
        <p:spPr>
          <a:xfrm>
            <a:off x="2817354" y="939548"/>
            <a:ext cx="6557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/>
              <a:t>객체배열의 </a:t>
            </a:r>
            <a:r>
              <a:rPr lang="ko-KR" altLang="en-US" sz="1600" b="1" dirty="0">
                <a:highlight>
                  <a:srgbClr val="FFFF00"/>
                </a:highlight>
              </a:rPr>
              <a:t>어떤 요소</a:t>
            </a:r>
            <a:r>
              <a:rPr lang="ko-KR" altLang="en-US" sz="1600" b="1" dirty="0"/>
              <a:t>에 대해 </a:t>
            </a:r>
            <a:r>
              <a:rPr lang="en-US" altLang="ko-KR" sz="1600" b="1" dirty="0"/>
              <a:t>Custom </a:t>
            </a:r>
            <a:r>
              <a:rPr lang="ko-KR" altLang="en-US" sz="1600" b="1" dirty="0"/>
              <a:t>조건에 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거짓을 판별해 반환</a:t>
            </a:r>
            <a:endParaRPr lang="en-US" altLang="ko-KR" sz="1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F27037-5C2E-4C9B-B497-5CED6E27A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63" y="1665488"/>
            <a:ext cx="8545913" cy="27813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FA69C21-B42B-4D56-8CC9-7188DF73E60C}"/>
              </a:ext>
            </a:extLst>
          </p:cNvPr>
          <p:cNvSpPr/>
          <p:nvPr/>
        </p:nvSpPr>
        <p:spPr>
          <a:xfrm>
            <a:off x="787155" y="2128989"/>
            <a:ext cx="3625047" cy="6779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C8C13C-1517-4AB8-9186-E9239633520F}"/>
              </a:ext>
            </a:extLst>
          </p:cNvPr>
          <p:cNvSpPr txBox="1"/>
          <p:nvPr/>
        </p:nvSpPr>
        <p:spPr>
          <a:xfrm>
            <a:off x="4484056" y="2121725"/>
            <a:ext cx="3852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Custom </a:t>
            </a:r>
            <a:r>
              <a:rPr lang="ko-KR" altLang="en-US" sz="1600" b="1" dirty="0">
                <a:solidFill>
                  <a:srgbClr val="FF0000"/>
                </a:solidFill>
              </a:rPr>
              <a:t>조건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b="1" dirty="0">
                <a:solidFill>
                  <a:srgbClr val="FF0000"/>
                </a:solidFill>
              </a:rPr>
              <a:t> - </a:t>
            </a:r>
            <a:r>
              <a:rPr lang="ko-KR" altLang="en-US" sz="1600" b="1" dirty="0">
                <a:solidFill>
                  <a:srgbClr val="FF0000"/>
                </a:solidFill>
              </a:rPr>
              <a:t>배열 중 어떤 요소를 확인하기 때문에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b="1" dirty="0">
                <a:solidFill>
                  <a:srgbClr val="FF0000"/>
                </a:solidFill>
              </a:rPr>
              <a:t>   </a:t>
            </a:r>
            <a:r>
              <a:rPr lang="ko-KR" altLang="en-US" sz="1600" b="1" dirty="0">
                <a:solidFill>
                  <a:srgbClr val="FF0000"/>
                </a:solidFill>
              </a:rPr>
              <a:t>하나라도 참이라면 참을 반환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A8AD79A-491B-4A54-9566-A0E725ED150A}"/>
              </a:ext>
            </a:extLst>
          </p:cNvPr>
          <p:cNvCxnSpPr>
            <a:cxnSpLocks/>
          </p:cNvCxnSpPr>
          <p:nvPr/>
        </p:nvCxnSpPr>
        <p:spPr>
          <a:xfrm>
            <a:off x="4269343" y="3515553"/>
            <a:ext cx="475924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46790A-7B45-4311-95F5-7F1EA1E5B186}"/>
              </a:ext>
            </a:extLst>
          </p:cNvPr>
          <p:cNvSpPr txBox="1"/>
          <p:nvPr/>
        </p:nvSpPr>
        <p:spPr>
          <a:xfrm>
            <a:off x="4484056" y="3615791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C000"/>
                </a:solidFill>
              </a:rPr>
              <a:t>축약 표현도 가능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3E629D-E378-4E57-A83B-B8C2285C05EA}"/>
              </a:ext>
            </a:extLst>
          </p:cNvPr>
          <p:cNvCxnSpPr/>
          <p:nvPr/>
        </p:nvCxnSpPr>
        <p:spPr>
          <a:xfrm>
            <a:off x="1180730" y="4446788"/>
            <a:ext cx="0" cy="39806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8FBF76-3C71-44F4-8A33-CF35CF4A34CB}"/>
              </a:ext>
            </a:extLst>
          </p:cNvPr>
          <p:cNvSpPr/>
          <p:nvPr/>
        </p:nvSpPr>
        <p:spPr>
          <a:xfrm>
            <a:off x="623563" y="3688501"/>
            <a:ext cx="1356157" cy="75828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F9D996-4B03-4A99-89EC-DF19D010DFAC}"/>
              </a:ext>
            </a:extLst>
          </p:cNvPr>
          <p:cNvSpPr txBox="1"/>
          <p:nvPr/>
        </p:nvSpPr>
        <p:spPr>
          <a:xfrm>
            <a:off x="2365526" y="4900123"/>
            <a:ext cx="5670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Console.log(</a:t>
            </a:r>
            <a:r>
              <a:rPr lang="en-US" altLang="ko-KR" sz="1600" b="1" dirty="0" err="1"/>
              <a:t>isAdult</a:t>
            </a:r>
            <a:r>
              <a:rPr lang="en-US" altLang="ko-KR" sz="1600" b="1" dirty="0"/>
              <a:t>) =&gt; true</a:t>
            </a:r>
            <a:r>
              <a:rPr lang="ko-KR" altLang="en-US" sz="1600" b="1" dirty="0"/>
              <a:t>만 반환</a:t>
            </a:r>
            <a:endParaRPr lang="en-US" altLang="ko-KR" sz="1600" b="1" dirty="0"/>
          </a:p>
          <a:p>
            <a:r>
              <a:rPr lang="en-US" altLang="ko-KR" sz="1600" b="1" dirty="0"/>
              <a:t>Console.log({</a:t>
            </a:r>
            <a:r>
              <a:rPr lang="en-US" altLang="ko-KR" sz="1600" b="1" dirty="0" err="1"/>
              <a:t>isAdult</a:t>
            </a:r>
            <a:r>
              <a:rPr lang="en-US" altLang="ko-KR" sz="1600" b="1" dirty="0"/>
              <a:t>}) =&gt; </a:t>
            </a:r>
            <a:r>
              <a:rPr lang="en-US" altLang="ko-KR" sz="1600" b="1" dirty="0" err="1"/>
              <a:t>isAdult</a:t>
            </a:r>
            <a:r>
              <a:rPr lang="en-US" altLang="ko-KR" sz="1600" b="1" dirty="0"/>
              <a:t> : true</a:t>
            </a:r>
            <a:r>
              <a:rPr lang="ko-KR" altLang="en-US" sz="1600" b="1" dirty="0"/>
              <a:t>를 담아 객체 반환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18444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9E8E2A-3B25-4860-AD4C-8122CB27F1D6}"/>
              </a:ext>
            </a:extLst>
          </p:cNvPr>
          <p:cNvSpPr txBox="1"/>
          <p:nvPr/>
        </p:nvSpPr>
        <p:spPr>
          <a:xfrm>
            <a:off x="372862" y="328474"/>
            <a:ext cx="262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배열 메소드 </a:t>
            </a:r>
            <a:r>
              <a:rPr lang="en-US" altLang="ko-KR" sz="2000" b="1" dirty="0"/>
              <a:t>– Every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4C5D3-F1C4-4BC4-8750-4F4E96341C3C}"/>
              </a:ext>
            </a:extLst>
          </p:cNvPr>
          <p:cNvSpPr txBox="1"/>
          <p:nvPr/>
        </p:nvSpPr>
        <p:spPr>
          <a:xfrm>
            <a:off x="2817356" y="939548"/>
            <a:ext cx="6557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/>
              <a:t>객체배열의 </a:t>
            </a:r>
            <a:r>
              <a:rPr lang="ko-KR" altLang="en-US" sz="1600" b="1" dirty="0">
                <a:highlight>
                  <a:srgbClr val="FFFF00"/>
                </a:highlight>
              </a:rPr>
              <a:t>모든 요소</a:t>
            </a:r>
            <a:r>
              <a:rPr lang="ko-KR" altLang="en-US" sz="1600" b="1" dirty="0"/>
              <a:t>에 대해 </a:t>
            </a:r>
            <a:r>
              <a:rPr lang="en-US" altLang="ko-KR" sz="1600" b="1" dirty="0"/>
              <a:t>Custom </a:t>
            </a:r>
            <a:r>
              <a:rPr lang="ko-KR" altLang="en-US" sz="1600" b="1" dirty="0"/>
              <a:t>조건에 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거짓을 판별해 반환</a:t>
            </a:r>
            <a:endParaRPr lang="en-US" altLang="ko-KR" sz="1600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FED1E11-13AA-438E-862C-FC745949E438}"/>
              </a:ext>
            </a:extLst>
          </p:cNvPr>
          <p:cNvGrpSpPr/>
          <p:nvPr/>
        </p:nvGrpSpPr>
        <p:grpSpPr>
          <a:xfrm>
            <a:off x="372862" y="1477582"/>
            <a:ext cx="8477250" cy="1143000"/>
            <a:chOff x="372862" y="1770545"/>
            <a:chExt cx="8477250" cy="11430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CBB6890-557C-485A-8B69-33E6B1E37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862" y="1770545"/>
              <a:ext cx="8477250" cy="1143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C8C13C-1517-4AB8-9186-E9239633520F}"/>
                </a:ext>
              </a:extLst>
            </p:cNvPr>
            <p:cNvSpPr txBox="1"/>
            <p:nvPr/>
          </p:nvSpPr>
          <p:spPr>
            <a:xfrm>
              <a:off x="3260679" y="2082548"/>
              <a:ext cx="46602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</a:rPr>
                <a:t>Custom </a:t>
              </a:r>
              <a:r>
                <a:rPr lang="ko-KR" altLang="en-US" sz="1600" b="1" dirty="0">
                  <a:solidFill>
                    <a:srgbClr val="FF0000"/>
                  </a:solidFill>
                </a:rPr>
                <a:t>조건</a:t>
              </a:r>
              <a:endParaRPr lang="en-US" altLang="ko-KR" sz="1600" b="1" dirty="0">
                <a:solidFill>
                  <a:srgbClr val="FF0000"/>
                </a:solidFill>
              </a:endParaRPr>
            </a:p>
            <a:p>
              <a:r>
                <a:rPr lang="en-US" altLang="ko-KR" sz="1600" b="1" dirty="0">
                  <a:solidFill>
                    <a:srgbClr val="FF0000"/>
                  </a:solidFill>
                </a:rPr>
                <a:t> - </a:t>
              </a:r>
              <a:r>
                <a:rPr lang="ko-KR" altLang="en-US" sz="1600" b="1" dirty="0">
                  <a:solidFill>
                    <a:srgbClr val="FF0000"/>
                  </a:solidFill>
                </a:rPr>
                <a:t>배열의 모든 요소를 확인하기 때문에</a:t>
              </a:r>
              <a:endParaRPr lang="en-US" altLang="ko-KR" sz="1600" b="1" dirty="0">
                <a:solidFill>
                  <a:srgbClr val="FF0000"/>
                </a:solidFill>
              </a:endParaRPr>
            </a:p>
            <a:p>
              <a:r>
                <a:rPr lang="en-US" altLang="ko-KR" sz="1600" b="1" dirty="0">
                  <a:solidFill>
                    <a:srgbClr val="FF0000"/>
                  </a:solidFill>
                </a:rPr>
                <a:t> </a:t>
              </a:r>
              <a:r>
                <a:rPr lang="ko-KR" altLang="en-US" sz="1600" b="1" dirty="0">
                  <a:solidFill>
                    <a:srgbClr val="FF0000"/>
                  </a:solidFill>
                </a:rPr>
                <a:t>하나라도 참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 </a:t>
              </a:r>
              <a:r>
                <a:rPr lang="ko-KR" altLang="en-US" sz="1600" b="1" dirty="0">
                  <a:solidFill>
                    <a:srgbClr val="FF0000"/>
                  </a:solidFill>
                </a:rPr>
                <a:t>또는 거짓이 있다면 반대 값을 반환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09C34FE-3381-47AA-A50C-363455BF23EE}"/>
              </a:ext>
            </a:extLst>
          </p:cNvPr>
          <p:cNvSpPr txBox="1"/>
          <p:nvPr/>
        </p:nvSpPr>
        <p:spPr>
          <a:xfrm>
            <a:off x="372862" y="3169525"/>
            <a:ext cx="3114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배열 메소드 </a:t>
            </a:r>
            <a:r>
              <a:rPr lang="en-US" altLang="ko-KR" sz="2000" b="1" dirty="0"/>
              <a:t>– </a:t>
            </a:r>
            <a:r>
              <a:rPr lang="en-US" altLang="ko-KR" sz="2000" b="1" dirty="0" err="1"/>
              <a:t>findIndex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5560AC-FCA6-417E-992C-07C7DDD7A04E}"/>
              </a:ext>
            </a:extLst>
          </p:cNvPr>
          <p:cNvSpPr txBox="1"/>
          <p:nvPr/>
        </p:nvSpPr>
        <p:spPr>
          <a:xfrm>
            <a:off x="3700968" y="3780599"/>
            <a:ext cx="4790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/>
              <a:t>배열 중 지정한 </a:t>
            </a:r>
            <a:r>
              <a:rPr lang="en-US" altLang="ko-KR" sz="1600" b="1" dirty="0"/>
              <a:t>Index</a:t>
            </a:r>
            <a:r>
              <a:rPr lang="ko-KR" altLang="en-US" sz="1600" b="1" dirty="0"/>
              <a:t>값을 가진 </a:t>
            </a:r>
            <a:r>
              <a:rPr lang="ko-KR" altLang="en-US" sz="1600" b="1" dirty="0">
                <a:highlight>
                  <a:srgbClr val="FFFF00"/>
                </a:highlight>
              </a:rPr>
              <a:t>모든 요소</a:t>
            </a:r>
            <a:r>
              <a:rPr lang="ko-KR" altLang="en-US" sz="1600" b="1" dirty="0"/>
              <a:t>를 반환</a:t>
            </a:r>
            <a:endParaRPr lang="en-US" altLang="ko-KR" sz="1600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8503FD-2196-49BC-9452-7297529ED811}"/>
              </a:ext>
            </a:extLst>
          </p:cNvPr>
          <p:cNvGrpSpPr/>
          <p:nvPr/>
        </p:nvGrpSpPr>
        <p:grpSpPr>
          <a:xfrm>
            <a:off x="372862" y="4640995"/>
            <a:ext cx="6257925" cy="638175"/>
            <a:chOff x="372862" y="4640995"/>
            <a:chExt cx="6257925" cy="63817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74E9AA5-DB71-410F-A01E-700316A08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862" y="4640995"/>
              <a:ext cx="6257925" cy="638175"/>
            </a:xfrm>
            <a:prstGeom prst="rect">
              <a:avLst/>
            </a:prstGeom>
          </p:spPr>
        </p:pic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55D6F93-0330-467B-8FDF-028065687F1A}"/>
                </a:ext>
              </a:extLst>
            </p:cNvPr>
            <p:cNvCxnSpPr>
              <a:cxnSpLocks/>
            </p:cNvCxnSpPr>
            <p:nvPr/>
          </p:nvCxnSpPr>
          <p:spPr>
            <a:xfrm>
              <a:off x="3372699" y="4944857"/>
              <a:ext cx="31080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778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D49977-BC1C-4AC8-B9AC-BA61844B3EA7}"/>
              </a:ext>
            </a:extLst>
          </p:cNvPr>
          <p:cNvSpPr txBox="1"/>
          <p:nvPr/>
        </p:nvSpPr>
        <p:spPr>
          <a:xfrm>
            <a:off x="372862" y="328474"/>
            <a:ext cx="3452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배열 메소드 </a:t>
            </a:r>
            <a:r>
              <a:rPr lang="en-US" altLang="ko-KR" sz="2000" b="1" dirty="0"/>
              <a:t>– find vs filter</a:t>
            </a:r>
            <a:endParaRPr lang="ko-KR" altLang="en-US" sz="20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4331B71-AD71-4FFA-9048-60737C645C1B}"/>
              </a:ext>
            </a:extLst>
          </p:cNvPr>
          <p:cNvGrpSpPr/>
          <p:nvPr/>
        </p:nvGrpSpPr>
        <p:grpSpPr>
          <a:xfrm>
            <a:off x="1734292" y="1484954"/>
            <a:ext cx="7278438" cy="3888092"/>
            <a:chOff x="322742" y="1046871"/>
            <a:chExt cx="7278438" cy="388809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A23755A-14C0-4DAB-B221-C43C2F4D7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862" y="1046871"/>
              <a:ext cx="2352675" cy="282892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C3803D3-8668-4BA3-A2E5-34E88A3A1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4930" y="1046871"/>
              <a:ext cx="3857625" cy="108585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575568C-E0CB-4EA0-9F3B-73E404FB6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14930" y="2994088"/>
              <a:ext cx="4286250" cy="10953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9BB84B-543C-47AB-A1F0-430241A60273}"/>
                </a:ext>
              </a:extLst>
            </p:cNvPr>
            <p:cNvSpPr txBox="1"/>
            <p:nvPr/>
          </p:nvSpPr>
          <p:spPr>
            <a:xfrm>
              <a:off x="3432188" y="2155108"/>
              <a:ext cx="36231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객체 배열에서 </a:t>
              </a:r>
              <a:r>
                <a:rPr lang="ko-KR" altLang="en-US" sz="1600" b="1" dirty="0">
                  <a:highlight>
                    <a:srgbClr val="FFFF00"/>
                  </a:highlight>
                </a:rPr>
                <a:t>해당 객체 요소</a:t>
              </a:r>
              <a:r>
                <a:rPr lang="ko-KR" altLang="en-US" sz="1600" b="1" dirty="0"/>
                <a:t>만 추출</a:t>
              </a:r>
              <a:endParaRPr lang="en-US" altLang="ko-KR" sz="16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0090A3-AB16-49CA-AA08-1958D68DB387}"/>
                </a:ext>
              </a:extLst>
            </p:cNvPr>
            <p:cNvSpPr txBox="1"/>
            <p:nvPr/>
          </p:nvSpPr>
          <p:spPr>
            <a:xfrm>
              <a:off x="322742" y="3920186"/>
              <a:ext cx="24529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객체 배열에서 추출할 때</a:t>
              </a:r>
              <a:endParaRPr lang="en-US" altLang="ko-KR" sz="16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5AA3AB-9549-4C32-B7B3-68E20BF0F098}"/>
                </a:ext>
              </a:extLst>
            </p:cNvPr>
            <p:cNvSpPr txBox="1"/>
            <p:nvPr/>
          </p:nvSpPr>
          <p:spPr>
            <a:xfrm>
              <a:off x="3615798" y="4151607"/>
              <a:ext cx="3273652" cy="78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/>
                <a:t>객체 배열에서 </a:t>
              </a:r>
              <a:r>
                <a:rPr lang="ko-KR" altLang="en-US" sz="1600" b="1" dirty="0">
                  <a:highlight>
                    <a:srgbClr val="FFFF00"/>
                  </a:highlight>
                </a:rPr>
                <a:t>해당 객체 요소</a:t>
              </a:r>
              <a:r>
                <a:rPr lang="ko-KR" altLang="en-US" sz="1600" b="1" dirty="0"/>
                <a:t>를 </a:t>
              </a:r>
              <a:endParaRPr lang="en-US" altLang="ko-KR" sz="16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highlight>
                    <a:srgbClr val="FFFF00"/>
                  </a:highlight>
                </a:rPr>
                <a:t>객체배열 스타일을 유지</a:t>
              </a:r>
              <a:r>
                <a:rPr lang="ko-KR" altLang="en-US" sz="1600" b="1" dirty="0"/>
                <a:t>하고 추출</a:t>
              </a:r>
              <a:endParaRPr lang="en-US" altLang="ko-KR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7651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73E5E1-CDD6-4B82-BD79-BD474BBEBB2E}"/>
              </a:ext>
            </a:extLst>
          </p:cNvPr>
          <p:cNvSpPr txBox="1"/>
          <p:nvPr/>
        </p:nvSpPr>
        <p:spPr>
          <a:xfrm>
            <a:off x="372862" y="328474"/>
            <a:ext cx="3507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배열 메소드 </a:t>
            </a:r>
            <a:r>
              <a:rPr lang="en-US" altLang="ko-KR" sz="2000" b="1" dirty="0"/>
              <a:t>– splice vs split</a:t>
            </a:r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21F414-F233-4160-9203-7AAA87A0F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62" y="2106690"/>
            <a:ext cx="6400800" cy="2076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33706D7-297F-4B7A-8108-B5D387A89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722" y="5008860"/>
            <a:ext cx="1914525" cy="1781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569E43-6C0C-43DA-BE0D-3AD861AFA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0341" y="1736977"/>
            <a:ext cx="4333875" cy="4181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01D0C5-5116-417B-8CAB-4B01F9B0F67B}"/>
              </a:ext>
            </a:extLst>
          </p:cNvPr>
          <p:cNvSpPr txBox="1"/>
          <p:nvPr/>
        </p:nvSpPr>
        <p:spPr>
          <a:xfrm>
            <a:off x="2265102" y="939548"/>
            <a:ext cx="7661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/>
              <a:t>기존 배열 </a:t>
            </a:r>
            <a:r>
              <a:rPr lang="ko-KR" altLang="en-US" sz="1600" b="1" dirty="0">
                <a:highlight>
                  <a:srgbClr val="FFFF00"/>
                </a:highlight>
              </a:rPr>
              <a:t>자체를 바꾼다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VS</a:t>
            </a:r>
            <a:r>
              <a:rPr lang="ko-KR" altLang="en-US" sz="1600" b="1" dirty="0"/>
              <a:t> 기존 배열에서 바꾼 내용을 </a:t>
            </a:r>
            <a:r>
              <a:rPr lang="ko-KR" altLang="en-US" sz="1600" b="1" dirty="0">
                <a:highlight>
                  <a:srgbClr val="00FF00"/>
                </a:highlight>
              </a:rPr>
              <a:t>새로운 배열로 만든다</a:t>
            </a:r>
            <a:endParaRPr lang="en-US" altLang="ko-KR" sz="1600" b="1" dirty="0">
              <a:highlight>
                <a:srgbClr val="00FF00"/>
              </a:highlight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17A8C42-D383-48C9-9435-496453704F40}"/>
              </a:ext>
            </a:extLst>
          </p:cNvPr>
          <p:cNvCxnSpPr>
            <a:cxnSpLocks/>
          </p:cNvCxnSpPr>
          <p:nvPr/>
        </p:nvCxnSpPr>
        <p:spPr>
          <a:xfrm>
            <a:off x="447784" y="2991770"/>
            <a:ext cx="233508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04C17C-437C-44AA-8DC6-08C0B33395A4}"/>
              </a:ext>
            </a:extLst>
          </p:cNvPr>
          <p:cNvSpPr txBox="1"/>
          <p:nvPr/>
        </p:nvSpPr>
        <p:spPr>
          <a:xfrm>
            <a:off x="2857792" y="2745780"/>
            <a:ext cx="3161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</a:rPr>
              <a:t>Comments </a:t>
            </a:r>
            <a:r>
              <a:rPr lang="ko-KR" altLang="en-US" sz="1600" b="1" dirty="0">
                <a:solidFill>
                  <a:srgbClr val="FFC000"/>
                </a:solidFill>
              </a:rPr>
              <a:t>배열 자체를 바꾼다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53D28-A849-4533-8F68-BB1C25A38D5A}"/>
              </a:ext>
            </a:extLst>
          </p:cNvPr>
          <p:cNvSpPr txBox="1"/>
          <p:nvPr/>
        </p:nvSpPr>
        <p:spPr>
          <a:xfrm>
            <a:off x="3256720" y="3368557"/>
            <a:ext cx="3079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</a:rPr>
              <a:t>Comments </a:t>
            </a:r>
            <a:r>
              <a:rPr lang="ko-KR" altLang="en-US" sz="1600" b="1" dirty="0">
                <a:solidFill>
                  <a:srgbClr val="FFC000"/>
                </a:solidFill>
              </a:rPr>
              <a:t>배열은 그냥 두고</a:t>
            </a:r>
            <a:endParaRPr lang="en-US" altLang="ko-KR" sz="1600" b="1" dirty="0">
              <a:solidFill>
                <a:srgbClr val="FFC000"/>
              </a:solidFill>
            </a:endParaRPr>
          </a:p>
          <a:p>
            <a:r>
              <a:rPr lang="en-US" altLang="ko-KR" sz="1600" b="1" dirty="0" err="1">
                <a:solidFill>
                  <a:srgbClr val="FFC000"/>
                </a:solidFill>
              </a:rPr>
              <a:t>newComments</a:t>
            </a:r>
            <a:r>
              <a:rPr lang="ko-KR" altLang="en-US" sz="1600" b="1" dirty="0">
                <a:solidFill>
                  <a:srgbClr val="FFC000"/>
                </a:solidFill>
              </a:rPr>
              <a:t> 배열을 만든다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ADD3DE6-A553-4900-AC43-1CE11D53DA0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336409" y="3660945"/>
            <a:ext cx="107393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5A9E29-D939-4E26-B691-9B5BF88E5232}"/>
              </a:ext>
            </a:extLst>
          </p:cNvPr>
          <p:cNvSpPr/>
          <p:nvPr/>
        </p:nvSpPr>
        <p:spPr>
          <a:xfrm>
            <a:off x="580499" y="3463368"/>
            <a:ext cx="2676221" cy="5060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B80826-2205-45BD-910C-9C185EB68EED}"/>
              </a:ext>
            </a:extLst>
          </p:cNvPr>
          <p:cNvCxnSpPr>
            <a:cxnSpLocks/>
          </p:cNvCxnSpPr>
          <p:nvPr/>
        </p:nvCxnSpPr>
        <p:spPr>
          <a:xfrm>
            <a:off x="1837678" y="3998242"/>
            <a:ext cx="0" cy="8239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D24C847-80CF-4980-AE95-CDB2EC82449C}"/>
              </a:ext>
            </a:extLst>
          </p:cNvPr>
          <p:cNvSpPr txBox="1"/>
          <p:nvPr/>
        </p:nvSpPr>
        <p:spPr>
          <a:xfrm>
            <a:off x="149473" y="4822230"/>
            <a:ext cx="4999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b="1" dirty="0">
                <a:highlight>
                  <a:srgbClr val="FFFF00"/>
                </a:highlight>
              </a:rPr>
              <a:t>Spread </a:t>
            </a:r>
            <a:r>
              <a:rPr lang="ko-KR" altLang="en-US" sz="1600" b="1" dirty="0">
                <a:highlight>
                  <a:srgbClr val="FFFF00"/>
                </a:highlight>
              </a:rPr>
              <a:t>표현식</a:t>
            </a:r>
            <a:r>
              <a:rPr lang="en-US" altLang="ko-KR" sz="1600" b="1" dirty="0"/>
              <a:t> : Redux, saga</a:t>
            </a:r>
            <a:r>
              <a:rPr lang="ko-KR" altLang="en-US" sz="1600" b="1" dirty="0"/>
              <a:t>에서 사용하는 표현</a:t>
            </a:r>
            <a:endParaRPr lang="en-US" altLang="ko-KR" sz="1600" b="1" dirty="0"/>
          </a:p>
          <a:p>
            <a:r>
              <a:rPr lang="en-US" altLang="ko-KR" sz="1600" b="1" dirty="0"/>
              <a:t>    Index</a:t>
            </a:r>
            <a:r>
              <a:rPr lang="ko-KR" altLang="en-US" sz="1600" b="1" dirty="0"/>
              <a:t>를 파악 후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필요한 부분만 뽑아서 쓴다</a:t>
            </a:r>
            <a:endParaRPr lang="en-US" altLang="ko-KR" sz="1600" b="1" dirty="0"/>
          </a:p>
          <a:p>
            <a:endParaRPr lang="en-US" altLang="ko-KR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b="1" dirty="0"/>
              <a:t>Spread X, </a:t>
            </a:r>
            <a:r>
              <a:rPr lang="en-US" altLang="ko-KR" sz="1600" b="1" dirty="0" err="1"/>
              <a:t>comments.slice</a:t>
            </a:r>
            <a:r>
              <a:rPr lang="en-US" altLang="ko-KR" sz="1600" b="1" dirty="0"/>
              <a:t>~ 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8265D8E-3243-41DB-BA2C-929F5E3693FD}"/>
              </a:ext>
            </a:extLst>
          </p:cNvPr>
          <p:cNvCxnSpPr>
            <a:cxnSpLocks/>
          </p:cNvCxnSpPr>
          <p:nvPr/>
        </p:nvCxnSpPr>
        <p:spPr>
          <a:xfrm>
            <a:off x="3267227" y="5730922"/>
            <a:ext cx="219254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A4DFFD-748B-47D2-88A6-525CC448405B}"/>
              </a:ext>
            </a:extLst>
          </p:cNvPr>
          <p:cNvSpPr txBox="1"/>
          <p:nvPr/>
        </p:nvSpPr>
        <p:spPr>
          <a:xfrm>
            <a:off x="3350715" y="5814434"/>
            <a:ext cx="217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배열 형태가 망가진다</a:t>
            </a:r>
          </a:p>
        </p:txBody>
      </p:sp>
    </p:spTree>
    <p:extLst>
      <p:ext uri="{BB962C8B-B14F-4D97-AF65-F5344CB8AC3E}">
        <p14:creationId xmlns:p14="http://schemas.microsoft.com/office/powerpoint/2010/main" val="135130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61421E-6DEB-49ED-B1B6-262BDB48568B}"/>
              </a:ext>
            </a:extLst>
          </p:cNvPr>
          <p:cNvSpPr txBox="1"/>
          <p:nvPr/>
        </p:nvSpPr>
        <p:spPr>
          <a:xfrm>
            <a:off x="372862" y="328474"/>
            <a:ext cx="2218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Spread Operator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A7876-8399-441A-AEB7-F276C97D3F14}"/>
              </a:ext>
            </a:extLst>
          </p:cNvPr>
          <p:cNvSpPr txBox="1"/>
          <p:nvPr/>
        </p:nvSpPr>
        <p:spPr>
          <a:xfrm>
            <a:off x="692458" y="834501"/>
            <a:ext cx="915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열거 가능한 요소</a:t>
            </a:r>
            <a:r>
              <a:rPr lang="en-US" altLang="ko-KR" b="1" dirty="0"/>
              <a:t>(</a:t>
            </a:r>
            <a:r>
              <a:rPr lang="ko-KR" altLang="en-US" b="1" dirty="0"/>
              <a:t>배열의 각 원소</a:t>
            </a:r>
            <a:r>
              <a:rPr lang="en-US" altLang="ko-KR" b="1" dirty="0"/>
              <a:t>, int </a:t>
            </a:r>
            <a:r>
              <a:rPr lang="ko-KR" altLang="en-US" b="1" dirty="0"/>
              <a:t>원소</a:t>
            </a:r>
            <a:r>
              <a:rPr lang="en-US" altLang="ko-KR" b="1" dirty="0"/>
              <a:t>, {} </a:t>
            </a:r>
            <a:r>
              <a:rPr lang="ko-KR" altLang="en-US" b="1" dirty="0"/>
              <a:t>원소</a:t>
            </a:r>
            <a:r>
              <a:rPr lang="en-US" altLang="ko-KR" b="1" dirty="0"/>
              <a:t>)</a:t>
            </a:r>
            <a:r>
              <a:rPr lang="ko-KR" altLang="en-US" b="1" dirty="0"/>
              <a:t>를 </a:t>
            </a:r>
            <a:r>
              <a:rPr lang="ko-KR" altLang="en-US" b="1" dirty="0">
                <a:highlight>
                  <a:srgbClr val="FFFF00"/>
                </a:highlight>
              </a:rPr>
              <a:t>하나씩 나열</a:t>
            </a:r>
            <a:r>
              <a:rPr lang="ko-KR" altLang="en-US" b="1" dirty="0"/>
              <a:t>하여 변수에 삽입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9CACA7-60FA-4F8E-B26D-7F20D81D8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6" y="1309750"/>
            <a:ext cx="4010025" cy="1952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6E0FC7-5EC1-4E1C-8845-7598B3330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920" y="1309750"/>
            <a:ext cx="4333875" cy="1809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89344D-53B1-412D-B693-F4228E91E07A}"/>
              </a:ext>
            </a:extLst>
          </p:cNvPr>
          <p:cNvSpPr txBox="1"/>
          <p:nvPr/>
        </p:nvSpPr>
        <p:spPr>
          <a:xfrm>
            <a:off x="5766812" y="3259723"/>
            <a:ext cx="5133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Str</a:t>
            </a:r>
            <a:r>
              <a:rPr lang="ko-KR" altLang="en-US" sz="1600" b="1" dirty="0"/>
              <a:t>의 문자열이 무너지고 각 요소를 담은 배열을 추출</a:t>
            </a:r>
            <a:endParaRPr lang="en-US" altLang="ko-KR" sz="16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A3425E7-79E9-4831-AE14-8667C65E2FD2}"/>
              </a:ext>
            </a:extLst>
          </p:cNvPr>
          <p:cNvGrpSpPr/>
          <p:nvPr/>
        </p:nvGrpSpPr>
        <p:grpSpPr>
          <a:xfrm>
            <a:off x="6350307" y="4291022"/>
            <a:ext cx="2705100" cy="2038350"/>
            <a:chOff x="6350308" y="3831134"/>
            <a:chExt cx="2705100" cy="203835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3B8277B-515A-4B57-ABEA-58950AD0D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0308" y="3831134"/>
              <a:ext cx="2705100" cy="2038350"/>
            </a:xfrm>
            <a:prstGeom prst="rect">
              <a:avLst/>
            </a:prstGeom>
          </p:spPr>
        </p:pic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7022821-40BA-47BD-B633-CC3FA6AA27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0341" y="4962617"/>
              <a:ext cx="916913" cy="611922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B5EAA47-CAA8-415C-81F4-C807FFE5020F}"/>
              </a:ext>
            </a:extLst>
          </p:cNvPr>
          <p:cNvCxnSpPr>
            <a:cxnSpLocks/>
          </p:cNvCxnSpPr>
          <p:nvPr/>
        </p:nvCxnSpPr>
        <p:spPr>
          <a:xfrm>
            <a:off x="7750206" y="3598277"/>
            <a:ext cx="0" cy="5919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1D8FEF-2503-4203-97D1-02E3A7A31A1B}"/>
              </a:ext>
            </a:extLst>
          </p:cNvPr>
          <p:cNvSpPr txBox="1"/>
          <p:nvPr/>
        </p:nvSpPr>
        <p:spPr>
          <a:xfrm>
            <a:off x="6527710" y="6431135"/>
            <a:ext cx="442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Value </a:t>
            </a:r>
            <a:r>
              <a:rPr lang="ko-KR" altLang="en-US" sz="1600" b="1" dirty="0"/>
              <a:t>배열에서 요소만 추출하여 인자에 전달</a:t>
            </a:r>
            <a:endParaRPr lang="en-US" altLang="ko-KR" sz="1600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9F12109-3272-4F89-9FB2-16DD8BE6E4BB}"/>
              </a:ext>
            </a:extLst>
          </p:cNvPr>
          <p:cNvCxnSpPr>
            <a:cxnSpLocks/>
          </p:cNvCxnSpPr>
          <p:nvPr/>
        </p:nvCxnSpPr>
        <p:spPr>
          <a:xfrm>
            <a:off x="865035" y="2787583"/>
            <a:ext cx="261501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DBE9556-0B86-467E-9544-7F01F37FB1EE}"/>
              </a:ext>
            </a:extLst>
          </p:cNvPr>
          <p:cNvGrpSpPr/>
          <p:nvPr/>
        </p:nvGrpSpPr>
        <p:grpSpPr>
          <a:xfrm>
            <a:off x="246956" y="4436667"/>
            <a:ext cx="5257800" cy="1971675"/>
            <a:chOff x="246956" y="3968833"/>
            <a:chExt cx="5257800" cy="197167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6A8C9E1-8224-45E8-BCE3-4C2E9BF1B592}"/>
                </a:ext>
              </a:extLst>
            </p:cNvPr>
            <p:cNvGrpSpPr/>
            <p:nvPr/>
          </p:nvGrpSpPr>
          <p:grpSpPr>
            <a:xfrm>
              <a:off x="246956" y="3968833"/>
              <a:ext cx="5257800" cy="1971675"/>
              <a:chOff x="246956" y="3897809"/>
              <a:chExt cx="5257800" cy="1971675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473207F5-69A1-4B84-AEFB-6F4C30483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6956" y="3897809"/>
                <a:ext cx="5257800" cy="1971675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A346028-6792-410D-BFAA-E2B465C7653E}"/>
                  </a:ext>
                </a:extLst>
              </p:cNvPr>
              <p:cNvSpPr/>
              <p:nvPr/>
            </p:nvSpPr>
            <p:spPr>
              <a:xfrm>
                <a:off x="518356" y="5574538"/>
                <a:ext cx="4986400" cy="25178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EE25C1F-D232-48EA-A0AC-F1E682E8922B}"/>
                </a:ext>
              </a:extLst>
            </p:cNvPr>
            <p:cNvCxnSpPr>
              <a:cxnSpLocks/>
            </p:cNvCxnSpPr>
            <p:nvPr/>
          </p:nvCxnSpPr>
          <p:spPr>
            <a:xfrm>
              <a:off x="872072" y="5239300"/>
              <a:ext cx="1964697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18A1ED9-51D9-4103-8AE7-C9BCBF51B82A}"/>
              </a:ext>
            </a:extLst>
          </p:cNvPr>
          <p:cNvSpPr txBox="1"/>
          <p:nvPr/>
        </p:nvSpPr>
        <p:spPr>
          <a:xfrm>
            <a:off x="246956" y="3273177"/>
            <a:ext cx="5423280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highlight>
                  <a:srgbClr val="FFFF00"/>
                </a:highlight>
              </a:rPr>
              <a:t>정의된 형식을 버리고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내부 요소만 추출한다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&gt; </a:t>
            </a:r>
            <a:r>
              <a:rPr lang="ko-KR" altLang="en-US" sz="1600" b="1" dirty="0"/>
              <a:t>내부요소 </a:t>
            </a:r>
            <a:r>
              <a:rPr lang="en-US" altLang="ko-KR" sz="1600" b="1" dirty="0"/>
              <a:t>= {} </a:t>
            </a:r>
            <a:r>
              <a:rPr lang="ko-KR" altLang="en-US" sz="1600" b="1" dirty="0"/>
              <a:t>형식</a:t>
            </a:r>
            <a:r>
              <a:rPr lang="en-US" altLang="ko-KR" sz="1600" b="1" dirty="0"/>
              <a:t>, [] </a:t>
            </a:r>
            <a:r>
              <a:rPr lang="ko-KR" altLang="en-US" sz="1600" b="1" dirty="0"/>
              <a:t>형식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&gt; </a:t>
            </a:r>
            <a:r>
              <a:rPr lang="ko-KR" altLang="en-US" sz="1600" b="1" dirty="0">
                <a:highlight>
                  <a:srgbClr val="FFFF00"/>
                </a:highlight>
              </a:rPr>
              <a:t>추출할 변수와 삽입할 변수의 배열 구성이 같아야 한다</a:t>
            </a:r>
            <a:endParaRPr lang="en-US" altLang="ko-KR" sz="1600" b="1" dirty="0">
              <a:highlight>
                <a:srgbClr val="FFFF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B210BD-7A03-4513-A9AE-6D5B4C3F085A}"/>
              </a:ext>
            </a:extLst>
          </p:cNvPr>
          <p:cNvSpPr txBox="1"/>
          <p:nvPr/>
        </p:nvSpPr>
        <p:spPr>
          <a:xfrm>
            <a:off x="3473942" y="2507025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</a:rPr>
              <a:t>[] </a:t>
            </a:r>
            <a:r>
              <a:rPr lang="ko-KR" altLang="en-US" sz="1600" b="1" dirty="0">
                <a:solidFill>
                  <a:srgbClr val="FFC000"/>
                </a:solidFill>
              </a:rPr>
              <a:t>형식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3326E6-9A8F-4762-9E7A-A02938A36767}"/>
              </a:ext>
            </a:extLst>
          </p:cNvPr>
          <p:cNvSpPr txBox="1"/>
          <p:nvPr/>
        </p:nvSpPr>
        <p:spPr>
          <a:xfrm>
            <a:off x="2836769" y="5481940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</a:rPr>
              <a:t>{} </a:t>
            </a:r>
            <a:r>
              <a:rPr lang="ko-KR" altLang="en-US" sz="1600" b="1" dirty="0">
                <a:solidFill>
                  <a:srgbClr val="FFC000"/>
                </a:solidFill>
              </a:rPr>
              <a:t>형식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38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250</Words>
  <Application>Microsoft Office PowerPoint</Application>
  <PresentationFormat>와이드스크린</PresentationFormat>
  <Paragraphs>40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348</cp:revision>
  <dcterms:created xsi:type="dcterms:W3CDTF">2020-03-31T04:33:01Z</dcterms:created>
  <dcterms:modified xsi:type="dcterms:W3CDTF">2020-04-01T06:33:03Z</dcterms:modified>
</cp:coreProperties>
</file>