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6" r:id="rId2"/>
    <p:sldId id="288" r:id="rId3"/>
    <p:sldId id="287" r:id="rId4"/>
    <p:sldId id="289" r:id="rId5"/>
    <p:sldId id="290" r:id="rId6"/>
    <p:sldId id="291" r:id="rId7"/>
    <p:sldId id="29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1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3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8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2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gexr.com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regexr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regex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86030E-FEC1-43FB-AB4E-E17337C9B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28" y="903905"/>
            <a:ext cx="10077450" cy="1704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CB84C6-2333-4CB6-B075-2D91AD43B10A}"/>
              </a:ext>
            </a:extLst>
          </p:cNvPr>
          <p:cNvSpPr txBox="1"/>
          <p:nvPr/>
        </p:nvSpPr>
        <p:spPr>
          <a:xfrm>
            <a:off x="372862" y="328474"/>
            <a:ext cx="2740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Sort, Replace</a:t>
            </a:r>
            <a:r>
              <a:rPr lang="ko-KR" altLang="en-US" sz="2000" b="1" dirty="0"/>
              <a:t>의 활용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AE0DDE4-B052-49AE-96CC-C638E50E3CE5}"/>
              </a:ext>
            </a:extLst>
          </p:cNvPr>
          <p:cNvGrpSpPr/>
          <p:nvPr/>
        </p:nvGrpSpPr>
        <p:grpSpPr>
          <a:xfrm>
            <a:off x="320428" y="2811203"/>
            <a:ext cx="6905625" cy="316664"/>
            <a:chOff x="320428" y="2811203"/>
            <a:chExt cx="6905625" cy="316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F45EFFB-A814-4D91-8843-E208C2CE7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428" y="2836185"/>
              <a:ext cx="6905625" cy="2667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258516B-AE93-4BAA-BD9C-9400A571D12D}"/>
                </a:ext>
              </a:extLst>
            </p:cNvPr>
            <p:cNvSpPr/>
            <p:nvPr/>
          </p:nvSpPr>
          <p:spPr>
            <a:xfrm>
              <a:off x="4045132" y="2811203"/>
              <a:ext cx="1920662" cy="316664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DF1D41-E7B1-4410-BFD4-140BECD1B06A}"/>
              </a:ext>
            </a:extLst>
          </p:cNvPr>
          <p:cNvGrpSpPr/>
          <p:nvPr/>
        </p:nvGrpSpPr>
        <p:grpSpPr>
          <a:xfrm>
            <a:off x="320428" y="3330190"/>
            <a:ext cx="6200775" cy="1257300"/>
            <a:chOff x="320428" y="3330190"/>
            <a:chExt cx="6200775" cy="12573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445AF9B-6E35-4C25-8031-B43C3A359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0428" y="3330190"/>
              <a:ext cx="6200775" cy="12573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F6BAFB-C43F-4668-AE6E-EDFF0EAD1748}"/>
                </a:ext>
              </a:extLst>
            </p:cNvPr>
            <p:cNvSpPr/>
            <p:nvPr/>
          </p:nvSpPr>
          <p:spPr>
            <a:xfrm>
              <a:off x="2667738" y="4057095"/>
              <a:ext cx="2108447" cy="316664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E9C4CAB-B1CD-4808-AB1B-5F4306F49697}"/>
              </a:ext>
            </a:extLst>
          </p:cNvPr>
          <p:cNvSpPr txBox="1"/>
          <p:nvPr/>
        </p:nvSpPr>
        <p:spPr>
          <a:xfrm>
            <a:off x="7226053" y="2800258"/>
            <a:ext cx="3489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92D050"/>
                </a:solidFill>
              </a:rPr>
              <a:t>a,b</a:t>
            </a:r>
            <a:r>
              <a:rPr lang="en-US" altLang="ko-KR" sz="1600" b="1" dirty="0">
                <a:solidFill>
                  <a:srgbClr val="92D050"/>
                </a:solidFill>
              </a:rPr>
              <a:t> </a:t>
            </a:r>
            <a:r>
              <a:rPr lang="ko-KR" altLang="en-US" sz="1600" b="1" dirty="0">
                <a:solidFill>
                  <a:srgbClr val="92D050"/>
                </a:solidFill>
              </a:rPr>
              <a:t>인자의 정렬 기준 </a:t>
            </a:r>
            <a:r>
              <a:rPr lang="en-US" altLang="ko-KR" sz="1600" b="1" dirty="0">
                <a:solidFill>
                  <a:srgbClr val="92D050"/>
                </a:solidFill>
              </a:rPr>
              <a:t>= strip </a:t>
            </a:r>
            <a:r>
              <a:rPr lang="ko-KR" altLang="en-US" sz="1600" b="1" dirty="0">
                <a:solidFill>
                  <a:srgbClr val="92D050"/>
                </a:solidFill>
              </a:rPr>
              <a:t>함수 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38062-7215-403A-B559-BB872B260647}"/>
              </a:ext>
            </a:extLst>
          </p:cNvPr>
          <p:cNvSpPr txBox="1"/>
          <p:nvPr/>
        </p:nvSpPr>
        <p:spPr>
          <a:xfrm>
            <a:off x="6695312" y="3666452"/>
            <a:ext cx="499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rgbClr val="92D050"/>
                </a:solidFill>
              </a:rPr>
              <a:t>bandName</a:t>
            </a:r>
            <a:r>
              <a:rPr lang="ko-KR" altLang="en-US" sz="1600" b="1" dirty="0">
                <a:solidFill>
                  <a:srgbClr val="92D050"/>
                </a:solidFill>
              </a:rPr>
              <a:t>을 받아 정렬만 수행 </a:t>
            </a:r>
            <a:endParaRPr lang="en-US" altLang="ko-KR" sz="1600" b="1" dirty="0">
              <a:solidFill>
                <a:srgbClr val="92D050"/>
              </a:solidFill>
            </a:endParaRPr>
          </a:p>
          <a:p>
            <a:r>
              <a:rPr lang="en-US" altLang="ko-KR" sz="1600" b="1" dirty="0">
                <a:solidFill>
                  <a:srgbClr val="92D050"/>
                </a:solidFill>
              </a:rPr>
              <a:t>-&gt; </a:t>
            </a:r>
            <a:r>
              <a:rPr lang="ko-KR" altLang="en-US" sz="1600" b="1" dirty="0">
                <a:solidFill>
                  <a:srgbClr val="92D050"/>
                </a:solidFill>
              </a:rPr>
              <a:t>기존의 </a:t>
            </a:r>
            <a:r>
              <a:rPr lang="en-US" altLang="ko-KR" sz="1600" b="1" dirty="0">
                <a:solidFill>
                  <a:srgbClr val="92D050"/>
                </a:solidFill>
              </a:rPr>
              <a:t>bands  </a:t>
            </a:r>
            <a:r>
              <a:rPr lang="ko-KR" altLang="en-US" sz="1600" b="1" dirty="0">
                <a:solidFill>
                  <a:srgbClr val="92D050"/>
                </a:solidFill>
              </a:rPr>
              <a:t>배열의 요소가 변하는 것이 아님</a:t>
            </a:r>
            <a:r>
              <a:rPr lang="en-US" altLang="ko-KR" sz="1600" b="1" dirty="0">
                <a:solidFill>
                  <a:srgbClr val="92D050"/>
                </a:solidFill>
              </a:rPr>
              <a:t>!!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654832-075B-46D3-8182-5C63BC0D513D}"/>
              </a:ext>
            </a:extLst>
          </p:cNvPr>
          <p:cNvSpPr txBox="1"/>
          <p:nvPr/>
        </p:nvSpPr>
        <p:spPr>
          <a:xfrm>
            <a:off x="454168" y="4638174"/>
            <a:ext cx="4322017" cy="1891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FFC000"/>
                </a:solidFill>
              </a:rPr>
              <a:t>정규식</a:t>
            </a:r>
            <a:r>
              <a:rPr lang="ko-KR" altLang="en-US" sz="1600" b="1" dirty="0">
                <a:solidFill>
                  <a:srgbClr val="FFC000"/>
                </a:solidFill>
              </a:rPr>
              <a:t> 표현</a:t>
            </a:r>
            <a:endParaRPr lang="en-US" altLang="ko-KR" sz="1600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 /^ : </a:t>
            </a:r>
            <a:r>
              <a:rPr lang="ko-KR" altLang="en-US" sz="1600" b="1" dirty="0">
                <a:solidFill>
                  <a:srgbClr val="FFC000"/>
                </a:solidFill>
              </a:rPr>
              <a:t>문자열의 처음</a:t>
            </a:r>
            <a:endParaRPr lang="en-US" altLang="ko-KR" sz="1600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 (a |the |an) : a, the, an</a:t>
            </a:r>
            <a:r>
              <a:rPr lang="ko-KR" altLang="en-US" sz="1600" b="1" dirty="0">
                <a:solidFill>
                  <a:srgbClr val="FFC000"/>
                </a:solidFill>
              </a:rPr>
              <a:t>일 경우</a:t>
            </a:r>
            <a:endParaRPr lang="en-US" altLang="ko-KR" sz="1600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 /</a:t>
            </a:r>
            <a:r>
              <a:rPr lang="en-US" altLang="ko-KR" sz="1600" b="1" dirty="0" err="1">
                <a:solidFill>
                  <a:srgbClr val="FFC000"/>
                </a:solidFill>
              </a:rPr>
              <a:t>i</a:t>
            </a:r>
            <a:r>
              <a:rPr lang="en-US" altLang="ko-KR" sz="1600" b="1" dirty="0">
                <a:solidFill>
                  <a:srgbClr val="FFC000"/>
                </a:solidFill>
              </a:rPr>
              <a:t> : A, The, An</a:t>
            </a:r>
            <a:r>
              <a:rPr lang="ko-KR" altLang="en-US" sz="1600" b="1" dirty="0">
                <a:solidFill>
                  <a:srgbClr val="FFC000"/>
                </a:solidFill>
              </a:rPr>
              <a:t>과 같이 맨 앞 대문자를 포함 </a:t>
            </a:r>
            <a:endParaRPr lang="en-US" altLang="ko-KR" sz="1600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 “” : </a:t>
            </a:r>
            <a:r>
              <a:rPr lang="ko-KR" altLang="en-US" sz="1600" b="1" dirty="0">
                <a:solidFill>
                  <a:srgbClr val="FFC000"/>
                </a:solidFill>
              </a:rPr>
              <a:t>해당 문자열을 공백으로 대체</a:t>
            </a:r>
            <a:r>
              <a:rPr lang="en-US" altLang="ko-KR" sz="1600" b="1" dirty="0">
                <a:solidFill>
                  <a:srgbClr val="FFC000"/>
                </a:solidFill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401BA-B4DB-4B6F-B128-9C6F9FD526E1}"/>
              </a:ext>
            </a:extLst>
          </p:cNvPr>
          <p:cNvSpPr txBox="1"/>
          <p:nvPr/>
        </p:nvSpPr>
        <p:spPr>
          <a:xfrm>
            <a:off x="6695312" y="4778867"/>
            <a:ext cx="4498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Trim : </a:t>
            </a:r>
            <a:r>
              <a:rPr lang="ko-KR" altLang="en-US" sz="1600" b="1" dirty="0"/>
              <a:t>문자열의 </a:t>
            </a:r>
            <a:r>
              <a:rPr lang="ko-KR" altLang="en-US" sz="1600" b="1" dirty="0">
                <a:highlight>
                  <a:srgbClr val="FFFF00"/>
                </a:highlight>
              </a:rPr>
              <a:t>맨 앞</a:t>
            </a:r>
            <a:r>
              <a:rPr lang="ko-KR" altLang="en-US" sz="1600" b="1" dirty="0"/>
              <a:t>과 </a:t>
            </a:r>
            <a:r>
              <a:rPr lang="ko-KR" altLang="en-US" sz="1600" b="1" dirty="0">
                <a:highlight>
                  <a:srgbClr val="FFFF00"/>
                </a:highlight>
              </a:rPr>
              <a:t>맨 끝</a:t>
            </a:r>
            <a:r>
              <a:rPr lang="ko-KR" altLang="en-US" sz="1600" b="1" dirty="0"/>
              <a:t>의 공백을 제거</a:t>
            </a:r>
            <a:endParaRPr lang="en-US" altLang="ko-KR" sz="1600" b="1" dirty="0"/>
          </a:p>
          <a:p>
            <a:pPr>
              <a:lnSpc>
                <a:spcPct val="250000"/>
              </a:lnSpc>
            </a:pPr>
            <a:r>
              <a:rPr lang="en-US" altLang="ko-KR" sz="1600" b="1" dirty="0"/>
              <a:t>Replace(string1, string2)</a:t>
            </a:r>
          </a:p>
          <a:p>
            <a:r>
              <a:rPr lang="en-US" altLang="ko-KR" sz="1600" b="1" dirty="0"/>
              <a:t> : </a:t>
            </a:r>
            <a:r>
              <a:rPr lang="ko-KR" altLang="en-US" sz="1600" b="1" dirty="0"/>
              <a:t>문자열에서 </a:t>
            </a:r>
            <a:r>
              <a:rPr lang="en-US" altLang="ko-KR" sz="1600" b="1" dirty="0"/>
              <a:t>string1</a:t>
            </a:r>
            <a:r>
              <a:rPr lang="ko-KR" altLang="en-US" sz="1600" b="1" dirty="0"/>
              <a:t>을 찾아 </a:t>
            </a:r>
            <a:r>
              <a:rPr lang="en-US" altLang="ko-KR" sz="1600" b="1" dirty="0"/>
              <a:t>string2</a:t>
            </a:r>
            <a:r>
              <a:rPr lang="ko-KR" altLang="en-US" sz="1600" b="1" dirty="0"/>
              <a:t>로 바꾼다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75927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1EAC6-270F-48BC-8E01-7E2BF0E4A149}"/>
              </a:ext>
            </a:extLst>
          </p:cNvPr>
          <p:cNvSpPr txBox="1"/>
          <p:nvPr/>
        </p:nvSpPr>
        <p:spPr>
          <a:xfrm>
            <a:off x="372862" y="328474"/>
            <a:ext cx="2583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Sort</a:t>
            </a:r>
            <a:r>
              <a:rPr lang="ko-KR" altLang="en-US" sz="2000" b="1" dirty="0"/>
              <a:t>와</a:t>
            </a:r>
            <a:r>
              <a:rPr lang="en-US" altLang="ko-KR" sz="2000" b="1" dirty="0"/>
              <a:t> Replace </a:t>
            </a:r>
            <a:r>
              <a:rPr lang="ko-KR" altLang="en-US" sz="2000" b="1" dirty="0"/>
              <a:t>결과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43C57E-8A74-46FA-8773-929F525D94F6}"/>
              </a:ext>
            </a:extLst>
          </p:cNvPr>
          <p:cNvGrpSpPr/>
          <p:nvPr/>
        </p:nvGrpSpPr>
        <p:grpSpPr>
          <a:xfrm>
            <a:off x="372862" y="1232491"/>
            <a:ext cx="9098881" cy="1597400"/>
            <a:chOff x="372862" y="2251289"/>
            <a:chExt cx="9098881" cy="15974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24B6069-201B-4AC5-803A-E2BC627D8E38}"/>
                </a:ext>
              </a:extLst>
            </p:cNvPr>
            <p:cNvGrpSpPr/>
            <p:nvPr/>
          </p:nvGrpSpPr>
          <p:grpSpPr>
            <a:xfrm>
              <a:off x="7278487" y="2251289"/>
              <a:ext cx="2193256" cy="1597400"/>
              <a:chOff x="7085623" y="993989"/>
              <a:chExt cx="2193256" cy="159740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A04E51AB-F3A1-42C3-AB28-F5687F336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5623" y="993989"/>
                <a:ext cx="2193256" cy="1597400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8B8D873-D8A6-472F-BA3A-8ED7043B89DC}"/>
                  </a:ext>
                </a:extLst>
              </p:cNvPr>
              <p:cNvSpPr/>
              <p:nvPr/>
            </p:nvSpPr>
            <p:spPr>
              <a:xfrm>
                <a:off x="7843420" y="1005706"/>
                <a:ext cx="297404" cy="325943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BE874B6-AC84-4A15-B2EA-A5B152B5CD51}"/>
                  </a:ext>
                </a:extLst>
              </p:cNvPr>
              <p:cNvSpPr/>
              <p:nvPr/>
            </p:nvSpPr>
            <p:spPr>
              <a:xfrm>
                <a:off x="7866939" y="1974853"/>
                <a:ext cx="359858" cy="325943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30B1A03-722B-4FBF-AFBD-DD5891E851EB}"/>
                </a:ext>
              </a:extLst>
            </p:cNvPr>
            <p:cNvGrpSpPr/>
            <p:nvPr/>
          </p:nvGrpSpPr>
          <p:grpSpPr>
            <a:xfrm>
              <a:off x="372862" y="2591389"/>
              <a:ext cx="6200775" cy="1257300"/>
              <a:chOff x="320428" y="3330190"/>
              <a:chExt cx="6200775" cy="125730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5EB93AD-08F6-46A3-8109-1F97429450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428" y="3330190"/>
                <a:ext cx="6200775" cy="125730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A0AB9C1-456A-4E67-A2E9-DCFA52DCCAD9}"/>
                  </a:ext>
                </a:extLst>
              </p:cNvPr>
              <p:cNvSpPr/>
              <p:nvPr/>
            </p:nvSpPr>
            <p:spPr>
              <a:xfrm>
                <a:off x="2667738" y="4057095"/>
                <a:ext cx="2108447" cy="316664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94080427-3271-49EF-9A68-6EEF9FA71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897" y="4028110"/>
            <a:ext cx="3895725" cy="233362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E97545-8A5B-472A-BCCB-0C656B57FD7A}"/>
              </a:ext>
            </a:extLst>
          </p:cNvPr>
          <p:cNvGrpSpPr/>
          <p:nvPr/>
        </p:nvGrpSpPr>
        <p:grpSpPr>
          <a:xfrm>
            <a:off x="372862" y="3364644"/>
            <a:ext cx="6905625" cy="1347310"/>
            <a:chOff x="372862" y="3364644"/>
            <a:chExt cx="6905625" cy="1347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F71CF9F-D24F-4546-A861-9FA6F6C39B2E}"/>
                </a:ext>
              </a:extLst>
            </p:cNvPr>
            <p:cNvGrpSpPr/>
            <p:nvPr/>
          </p:nvGrpSpPr>
          <p:grpSpPr>
            <a:xfrm>
              <a:off x="372862" y="3364644"/>
              <a:ext cx="6905625" cy="316664"/>
              <a:chOff x="320428" y="2811203"/>
              <a:chExt cx="6905625" cy="316664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D6C69E7-BDD1-4FFB-BF46-D6439AE55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428" y="2836185"/>
                <a:ext cx="6905625" cy="266700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AE841A8-DABA-4FC1-A69C-1C290AE418BF}"/>
                  </a:ext>
                </a:extLst>
              </p:cNvPr>
              <p:cNvSpPr/>
              <p:nvPr/>
            </p:nvSpPr>
            <p:spPr>
              <a:xfrm>
                <a:off x="4045132" y="2811203"/>
                <a:ext cx="1920662" cy="316664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D243B2B-7222-4E2A-90E8-FFE64AE3E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2862" y="3711829"/>
              <a:ext cx="4305300" cy="1000125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746917-D172-4B0F-BB54-B95F0F4CE072}"/>
              </a:ext>
            </a:extLst>
          </p:cNvPr>
          <p:cNvSpPr/>
          <p:nvPr/>
        </p:nvSpPr>
        <p:spPr>
          <a:xfrm>
            <a:off x="5135669" y="4020841"/>
            <a:ext cx="3706490" cy="83370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759158-5E28-4F15-BE59-9CB117BB0146}"/>
              </a:ext>
            </a:extLst>
          </p:cNvPr>
          <p:cNvSpPr/>
          <p:nvPr/>
        </p:nvSpPr>
        <p:spPr>
          <a:xfrm>
            <a:off x="5152514" y="5527970"/>
            <a:ext cx="3706490" cy="83370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2E41AA-2646-4ACB-A4D1-CCB8D0026C9B}"/>
              </a:ext>
            </a:extLst>
          </p:cNvPr>
          <p:cNvSpPr txBox="1"/>
          <p:nvPr/>
        </p:nvSpPr>
        <p:spPr>
          <a:xfrm>
            <a:off x="9048239" y="5527970"/>
            <a:ext cx="2494594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2D050"/>
                </a:solidFill>
              </a:rPr>
              <a:t>,</a:t>
            </a:r>
            <a:r>
              <a:rPr lang="ko-KR" altLang="en-US" sz="1600" b="1" dirty="0">
                <a:solidFill>
                  <a:srgbClr val="92D050"/>
                </a:solidFill>
              </a:rPr>
              <a:t>와 </a:t>
            </a:r>
            <a:r>
              <a:rPr lang="en-US" altLang="ko-KR" sz="1600" b="1" dirty="0">
                <a:solidFill>
                  <a:srgbClr val="92D050"/>
                </a:solidFill>
              </a:rPr>
              <a:t>“”</a:t>
            </a:r>
            <a:r>
              <a:rPr lang="ko-KR" altLang="en-US" sz="1600" b="1" dirty="0">
                <a:solidFill>
                  <a:srgbClr val="92D050"/>
                </a:solidFill>
              </a:rPr>
              <a:t>을 제거하고 문자열</a:t>
            </a:r>
            <a:endParaRPr lang="en-US" altLang="ko-KR" sz="16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92D050"/>
                </a:solidFill>
              </a:rPr>
              <a:t>이어붙인다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11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111E1D-C50A-4F5B-AC2D-17DAA7D6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5" y="268062"/>
            <a:ext cx="5940136" cy="136813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2FEEFE-E1A8-4F1F-A187-E615A0C328CE}"/>
              </a:ext>
            </a:extLst>
          </p:cNvPr>
          <p:cNvCxnSpPr/>
          <p:nvPr/>
        </p:nvCxnSpPr>
        <p:spPr>
          <a:xfrm>
            <a:off x="1722268" y="1083076"/>
            <a:ext cx="1589103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D976B5-5C14-414D-A5DC-151333E38178}"/>
              </a:ext>
            </a:extLst>
          </p:cNvPr>
          <p:cNvSpPr txBox="1"/>
          <p:nvPr/>
        </p:nvSpPr>
        <p:spPr>
          <a:xfrm>
            <a:off x="6598002" y="691398"/>
            <a:ext cx="316464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2D050"/>
                </a:solidFill>
                <a:hlinkClick r:id="rId3"/>
              </a:rPr>
              <a:t>https://regexr.com</a:t>
            </a:r>
            <a:r>
              <a:rPr lang="en-US" altLang="ko-KR" sz="1600" b="1" dirty="0">
                <a:solidFill>
                  <a:srgbClr val="92D05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- </a:t>
            </a:r>
            <a:r>
              <a:rPr lang="ko-KR" altLang="en-US" sz="1600" b="1" dirty="0"/>
              <a:t>정규 표현식의 결과를 테스트</a:t>
            </a:r>
            <a:r>
              <a:rPr lang="ko-KR" altLang="en-US" sz="1600" b="1" dirty="0">
                <a:solidFill>
                  <a:srgbClr val="92D050"/>
                </a:solidFill>
              </a:rPr>
              <a:t> 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B48B2-F4CA-48D2-B461-9DFAB8B007EE}"/>
              </a:ext>
            </a:extLst>
          </p:cNvPr>
          <p:cNvSpPr txBox="1"/>
          <p:nvPr/>
        </p:nvSpPr>
        <p:spPr>
          <a:xfrm>
            <a:off x="489265" y="1898091"/>
            <a:ext cx="7361311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  <a:r>
              <a:rPr lang="ko-KR" altLang="en-US" sz="1600" b="1" dirty="0"/>
              <a:t>정규식을 적용하지 않고 특정 문자열을 그대로 삽입해도 비교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확인 가능 </a:t>
            </a:r>
            <a:endParaRPr lang="en-US" altLang="ko-KR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7B005-1B44-471B-8CD5-25BD51FE6709}"/>
              </a:ext>
            </a:extLst>
          </p:cNvPr>
          <p:cNvSpPr txBox="1"/>
          <p:nvPr/>
        </p:nvSpPr>
        <p:spPr>
          <a:xfrm>
            <a:off x="489264" y="3213670"/>
            <a:ext cx="4192173" cy="2999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숫자 표현 </a:t>
            </a:r>
            <a:r>
              <a:rPr lang="en-US" altLang="ko-KR" sz="1600" b="1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- </a:t>
            </a:r>
            <a:r>
              <a:rPr lang="ko-KR" altLang="en-US" sz="1600" b="1" dirty="0"/>
              <a:t>하나의 문자를 판단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/[ 0 – 9 ]/g : 0</a:t>
            </a:r>
            <a:r>
              <a:rPr lang="ko-KR" altLang="en-US" sz="1600" b="1" dirty="0"/>
              <a:t>부터 </a:t>
            </a:r>
            <a:r>
              <a:rPr lang="en-US" altLang="ko-KR" sz="1600" b="1" dirty="0"/>
              <a:t>9</a:t>
            </a:r>
            <a:r>
              <a:rPr lang="ko-KR" altLang="en-US" sz="1600" b="1" dirty="0"/>
              <a:t>까지 숫자를 찾는다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/[ 1 3 5 ]/g : 1, 3, 5</a:t>
            </a:r>
            <a:r>
              <a:rPr lang="ko-KR" altLang="en-US" sz="1600" b="1" dirty="0"/>
              <a:t>만 찾아라</a:t>
            </a:r>
            <a:r>
              <a:rPr lang="en-US" altLang="ko-KR" sz="16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</a:t>
            </a:r>
            <a:r>
              <a:rPr lang="en-US" altLang="ko-KR" sz="1600" b="1" dirty="0">
                <a:highlight>
                  <a:srgbClr val="FFFF00"/>
                </a:highlight>
              </a:rPr>
              <a:t>/[ |d ]/g : </a:t>
            </a:r>
            <a:r>
              <a:rPr lang="ko-KR" altLang="en-US" sz="1600" b="1" dirty="0">
                <a:highlight>
                  <a:srgbClr val="FFFF00"/>
                </a:highlight>
              </a:rPr>
              <a:t>숫자를 표현하는 다른 방법</a:t>
            </a:r>
            <a:endParaRPr lang="en-US" altLang="ko-KR" sz="16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- </a:t>
            </a:r>
            <a:r>
              <a:rPr lang="ko-KR" altLang="en-US" sz="1600" b="1" dirty="0"/>
              <a:t>복수 개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이어지는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숫자를 판단 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/[ 0 – 9 ]</a:t>
            </a:r>
            <a:r>
              <a:rPr lang="en-US" altLang="ko-KR" sz="1600" b="1" dirty="0">
                <a:highlight>
                  <a:srgbClr val="FFFF00"/>
                </a:highlight>
              </a:rPr>
              <a:t>+</a:t>
            </a:r>
            <a:r>
              <a:rPr lang="en-US" altLang="ko-KR" sz="1600" b="1" dirty="0"/>
              <a:t>/g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A86A6-D0A8-433E-B7A3-C45FCEB3E815}"/>
              </a:ext>
            </a:extLst>
          </p:cNvPr>
          <p:cNvSpPr txBox="1"/>
          <p:nvPr/>
        </p:nvSpPr>
        <p:spPr>
          <a:xfrm>
            <a:off x="489264" y="2321428"/>
            <a:ext cx="6232796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기본 표현 </a:t>
            </a:r>
            <a:r>
              <a:rPr lang="en-US" altLang="ko-KR" sz="1600" b="1" dirty="0"/>
              <a:t>: </a:t>
            </a:r>
            <a:r>
              <a:rPr lang="en-US" altLang="ko-KR" sz="1600" b="1" dirty="0">
                <a:highlight>
                  <a:srgbClr val="FFFF00"/>
                </a:highlight>
              </a:rPr>
              <a:t>/  /g</a:t>
            </a:r>
            <a:r>
              <a:rPr lang="en-US" altLang="ko-KR" sz="1600" b="1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/ / = </a:t>
            </a:r>
            <a:r>
              <a:rPr lang="ko-KR" altLang="en-US" sz="1600" b="1" dirty="0"/>
              <a:t>정규식을 삽입 </a:t>
            </a:r>
            <a:r>
              <a:rPr lang="en-US" altLang="ko-KR" sz="1600" b="1" dirty="0"/>
              <a:t>, g = </a:t>
            </a:r>
            <a:r>
              <a:rPr lang="ko-KR" altLang="en-US" sz="1600" b="1" dirty="0"/>
              <a:t>배열 혹은 객체 전반에 걸쳐 탐색 수행</a:t>
            </a:r>
            <a:endParaRPr lang="en-US" altLang="ko-KR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C0C22-BBD8-4E0A-AAEA-7458C90C9080}"/>
              </a:ext>
            </a:extLst>
          </p:cNvPr>
          <p:cNvSpPr txBox="1"/>
          <p:nvPr/>
        </p:nvSpPr>
        <p:spPr>
          <a:xfrm>
            <a:off x="5273181" y="4545886"/>
            <a:ext cx="643156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/[ </a:t>
            </a:r>
            <a:r>
              <a:rPr lang="en-US" altLang="ko-KR" sz="1600" b="1" dirty="0">
                <a:highlight>
                  <a:srgbClr val="FFFF00"/>
                </a:highlight>
              </a:rPr>
              <a:t>|D</a:t>
            </a:r>
            <a:r>
              <a:rPr lang="en-US" altLang="ko-KR" sz="1600" b="1" dirty="0"/>
              <a:t> ]/g : </a:t>
            </a:r>
            <a:r>
              <a:rPr lang="ko-KR" altLang="en-US" sz="1600" b="1" dirty="0"/>
              <a:t>숫자를 의미하는 </a:t>
            </a:r>
            <a:r>
              <a:rPr lang="en-US" altLang="ko-KR" sz="1600" b="1" dirty="0"/>
              <a:t>d</a:t>
            </a:r>
            <a:r>
              <a:rPr lang="ko-KR" altLang="en-US" sz="1600" b="1" dirty="0"/>
              <a:t>를 </a:t>
            </a:r>
            <a:r>
              <a:rPr lang="ko-KR" altLang="en-US" sz="1600" b="1" dirty="0">
                <a:highlight>
                  <a:srgbClr val="FFFF00"/>
                </a:highlight>
              </a:rPr>
              <a:t>대문자 </a:t>
            </a:r>
            <a:r>
              <a:rPr lang="en-US" altLang="ko-KR" sz="1600" b="1" dirty="0">
                <a:highlight>
                  <a:srgbClr val="FFFF00"/>
                </a:highlight>
              </a:rPr>
              <a:t>D</a:t>
            </a:r>
            <a:r>
              <a:rPr lang="ko-KR" altLang="en-US" sz="1600" b="1" dirty="0"/>
              <a:t>로 바꿀 경우</a:t>
            </a:r>
            <a:r>
              <a:rPr lang="en-US" altLang="ko-KR" sz="16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highlight>
                  <a:srgbClr val="FFFF00"/>
                </a:highlight>
              </a:rPr>
              <a:t>숫자를 제외한 나머지</a:t>
            </a:r>
            <a:r>
              <a:rPr lang="en-US" altLang="ko-KR" sz="1600" b="1" dirty="0">
                <a:highlight>
                  <a:srgbClr val="FFFF00"/>
                </a:highlight>
              </a:rPr>
              <a:t>(</a:t>
            </a:r>
            <a:r>
              <a:rPr lang="ko-KR" altLang="en-US" sz="1600" b="1" dirty="0">
                <a:highlight>
                  <a:srgbClr val="FFFF00"/>
                </a:highlight>
              </a:rPr>
              <a:t>문자</a:t>
            </a:r>
            <a:r>
              <a:rPr lang="en-US" altLang="ko-KR" sz="1600" b="1" dirty="0">
                <a:highlight>
                  <a:srgbClr val="FFFF00"/>
                </a:highlight>
              </a:rPr>
              <a:t>, </a:t>
            </a:r>
            <a:r>
              <a:rPr lang="ko-KR" altLang="en-US" sz="1600" b="1" dirty="0">
                <a:highlight>
                  <a:srgbClr val="FFFF00"/>
                </a:highlight>
              </a:rPr>
              <a:t>특수기호 등</a:t>
            </a:r>
            <a:r>
              <a:rPr lang="en-US" altLang="ko-KR" sz="1600" b="1" dirty="0">
                <a:highlight>
                  <a:srgbClr val="FFFF00"/>
                </a:highlight>
              </a:rPr>
              <a:t>)</a:t>
            </a:r>
            <a:r>
              <a:rPr lang="ko-KR" altLang="en-US" sz="1600" b="1" dirty="0">
                <a:highlight>
                  <a:srgbClr val="FFFF00"/>
                </a:highlight>
              </a:rPr>
              <a:t>을 판단</a:t>
            </a:r>
            <a:r>
              <a:rPr lang="ko-KR" altLang="en-US" sz="1600" b="1" dirty="0"/>
              <a:t>하는 식으로 바뀐다</a:t>
            </a:r>
            <a:endParaRPr lang="en-US" altLang="ko-KR" sz="16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410024-2F11-4042-9F4E-AD312FE127D5}"/>
              </a:ext>
            </a:extLst>
          </p:cNvPr>
          <p:cNvCxnSpPr/>
          <p:nvPr/>
        </p:nvCxnSpPr>
        <p:spPr>
          <a:xfrm>
            <a:off x="4296793" y="4935984"/>
            <a:ext cx="889262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8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111E1D-C50A-4F5B-AC2D-17DAA7D6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5" y="268062"/>
            <a:ext cx="5940136" cy="136813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2FEEFE-E1A8-4F1F-A187-E615A0C328CE}"/>
              </a:ext>
            </a:extLst>
          </p:cNvPr>
          <p:cNvCxnSpPr/>
          <p:nvPr/>
        </p:nvCxnSpPr>
        <p:spPr>
          <a:xfrm>
            <a:off x="1722268" y="1083076"/>
            <a:ext cx="1589103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D976B5-5C14-414D-A5DC-151333E38178}"/>
              </a:ext>
            </a:extLst>
          </p:cNvPr>
          <p:cNvSpPr txBox="1"/>
          <p:nvPr/>
        </p:nvSpPr>
        <p:spPr>
          <a:xfrm>
            <a:off x="6598002" y="691398"/>
            <a:ext cx="316464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2D050"/>
                </a:solidFill>
                <a:hlinkClick r:id="rId3"/>
              </a:rPr>
              <a:t>https://regexr.com</a:t>
            </a:r>
            <a:r>
              <a:rPr lang="en-US" altLang="ko-KR" sz="1600" b="1" dirty="0">
                <a:solidFill>
                  <a:srgbClr val="92D05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- </a:t>
            </a:r>
            <a:r>
              <a:rPr lang="ko-KR" altLang="en-US" sz="1600" b="1" dirty="0"/>
              <a:t>정규 표현식의 결과를 테스트</a:t>
            </a:r>
            <a:r>
              <a:rPr lang="ko-KR" altLang="en-US" sz="1600" b="1" dirty="0">
                <a:solidFill>
                  <a:srgbClr val="92D050"/>
                </a:solidFill>
              </a:rPr>
              <a:t> 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F5AD77-62F8-4A74-8044-F9740F239F20}"/>
              </a:ext>
            </a:extLst>
          </p:cNvPr>
          <p:cNvGrpSpPr/>
          <p:nvPr/>
        </p:nvGrpSpPr>
        <p:grpSpPr>
          <a:xfrm>
            <a:off x="489265" y="1731099"/>
            <a:ext cx="11393039" cy="4476675"/>
            <a:chOff x="489264" y="3213670"/>
            <a:chExt cx="11393039" cy="44766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7B005-1B44-471B-8CD5-25BD51FE6709}"/>
                </a:ext>
              </a:extLst>
            </p:cNvPr>
            <p:cNvSpPr txBox="1"/>
            <p:nvPr/>
          </p:nvSpPr>
          <p:spPr>
            <a:xfrm>
              <a:off x="489264" y="3213670"/>
              <a:ext cx="4429418" cy="4476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3.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문자와 숫자 동시</a:t>
              </a:r>
              <a:r>
                <a:rPr lang="ko-KR" altLang="en-US" sz="1600" b="1" dirty="0"/>
                <a:t> 표현 </a:t>
              </a:r>
              <a:r>
                <a:rPr lang="en-US" altLang="ko-KR" sz="1600" b="1" dirty="0"/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 - </a:t>
              </a:r>
              <a:r>
                <a:rPr lang="ko-KR" altLang="en-US" sz="1600" b="1" dirty="0"/>
                <a:t>하나의 문자를 판단</a:t>
              </a:r>
              <a:endParaRPr lang="en-US" altLang="ko-KR" sz="1600" b="1" dirty="0"/>
            </a:p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highlight>
                    <a:srgbClr val="FFFF00"/>
                  </a:highlight>
                </a:rPr>
                <a:t>    /[ |w ]/g :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문자를 표현하는 다른 방법</a:t>
              </a:r>
              <a:endParaRPr lang="en-US" altLang="ko-KR" sz="1600" b="1" dirty="0">
                <a:highlight>
                  <a:srgbClr val="FFFF00"/>
                </a:highlight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   </a:t>
              </a:r>
              <a:r>
                <a:rPr lang="ko-KR" altLang="en-US" sz="1600" b="1" dirty="0"/>
                <a:t>문자 </a:t>
              </a:r>
              <a:r>
                <a:rPr lang="en-US" altLang="ko-KR" sz="1600" b="1" dirty="0"/>
                <a:t>= </a:t>
              </a:r>
              <a:r>
                <a:rPr lang="ko-KR" altLang="en-US" sz="1600" b="1" dirty="0"/>
                <a:t>알파벳 </a:t>
              </a:r>
              <a:r>
                <a:rPr lang="en-US" altLang="ko-KR" sz="1600" b="1" dirty="0"/>
                <a:t>+ </a:t>
              </a:r>
              <a:r>
                <a:rPr lang="ko-KR" altLang="en-US" sz="1600" b="1" dirty="0"/>
                <a:t>숫자 </a:t>
              </a:r>
              <a:endParaRPr lang="en-US" altLang="ko-KR" sz="1600" b="1" dirty="0"/>
            </a:p>
            <a:p>
              <a:pPr>
                <a:lnSpc>
                  <a:spcPct val="150000"/>
                </a:lnSpc>
              </a:pPr>
              <a:endParaRPr lang="en-US" altLang="ko-KR" sz="1600" b="1" dirty="0"/>
            </a:p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 - </a:t>
              </a:r>
              <a:r>
                <a:rPr lang="ko-KR" altLang="en-US" sz="1600" b="1" dirty="0"/>
                <a:t>복수 개</a:t>
              </a:r>
              <a:r>
                <a:rPr lang="en-US" altLang="ko-KR" sz="1600" b="1" dirty="0"/>
                <a:t>(</a:t>
              </a:r>
              <a:r>
                <a:rPr lang="ko-KR" altLang="en-US" sz="1600" b="1" dirty="0"/>
                <a:t>이어지는</a:t>
              </a:r>
              <a:r>
                <a:rPr lang="en-US" altLang="ko-KR" sz="1600" b="1" dirty="0"/>
                <a:t>)</a:t>
              </a:r>
              <a:r>
                <a:rPr lang="ko-KR" altLang="en-US" sz="1600" b="1" dirty="0"/>
                <a:t> 문자를 판단 </a:t>
              </a:r>
              <a:endParaRPr lang="en-US" altLang="ko-KR" sz="1600" b="1" dirty="0"/>
            </a:p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   /[ |w ]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+</a:t>
              </a:r>
              <a:r>
                <a:rPr lang="en-US" altLang="ko-KR" sz="1600" b="1" dirty="0"/>
                <a:t>/g</a:t>
              </a:r>
            </a:p>
            <a:p>
              <a:pPr>
                <a:lnSpc>
                  <a:spcPct val="150000"/>
                </a:lnSpc>
              </a:pPr>
              <a:endParaRPr lang="en-US" altLang="ko-KR" sz="1600" b="1" dirty="0"/>
            </a:p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4. </a:t>
              </a:r>
              <a:r>
                <a:rPr lang="ko-KR" altLang="en-US" sz="1600" b="1" dirty="0"/>
                <a:t>영어 알파벳 판단 </a:t>
              </a:r>
              <a:endParaRPr lang="en-US" altLang="ko-KR" sz="1600" b="1" dirty="0"/>
            </a:p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 - </a:t>
              </a:r>
              <a:r>
                <a:rPr lang="ko-KR" altLang="en-US" sz="1600" b="1" dirty="0"/>
                <a:t>소문자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대문자 판단 </a:t>
              </a:r>
              <a:r>
                <a:rPr lang="en-US" altLang="ko-KR" sz="1600" b="1" dirty="0"/>
                <a:t>: / [a-z] /g, / [A-Z] /g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 - </a:t>
              </a:r>
              <a:r>
                <a:rPr lang="ko-KR" altLang="en-US" sz="1600" b="1" dirty="0"/>
                <a:t>한번에 판단 </a:t>
              </a:r>
              <a:r>
                <a:rPr lang="en-US" altLang="ko-KR" sz="1600" b="1" dirty="0"/>
                <a:t>: / [ 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a-</a:t>
              </a:r>
              <a:r>
                <a:rPr lang="en-US" altLang="ko-KR" sz="1600" b="1" dirty="0" err="1">
                  <a:highlight>
                    <a:srgbClr val="FFFF00"/>
                  </a:highlight>
                </a:rPr>
                <a:t>zA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-Z </a:t>
              </a:r>
              <a:r>
                <a:rPr lang="en-US" altLang="ko-KR" sz="1600" b="1" dirty="0"/>
                <a:t>] /g</a:t>
              </a:r>
            </a:p>
            <a:p>
              <a:pPr>
                <a:lnSpc>
                  <a:spcPct val="150000"/>
                </a:lnSpc>
              </a:pPr>
              <a:endParaRPr lang="en-US" altLang="ko-KR" sz="1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6C0C22-BBD8-4E0A-AAEA-7458C90C9080}"/>
                </a:ext>
              </a:extLst>
            </p:cNvPr>
            <p:cNvSpPr txBox="1"/>
            <p:nvPr/>
          </p:nvSpPr>
          <p:spPr>
            <a:xfrm>
              <a:off x="5450734" y="3799650"/>
              <a:ext cx="6431569" cy="7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/[ 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|W</a:t>
              </a:r>
              <a:r>
                <a:rPr lang="en-US" altLang="ko-KR" sz="1600" b="1" dirty="0"/>
                <a:t> ]/g : </a:t>
              </a:r>
              <a:r>
                <a:rPr lang="ko-KR" altLang="en-US" sz="1600" b="1" dirty="0"/>
                <a:t>문자를 의미하는 </a:t>
              </a:r>
              <a:r>
                <a:rPr lang="en-US" altLang="ko-KR" sz="1600" b="1" dirty="0"/>
                <a:t>w</a:t>
              </a:r>
              <a:r>
                <a:rPr lang="ko-KR" altLang="en-US" sz="1600" b="1" dirty="0"/>
                <a:t>를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대문자 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W</a:t>
              </a:r>
              <a:r>
                <a:rPr lang="ko-KR" altLang="en-US" sz="1600" b="1" dirty="0"/>
                <a:t>로 바꿀 경우</a:t>
              </a:r>
              <a:r>
                <a:rPr lang="en-US" altLang="ko-KR" sz="1600" b="1" dirty="0"/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highlight>
                    <a:srgbClr val="FFFF00"/>
                  </a:highlight>
                </a:rPr>
                <a:t>문자를 제외한 나머지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(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한글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,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특수기호 등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)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을 판단</a:t>
              </a:r>
              <a:r>
                <a:rPr lang="ko-KR" altLang="en-US" sz="1600" b="1" dirty="0"/>
                <a:t>하는 식으로 바뀐다</a:t>
              </a:r>
              <a:endParaRPr lang="en-US" altLang="ko-KR" sz="1600" b="1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5410024-2F11-4042-9F4E-AD312FE127D5}"/>
                </a:ext>
              </a:extLst>
            </p:cNvPr>
            <p:cNvCxnSpPr/>
            <p:nvPr/>
          </p:nvCxnSpPr>
          <p:spPr>
            <a:xfrm>
              <a:off x="4474346" y="4189748"/>
              <a:ext cx="88926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648CF94-DA39-432C-BF4E-5EE93DA7FD48}"/>
              </a:ext>
            </a:extLst>
          </p:cNvPr>
          <p:cNvSpPr txBox="1"/>
          <p:nvPr/>
        </p:nvSpPr>
        <p:spPr>
          <a:xfrm>
            <a:off x="5450735" y="4653385"/>
            <a:ext cx="2985113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5. </a:t>
            </a:r>
            <a:r>
              <a:rPr lang="ko-KR" altLang="en-US" sz="1600" b="1" dirty="0"/>
              <a:t>한글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판단 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- </a:t>
            </a:r>
            <a:r>
              <a:rPr lang="ko-KR" altLang="en-US" sz="1600" b="1" dirty="0"/>
              <a:t>한글만 판단 </a:t>
            </a:r>
            <a:r>
              <a:rPr lang="en-US" altLang="ko-KR" sz="1600" b="1" dirty="0"/>
              <a:t>: / [</a:t>
            </a:r>
            <a:r>
              <a:rPr lang="ko-KR" altLang="en-US" sz="1600" b="1" dirty="0"/>
              <a:t>가</a:t>
            </a:r>
            <a:r>
              <a:rPr lang="en-US" altLang="ko-KR" sz="1600" b="1" dirty="0"/>
              <a:t>-</a:t>
            </a:r>
            <a:r>
              <a:rPr lang="ko-KR" altLang="en-US" sz="1600" b="1" dirty="0" err="1"/>
              <a:t>힣</a:t>
            </a:r>
            <a:r>
              <a:rPr lang="en-US" altLang="ko-KR" sz="1600" b="1" dirty="0"/>
              <a:t>] /g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- </a:t>
            </a:r>
            <a:r>
              <a:rPr lang="ko-KR" altLang="en-US" sz="1600" b="1" dirty="0"/>
              <a:t>응용 </a:t>
            </a:r>
            <a:r>
              <a:rPr lang="en-US" altLang="ko-KR" sz="1600" b="1" dirty="0"/>
              <a:t>:  / [ </a:t>
            </a:r>
            <a:r>
              <a:rPr lang="en-US" altLang="ko-KR" sz="1600" b="1" dirty="0">
                <a:highlight>
                  <a:srgbClr val="FFFF00"/>
                </a:highlight>
              </a:rPr>
              <a:t>a-</a:t>
            </a:r>
            <a:r>
              <a:rPr lang="en-US" altLang="ko-KR" sz="1600" b="1" dirty="0" err="1">
                <a:highlight>
                  <a:srgbClr val="FFFF00"/>
                </a:highlight>
              </a:rPr>
              <a:t>zA</a:t>
            </a:r>
            <a:r>
              <a:rPr lang="en-US" altLang="ko-KR" sz="1600" b="1" dirty="0">
                <a:highlight>
                  <a:srgbClr val="FFFF00"/>
                </a:highlight>
              </a:rPr>
              <a:t>-Z</a:t>
            </a:r>
            <a:r>
              <a:rPr lang="ko-KR" altLang="en-US" sz="1600" b="1" dirty="0">
                <a:highlight>
                  <a:srgbClr val="FFFF00"/>
                </a:highlight>
              </a:rPr>
              <a:t>가</a:t>
            </a:r>
            <a:r>
              <a:rPr lang="en-US" altLang="ko-KR" sz="1600" b="1" dirty="0">
                <a:highlight>
                  <a:srgbClr val="FFFF00"/>
                </a:highlight>
              </a:rPr>
              <a:t>-</a:t>
            </a:r>
            <a:r>
              <a:rPr lang="ko-KR" altLang="en-US" sz="1600" b="1" dirty="0" err="1">
                <a:highlight>
                  <a:srgbClr val="FFFF00"/>
                </a:highlight>
              </a:rPr>
              <a:t>힣</a:t>
            </a:r>
            <a:r>
              <a:rPr lang="en-US" altLang="ko-KR" sz="1600" b="1" dirty="0"/>
              <a:t>] /g</a:t>
            </a:r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23991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111E1D-C50A-4F5B-AC2D-17DAA7D65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65" y="268062"/>
            <a:ext cx="5940136" cy="136813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2FEEFE-E1A8-4F1F-A187-E615A0C328CE}"/>
              </a:ext>
            </a:extLst>
          </p:cNvPr>
          <p:cNvCxnSpPr/>
          <p:nvPr/>
        </p:nvCxnSpPr>
        <p:spPr>
          <a:xfrm>
            <a:off x="1722268" y="1083076"/>
            <a:ext cx="1589103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D976B5-5C14-414D-A5DC-151333E38178}"/>
              </a:ext>
            </a:extLst>
          </p:cNvPr>
          <p:cNvSpPr txBox="1"/>
          <p:nvPr/>
        </p:nvSpPr>
        <p:spPr>
          <a:xfrm>
            <a:off x="6598002" y="691398"/>
            <a:ext cx="316464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2D050"/>
                </a:solidFill>
                <a:hlinkClick r:id="rId4"/>
              </a:rPr>
              <a:t>https://regexr.com</a:t>
            </a:r>
            <a:r>
              <a:rPr lang="en-US" altLang="ko-KR" sz="1600" b="1" dirty="0">
                <a:solidFill>
                  <a:srgbClr val="92D05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- </a:t>
            </a:r>
            <a:r>
              <a:rPr lang="ko-KR" altLang="en-US" sz="1600" b="1" dirty="0"/>
              <a:t>정규 표현식의 결과를 테스트</a:t>
            </a:r>
            <a:r>
              <a:rPr lang="ko-KR" altLang="en-US" sz="1600" b="1" dirty="0">
                <a:solidFill>
                  <a:srgbClr val="92D050"/>
                </a:solidFill>
              </a:rPr>
              <a:t> 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F5AD77-62F8-4A74-8044-F9740F239F20}"/>
              </a:ext>
            </a:extLst>
          </p:cNvPr>
          <p:cNvGrpSpPr/>
          <p:nvPr/>
        </p:nvGrpSpPr>
        <p:grpSpPr>
          <a:xfrm>
            <a:off x="489265" y="1731099"/>
            <a:ext cx="9849135" cy="3738011"/>
            <a:chOff x="489264" y="3213670"/>
            <a:chExt cx="9849135" cy="37380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7B005-1B44-471B-8CD5-25BD51FE6709}"/>
                </a:ext>
              </a:extLst>
            </p:cNvPr>
            <p:cNvSpPr txBox="1"/>
            <p:nvPr/>
          </p:nvSpPr>
          <p:spPr>
            <a:xfrm>
              <a:off x="489264" y="3213670"/>
              <a:ext cx="7518405" cy="3738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6. </a:t>
              </a:r>
              <a:r>
                <a:rPr lang="ko-KR" altLang="en-US" sz="1600" b="1" dirty="0"/>
                <a:t>공백 판단 </a:t>
              </a:r>
              <a:endParaRPr lang="en-US" altLang="ko-KR" sz="1600" b="1" dirty="0"/>
            </a:p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 - / 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|s</a:t>
              </a:r>
              <a:r>
                <a:rPr lang="en-US" altLang="ko-KR" sz="1600" b="1" dirty="0"/>
                <a:t> /g</a:t>
              </a:r>
            </a:p>
            <a:p>
              <a:pPr>
                <a:lnSpc>
                  <a:spcPct val="150000"/>
                </a:lnSpc>
              </a:pPr>
              <a:endParaRPr lang="en-US" altLang="ko-KR" sz="1600" b="1" dirty="0"/>
            </a:p>
            <a:p>
              <a:pPr>
                <a:lnSpc>
                  <a:spcPct val="150000"/>
                </a:lnSpc>
              </a:pPr>
              <a:endParaRPr lang="en-US" altLang="ko-KR" sz="1600" b="1" dirty="0"/>
            </a:p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7. </a:t>
              </a:r>
              <a:r>
                <a:rPr lang="ko-KR" altLang="en-US" sz="1600" b="1" dirty="0"/>
                <a:t>미지 판단</a:t>
              </a:r>
              <a:endParaRPr lang="en-US" altLang="ko-KR" sz="1600" b="1" dirty="0"/>
            </a:p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 - 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.</a:t>
              </a:r>
              <a:r>
                <a:rPr lang="en-US" altLang="ko-KR" sz="1600" b="1" dirty="0"/>
                <a:t> : </a:t>
              </a:r>
              <a:r>
                <a:rPr lang="ko-KR" altLang="en-US" sz="1600" b="1" dirty="0"/>
                <a:t>정해지지 않은 하나의 문자를 판단</a:t>
              </a:r>
              <a:endParaRPr lang="en-US" altLang="ko-KR" sz="1600" b="1" dirty="0"/>
            </a:p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    / </a:t>
              </a:r>
              <a:r>
                <a:rPr lang="en-US" altLang="ko-KR" sz="1600" b="1" dirty="0" err="1">
                  <a:highlight>
                    <a:srgbClr val="FFFF00"/>
                  </a:highlight>
                </a:rPr>
                <a:t>a.c</a:t>
              </a:r>
              <a:r>
                <a:rPr lang="en-US" altLang="ko-KR" sz="1600" b="1" dirty="0"/>
                <a:t> /g : </a:t>
              </a:r>
              <a:r>
                <a:rPr lang="en-US" altLang="ko-KR" sz="1600" b="1" dirty="0" err="1"/>
                <a:t>abc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adc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aac</a:t>
              </a:r>
              <a:r>
                <a:rPr lang="en-US" altLang="ko-KR" sz="1600" b="1" dirty="0"/>
                <a:t> </a:t>
              </a:r>
              <a:r>
                <a:rPr lang="ko-KR" altLang="en-US" sz="1600" b="1" dirty="0"/>
                <a:t>와 같이 앞 뒤의 문자를 포함하여 </a:t>
              </a:r>
              <a:r>
                <a:rPr lang="en-US" altLang="ko-KR" sz="1600" b="1" dirty="0"/>
                <a:t>1</a:t>
              </a:r>
              <a:r>
                <a:rPr lang="ko-KR" altLang="en-US" sz="1600" b="1" dirty="0"/>
                <a:t>개의 문자만 판단</a:t>
              </a:r>
              <a:endParaRPr lang="en-US" altLang="ko-KR" sz="1600" b="1" dirty="0"/>
            </a:p>
            <a:p>
              <a:pPr>
                <a:lnSpc>
                  <a:spcPct val="150000"/>
                </a:lnSpc>
              </a:pPr>
              <a:endParaRPr lang="en-US" altLang="ko-KR" sz="1600" b="1" dirty="0"/>
            </a:p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 - 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?</a:t>
              </a:r>
              <a:r>
                <a:rPr lang="en-US" altLang="ko-KR" sz="1600" b="1" dirty="0"/>
                <a:t> : </a:t>
              </a:r>
              <a:r>
                <a:rPr lang="ko-KR" altLang="en-US" sz="1600" b="1" dirty="0"/>
                <a:t>지정한 문자가 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0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개 혹은 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1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개</a:t>
              </a:r>
              <a:r>
                <a:rPr lang="ko-KR" altLang="en-US" sz="1600" b="1" dirty="0"/>
                <a:t> 존재하는 경우를 판단</a:t>
              </a:r>
              <a:endParaRPr lang="en-US" altLang="ko-KR" sz="1600" b="1" dirty="0"/>
            </a:p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    / </a:t>
              </a:r>
              <a:r>
                <a:rPr lang="en-US" altLang="ko-KR" sz="1600" b="1" dirty="0" err="1"/>
                <a:t>a</a:t>
              </a:r>
              <a:r>
                <a:rPr lang="en-US" altLang="ko-KR" sz="1600" b="1" dirty="0" err="1">
                  <a:highlight>
                    <a:srgbClr val="FFFF00"/>
                  </a:highlight>
                </a:rPr>
                <a:t>b?</a:t>
              </a:r>
              <a:r>
                <a:rPr lang="en-US" altLang="ko-KR" sz="1600" b="1" dirty="0" err="1"/>
                <a:t>c</a:t>
              </a:r>
              <a:r>
                <a:rPr lang="en-US" altLang="ko-KR" sz="1600" b="1" dirty="0"/>
                <a:t> /g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6C0C22-BBD8-4E0A-AAEA-7458C90C9080}"/>
                </a:ext>
              </a:extLst>
            </p:cNvPr>
            <p:cNvSpPr txBox="1"/>
            <p:nvPr/>
          </p:nvSpPr>
          <p:spPr>
            <a:xfrm>
              <a:off x="2627634" y="3452328"/>
              <a:ext cx="7710765" cy="7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/[ 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|S</a:t>
              </a:r>
              <a:r>
                <a:rPr lang="en-US" altLang="ko-KR" sz="1600" b="1" dirty="0"/>
                <a:t> ]/g : </a:t>
              </a:r>
              <a:r>
                <a:rPr lang="ko-KR" altLang="en-US" sz="1600" b="1" dirty="0"/>
                <a:t>공백 의미하는 </a:t>
              </a:r>
              <a:r>
                <a:rPr lang="en-US" altLang="ko-KR" sz="1600" b="1" dirty="0"/>
                <a:t>s</a:t>
              </a:r>
              <a:r>
                <a:rPr lang="ko-KR" altLang="en-US" sz="1600" b="1" dirty="0"/>
                <a:t>를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대문자 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S</a:t>
              </a:r>
              <a:r>
                <a:rPr lang="ko-KR" altLang="en-US" sz="1600" b="1" dirty="0"/>
                <a:t>로 바꿀 경우</a:t>
              </a:r>
              <a:r>
                <a:rPr lang="en-US" altLang="ko-KR" sz="1600" b="1" dirty="0"/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b="1" dirty="0" err="1">
                  <a:highlight>
                    <a:srgbClr val="FFFF00"/>
                  </a:highlight>
                </a:rPr>
                <a:t>공백를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 제외한 나머지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(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숫자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,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영어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,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한글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,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특수기호 등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)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을 판단</a:t>
              </a:r>
              <a:r>
                <a:rPr lang="ko-KR" altLang="en-US" sz="1600" b="1" dirty="0"/>
                <a:t>하는 식으로 바뀐다</a:t>
              </a:r>
              <a:endParaRPr lang="en-US" altLang="ko-KR" sz="1600" b="1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5410024-2F11-4042-9F4E-AD312FE127D5}"/>
                </a:ext>
              </a:extLst>
            </p:cNvPr>
            <p:cNvCxnSpPr/>
            <p:nvPr/>
          </p:nvCxnSpPr>
          <p:spPr>
            <a:xfrm>
              <a:off x="1651246" y="3842426"/>
              <a:ext cx="88926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315019-0EC3-41C1-8824-D0D7D6EB2C4F}"/>
              </a:ext>
            </a:extLst>
          </p:cNvPr>
          <p:cNvSpPr txBox="1"/>
          <p:nvPr/>
        </p:nvSpPr>
        <p:spPr>
          <a:xfrm>
            <a:off x="1812368" y="5112944"/>
            <a:ext cx="3044423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/>
              <a:t>b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개인 경우</a:t>
            </a:r>
            <a:r>
              <a:rPr lang="en-US" altLang="ko-KR" sz="1600" b="1" dirty="0"/>
              <a:t>, ac</a:t>
            </a:r>
            <a:r>
              <a:rPr lang="ko-KR" altLang="en-US" sz="1600" b="1" dirty="0"/>
              <a:t>를 판단 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/>
              <a:t>b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개인 경우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abc</a:t>
            </a:r>
            <a:r>
              <a:rPr lang="ko-KR" altLang="en-US" sz="1600" b="1" dirty="0"/>
              <a:t>를 판단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B7785-171F-4647-A088-B3251431CAB1}"/>
              </a:ext>
            </a:extLst>
          </p:cNvPr>
          <p:cNvSpPr txBox="1"/>
          <p:nvPr/>
        </p:nvSpPr>
        <p:spPr>
          <a:xfrm>
            <a:off x="6179894" y="4630807"/>
            <a:ext cx="5828840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 - </a:t>
            </a:r>
            <a:r>
              <a:rPr lang="en-US" altLang="ko-KR" sz="1600" b="1" dirty="0">
                <a:highlight>
                  <a:srgbClr val="FFFF00"/>
                </a:highlight>
              </a:rPr>
              <a:t>*</a:t>
            </a:r>
            <a:r>
              <a:rPr lang="en-US" altLang="ko-KR" sz="1600" b="1" dirty="0"/>
              <a:t> : </a:t>
            </a:r>
            <a:r>
              <a:rPr lang="ko-KR" altLang="en-US" sz="1600" b="1" dirty="0"/>
              <a:t>지정한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문자가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개 혹은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 이상 존재하는 경우를 판단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/ a</a:t>
            </a:r>
            <a:r>
              <a:rPr lang="en-US" altLang="ko-KR" sz="1600" b="1" dirty="0">
                <a:highlight>
                  <a:srgbClr val="FFFF00"/>
                </a:highlight>
              </a:rPr>
              <a:t>b*</a:t>
            </a:r>
            <a:r>
              <a:rPr lang="en-US" altLang="ko-KR" sz="1600" b="1" dirty="0"/>
              <a:t>c /g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8131AB-53C5-4069-9506-4DC9914606C2}"/>
              </a:ext>
            </a:extLst>
          </p:cNvPr>
          <p:cNvSpPr txBox="1"/>
          <p:nvPr/>
        </p:nvSpPr>
        <p:spPr>
          <a:xfrm>
            <a:off x="7502997" y="5022485"/>
            <a:ext cx="3783408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/>
              <a:t>b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개인 경우</a:t>
            </a:r>
            <a:r>
              <a:rPr lang="en-US" altLang="ko-KR" sz="1600" b="1" dirty="0"/>
              <a:t>, ac</a:t>
            </a:r>
            <a:r>
              <a:rPr lang="ko-KR" altLang="en-US" sz="1600" b="1" dirty="0"/>
              <a:t>를 판단 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/>
              <a:t>b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개인 경우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a</a:t>
            </a:r>
            <a:r>
              <a:rPr lang="en-US" altLang="ko-KR" sz="1600" b="1" dirty="0" err="1">
                <a:highlight>
                  <a:srgbClr val="FFFF00"/>
                </a:highlight>
              </a:rPr>
              <a:t>b</a:t>
            </a:r>
            <a:r>
              <a:rPr lang="en-US" altLang="ko-KR" sz="1600" b="1" dirty="0" err="1"/>
              <a:t>c</a:t>
            </a:r>
            <a:r>
              <a:rPr lang="ko-KR" altLang="en-US" sz="1600" b="1" dirty="0"/>
              <a:t>를 판단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/>
              <a:t>b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 이상인 경우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a</a:t>
            </a:r>
            <a:r>
              <a:rPr lang="en-US" altLang="ko-KR" sz="1600" b="1" dirty="0" err="1">
                <a:highlight>
                  <a:srgbClr val="FFFF00"/>
                </a:highlight>
              </a:rPr>
              <a:t>bbb</a:t>
            </a:r>
            <a:r>
              <a:rPr lang="en-US" altLang="ko-KR" sz="1600" b="1" dirty="0" err="1"/>
              <a:t>c</a:t>
            </a:r>
            <a:r>
              <a:rPr lang="ko-KR" altLang="en-US" sz="1600" b="1" dirty="0"/>
              <a:t>를 판단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66705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111E1D-C50A-4F5B-AC2D-17DAA7D65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65" y="268062"/>
            <a:ext cx="5940136" cy="136813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2FEEFE-E1A8-4F1F-A187-E615A0C328CE}"/>
              </a:ext>
            </a:extLst>
          </p:cNvPr>
          <p:cNvCxnSpPr/>
          <p:nvPr/>
        </p:nvCxnSpPr>
        <p:spPr>
          <a:xfrm>
            <a:off x="1722268" y="1083076"/>
            <a:ext cx="1589103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D976B5-5C14-414D-A5DC-151333E38178}"/>
              </a:ext>
            </a:extLst>
          </p:cNvPr>
          <p:cNvSpPr txBox="1"/>
          <p:nvPr/>
        </p:nvSpPr>
        <p:spPr>
          <a:xfrm>
            <a:off x="6598002" y="691398"/>
            <a:ext cx="316464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2D050"/>
                </a:solidFill>
                <a:hlinkClick r:id="rId4"/>
              </a:rPr>
              <a:t>https://regexr.com</a:t>
            </a:r>
            <a:r>
              <a:rPr lang="en-US" altLang="ko-KR" sz="1600" b="1" dirty="0">
                <a:solidFill>
                  <a:srgbClr val="92D05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- </a:t>
            </a:r>
            <a:r>
              <a:rPr lang="ko-KR" altLang="en-US" sz="1600" b="1" dirty="0"/>
              <a:t>정규 표현식의 결과를 테스트</a:t>
            </a:r>
            <a:r>
              <a:rPr lang="ko-KR" altLang="en-US" sz="1600" b="1" dirty="0">
                <a:solidFill>
                  <a:srgbClr val="92D050"/>
                </a:solidFill>
              </a:rPr>
              <a:t> 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DADA2-BE1C-4F10-8B89-A993B2A8BC87}"/>
              </a:ext>
            </a:extLst>
          </p:cNvPr>
          <p:cNvSpPr txBox="1"/>
          <p:nvPr/>
        </p:nvSpPr>
        <p:spPr>
          <a:xfrm>
            <a:off x="667706" y="1667856"/>
            <a:ext cx="195598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추가 정규표현식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 </a:t>
            </a:r>
            <a:endParaRPr lang="en-US" altLang="ko-KR" sz="16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71AC17F-342E-4F87-A3BF-4B8457DF288C}"/>
              </a:ext>
            </a:extLst>
          </p:cNvPr>
          <p:cNvGrpSpPr/>
          <p:nvPr/>
        </p:nvGrpSpPr>
        <p:grpSpPr>
          <a:xfrm>
            <a:off x="1550319" y="2289768"/>
            <a:ext cx="6988493" cy="3292277"/>
            <a:chOff x="1040130" y="2203002"/>
            <a:chExt cx="6988493" cy="329227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2C034D8-8358-4309-AA62-87D2B693C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0130" y="2203002"/>
              <a:ext cx="6454140" cy="78581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908BD2D-207D-4060-BF0A-DF4E0EA4E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0130" y="3109937"/>
              <a:ext cx="4882515" cy="78581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18D7463-5EEB-4DA5-A46F-A6523076E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0130" y="4016872"/>
              <a:ext cx="4817555" cy="82981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C09DBC2-8705-4896-92D4-262FEBD54D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70386"/>
            <a:stretch/>
          </p:blipFill>
          <p:spPr>
            <a:xfrm>
              <a:off x="1040130" y="4967813"/>
              <a:ext cx="6988493" cy="527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485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111E1D-C50A-4F5B-AC2D-17DAA7D65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65" y="268062"/>
            <a:ext cx="5940136" cy="136813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2FEEFE-E1A8-4F1F-A187-E615A0C328CE}"/>
              </a:ext>
            </a:extLst>
          </p:cNvPr>
          <p:cNvCxnSpPr/>
          <p:nvPr/>
        </p:nvCxnSpPr>
        <p:spPr>
          <a:xfrm>
            <a:off x="1722268" y="1083076"/>
            <a:ext cx="1589103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D976B5-5C14-414D-A5DC-151333E38178}"/>
              </a:ext>
            </a:extLst>
          </p:cNvPr>
          <p:cNvSpPr txBox="1"/>
          <p:nvPr/>
        </p:nvSpPr>
        <p:spPr>
          <a:xfrm>
            <a:off x="6598002" y="691398"/>
            <a:ext cx="316464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2D050"/>
                </a:solidFill>
                <a:hlinkClick r:id="rId4"/>
              </a:rPr>
              <a:t>https://regexr.com</a:t>
            </a:r>
            <a:r>
              <a:rPr lang="en-US" altLang="ko-KR" sz="1600" b="1" dirty="0">
                <a:solidFill>
                  <a:srgbClr val="92D05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- </a:t>
            </a:r>
            <a:r>
              <a:rPr lang="ko-KR" altLang="en-US" sz="1600" b="1" dirty="0"/>
              <a:t>정규 표현식의 결과를 테스트</a:t>
            </a:r>
            <a:r>
              <a:rPr lang="ko-KR" altLang="en-US" sz="1600" b="1" dirty="0">
                <a:solidFill>
                  <a:srgbClr val="92D050"/>
                </a:solidFill>
              </a:rPr>
              <a:t> 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DADA2-BE1C-4F10-8B89-A993B2A8BC87}"/>
              </a:ext>
            </a:extLst>
          </p:cNvPr>
          <p:cNvSpPr txBox="1"/>
          <p:nvPr/>
        </p:nvSpPr>
        <p:spPr>
          <a:xfrm>
            <a:off x="667706" y="1667856"/>
            <a:ext cx="195598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추가 정규표현식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 </a:t>
            </a:r>
            <a:endParaRPr lang="en-US" altLang="ko-KR" sz="16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63744E-59B1-4CBA-B2A9-B4A0FA46CCCB}"/>
              </a:ext>
            </a:extLst>
          </p:cNvPr>
          <p:cNvGrpSpPr/>
          <p:nvPr/>
        </p:nvGrpSpPr>
        <p:grpSpPr>
          <a:xfrm>
            <a:off x="2029332" y="2113538"/>
            <a:ext cx="7505700" cy="4333562"/>
            <a:chOff x="1505549" y="2451212"/>
            <a:chExt cx="7505700" cy="433356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CD53C10-7B22-4345-8160-260342C66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5549" y="2451212"/>
              <a:ext cx="7505700" cy="294322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0EE9ED5-BF0D-4EF7-96B8-F19B37F7F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5549" y="5548429"/>
              <a:ext cx="6087428" cy="1236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010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613</Words>
  <Application>Microsoft Office PowerPoint</Application>
  <PresentationFormat>와이드스크린</PresentationFormat>
  <Paragraphs>79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600</cp:revision>
  <dcterms:created xsi:type="dcterms:W3CDTF">2020-03-31T04:33:01Z</dcterms:created>
  <dcterms:modified xsi:type="dcterms:W3CDTF">2020-04-07T03:24:52Z</dcterms:modified>
</cp:coreProperties>
</file>