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56" r:id="rId8"/>
    <p:sldId id="257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909995-3B7F-41C3-BA16-2DF12354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507229"/>
            <a:ext cx="8534400" cy="23812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460B8E5-7AA8-41E1-96D8-54D746E2EA34}"/>
              </a:ext>
            </a:extLst>
          </p:cNvPr>
          <p:cNvCxnSpPr>
            <a:cxnSpLocks/>
          </p:cNvCxnSpPr>
          <p:nvPr/>
        </p:nvCxnSpPr>
        <p:spPr>
          <a:xfrm>
            <a:off x="1500325" y="1020931"/>
            <a:ext cx="153570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A0CC1D-A83F-4E7C-A3B9-D12FDE432181}"/>
              </a:ext>
            </a:extLst>
          </p:cNvPr>
          <p:cNvCxnSpPr/>
          <p:nvPr/>
        </p:nvCxnSpPr>
        <p:spPr>
          <a:xfrm>
            <a:off x="3136605" y="1029807"/>
            <a:ext cx="7516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C84E44-3AEE-4B6B-8F5B-7E765DDCC272}"/>
              </a:ext>
            </a:extLst>
          </p:cNvPr>
          <p:cNvCxnSpPr/>
          <p:nvPr/>
        </p:nvCxnSpPr>
        <p:spPr>
          <a:xfrm>
            <a:off x="4272535" y="1029807"/>
            <a:ext cx="417929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0DFA9A-62D7-44C3-B421-5C2F8C91DACE}"/>
              </a:ext>
            </a:extLst>
          </p:cNvPr>
          <p:cNvSpPr txBox="1"/>
          <p:nvPr/>
        </p:nvSpPr>
        <p:spPr>
          <a:xfrm>
            <a:off x="3047826" y="1777753"/>
            <a:ext cx="5858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C000"/>
                </a:solidFill>
              </a:rPr>
              <a:t>Array.filter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 : </a:t>
            </a:r>
            <a:r>
              <a:rPr lang="ko-KR" altLang="en-US" dirty="0">
                <a:solidFill>
                  <a:srgbClr val="FFC000"/>
                </a:solidFill>
              </a:rPr>
              <a:t>배열 안에서 원하는 정보만 추출할 때 사용 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 : </a:t>
            </a:r>
            <a:r>
              <a:rPr lang="ko-KR" altLang="en-US" dirty="0">
                <a:solidFill>
                  <a:srgbClr val="FFC000"/>
                </a:solidFill>
              </a:rPr>
              <a:t>배열</a:t>
            </a:r>
            <a:r>
              <a:rPr lang="en-US" altLang="ko-KR" dirty="0">
                <a:solidFill>
                  <a:srgbClr val="FFC000"/>
                </a:solidFill>
              </a:rPr>
              <a:t>.filter(</a:t>
            </a:r>
            <a:r>
              <a:rPr lang="ko-KR" altLang="en-US" dirty="0">
                <a:solidFill>
                  <a:srgbClr val="FFC000"/>
                </a:solidFill>
              </a:rPr>
              <a:t>지정 원소 </a:t>
            </a:r>
            <a:r>
              <a:rPr lang="en-US" altLang="ko-KR" dirty="0">
                <a:solidFill>
                  <a:srgbClr val="FFC000"/>
                </a:solidFill>
              </a:rPr>
              <a:t>=&gt; </a:t>
            </a:r>
            <a:r>
              <a:rPr lang="ko-KR" altLang="en-US" dirty="0">
                <a:solidFill>
                  <a:srgbClr val="FFC000"/>
                </a:solidFill>
              </a:rPr>
              <a:t>조건</a:t>
            </a:r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ko-KR" altLang="en-US" dirty="0">
                <a:solidFill>
                  <a:srgbClr val="FFC000"/>
                </a:solidFill>
              </a:rPr>
              <a:t>함수</a:t>
            </a:r>
            <a:r>
              <a:rPr lang="en-US" altLang="ko-KR" dirty="0">
                <a:solidFill>
                  <a:srgbClr val="FFC000"/>
                </a:solidFill>
              </a:rPr>
              <a:t>))</a:t>
            </a:r>
            <a:r>
              <a:rPr lang="ko-KR" altLang="en-US" dirty="0">
                <a:solidFill>
                  <a:srgbClr val="FFC000"/>
                </a:solidFill>
              </a:rPr>
              <a:t>의 형식으로 선언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DD990B-5429-41DF-926B-C75FC01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3593284"/>
            <a:ext cx="7543800" cy="75247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06D0FE-F630-40AA-88B1-0F9F1AF1E70C}"/>
              </a:ext>
            </a:extLst>
          </p:cNvPr>
          <p:cNvCxnSpPr/>
          <p:nvPr/>
        </p:nvCxnSpPr>
        <p:spPr>
          <a:xfrm>
            <a:off x="1861064" y="4040816"/>
            <a:ext cx="121059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1871B7-8C0E-4348-842B-3E4787D46A5D}"/>
              </a:ext>
            </a:extLst>
          </p:cNvPr>
          <p:cNvCxnSpPr/>
          <p:nvPr/>
        </p:nvCxnSpPr>
        <p:spPr>
          <a:xfrm>
            <a:off x="4238423" y="4061527"/>
            <a:ext cx="345396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1C5D13-9F4F-45BF-B6BE-98DCC98B31B7}"/>
              </a:ext>
            </a:extLst>
          </p:cNvPr>
          <p:cNvSpPr txBox="1"/>
          <p:nvPr/>
        </p:nvSpPr>
        <p:spPr>
          <a:xfrm>
            <a:off x="2796465" y="4529771"/>
            <a:ext cx="683058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Array.</a:t>
            </a:r>
            <a:r>
              <a:rPr lang="en-US" altLang="ko-KR" dirty="0" err="1">
                <a:highlight>
                  <a:srgbClr val="FFFF00"/>
                </a:highlight>
              </a:rPr>
              <a:t>map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ko-KR" altLang="en-US" dirty="0"/>
              <a:t>배열의 </a:t>
            </a:r>
            <a:r>
              <a:rPr lang="ko-KR" altLang="en-US" dirty="0">
                <a:highlight>
                  <a:srgbClr val="FFFF00"/>
                </a:highlight>
              </a:rPr>
              <a:t>모든 내부 요소</a:t>
            </a:r>
            <a:r>
              <a:rPr lang="ko-KR" altLang="en-US" dirty="0"/>
              <a:t>에 대해 </a:t>
            </a:r>
            <a:r>
              <a:rPr lang="en-US" altLang="ko-KR" dirty="0"/>
              <a:t>custom </a:t>
            </a:r>
            <a:r>
              <a:rPr lang="ko-KR" altLang="en-US" dirty="0"/>
              <a:t>함수를 수행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ko-KR" altLang="en-US" dirty="0"/>
              <a:t>기존의 배열이 아닌 </a:t>
            </a:r>
            <a:r>
              <a:rPr lang="ko-KR" altLang="en-US" dirty="0">
                <a:highlight>
                  <a:srgbClr val="FFFF00"/>
                </a:highlight>
              </a:rPr>
              <a:t>새로운 배열을 생성</a:t>
            </a:r>
            <a:r>
              <a:rPr lang="ko-KR" altLang="en-US" dirty="0"/>
              <a:t>하는 것에 유의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: inventors </a:t>
            </a:r>
            <a:r>
              <a:rPr lang="ko-KR" altLang="en-US" dirty="0"/>
              <a:t>배열은 바뀌지 않고</a:t>
            </a:r>
            <a:r>
              <a:rPr lang="en-US" altLang="ko-KR" dirty="0"/>
              <a:t>, </a:t>
            </a:r>
            <a:r>
              <a:rPr lang="en-US" altLang="ko-KR" dirty="0" err="1"/>
              <a:t>fullName</a:t>
            </a:r>
            <a:r>
              <a:rPr lang="en-US" altLang="ko-KR" dirty="0"/>
              <a:t> </a:t>
            </a:r>
            <a:r>
              <a:rPr lang="ko-KR" altLang="en-US" dirty="0"/>
              <a:t>배열을 새롭게 생성</a:t>
            </a:r>
            <a:r>
              <a:rPr lang="en-US" altLang="ko-KR" dirty="0"/>
              <a:t>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029385-493A-4C33-A1D5-1B9B763F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7" y="298742"/>
            <a:ext cx="6267450" cy="80962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5416885-DD8C-4309-AE3C-A438536B1DDE}"/>
              </a:ext>
            </a:extLst>
          </p:cNvPr>
          <p:cNvCxnSpPr/>
          <p:nvPr/>
        </p:nvCxnSpPr>
        <p:spPr>
          <a:xfrm>
            <a:off x="1729516" y="800467"/>
            <a:ext cx="133165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54B615-3585-40B8-8658-C99A4C2624CF}"/>
              </a:ext>
            </a:extLst>
          </p:cNvPr>
          <p:cNvCxnSpPr/>
          <p:nvPr/>
        </p:nvCxnSpPr>
        <p:spPr>
          <a:xfrm>
            <a:off x="3169065" y="809345"/>
            <a:ext cx="3139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863DBE-6583-4A27-9A0E-76DD5C706850}"/>
              </a:ext>
            </a:extLst>
          </p:cNvPr>
          <p:cNvSpPr txBox="1"/>
          <p:nvPr/>
        </p:nvSpPr>
        <p:spPr>
          <a:xfrm>
            <a:off x="3586578" y="1319949"/>
            <a:ext cx="613180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Array.</a:t>
            </a:r>
            <a:r>
              <a:rPr lang="en-US" altLang="ko-KR" dirty="0" err="1">
                <a:highlight>
                  <a:srgbClr val="FFFF00"/>
                </a:highlight>
              </a:rPr>
              <a:t>sort</a:t>
            </a:r>
            <a:endParaRPr lang="en-US" altLang="ko-KR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ko-KR" altLang="en-US" dirty="0"/>
              <a:t>배열 내부 요소를 처음부터 </a:t>
            </a:r>
            <a:r>
              <a:rPr lang="ko-KR" altLang="en-US" dirty="0">
                <a:highlight>
                  <a:srgbClr val="FFFF00"/>
                </a:highlight>
              </a:rPr>
              <a:t>순회하며 조건에 따라 비교 </a:t>
            </a:r>
            <a:endParaRPr lang="en-US" altLang="ko-KR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ko-KR" altLang="en-US" dirty="0"/>
              <a:t>매개 인자와 조건에 따라 변형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ko-KR" altLang="en-US" dirty="0"/>
              <a:t>정렬의 이용에 많이 사용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5C559E-5ADA-4485-9B18-80988DE71B79}"/>
              </a:ext>
            </a:extLst>
          </p:cNvPr>
          <p:cNvGrpSpPr/>
          <p:nvPr/>
        </p:nvGrpSpPr>
        <p:grpSpPr>
          <a:xfrm>
            <a:off x="327492" y="3142043"/>
            <a:ext cx="5467350" cy="1228725"/>
            <a:chOff x="325607" y="3429000"/>
            <a:chExt cx="5467350" cy="12287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CFD5E4-1A59-405B-9AA0-4C3FF2A3E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607" y="3429000"/>
              <a:ext cx="5467350" cy="1228725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73ACF96-C315-4AD2-AD90-27219717C107}"/>
                </a:ext>
              </a:extLst>
            </p:cNvPr>
            <p:cNvCxnSpPr/>
            <p:nvPr/>
          </p:nvCxnSpPr>
          <p:spPr>
            <a:xfrm>
              <a:off x="3724032" y="3926886"/>
              <a:ext cx="146481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83E770-D44A-46BF-86EC-ECDE9A9F3E94}"/>
              </a:ext>
            </a:extLst>
          </p:cNvPr>
          <p:cNvCxnSpPr/>
          <p:nvPr/>
        </p:nvCxnSpPr>
        <p:spPr>
          <a:xfrm>
            <a:off x="568422" y="4077805"/>
            <a:ext cx="31878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04E423-E89A-4A5B-91D8-C0DE2EBEAD50}"/>
              </a:ext>
            </a:extLst>
          </p:cNvPr>
          <p:cNvSpPr txBox="1"/>
          <p:nvPr/>
        </p:nvSpPr>
        <p:spPr>
          <a:xfrm>
            <a:off x="1990077" y="4492075"/>
            <a:ext cx="748762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Array.reduce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ko-KR" altLang="en-US" dirty="0"/>
              <a:t>내부 요소를 </a:t>
            </a:r>
            <a:r>
              <a:rPr lang="ko-KR" altLang="en-US" dirty="0">
                <a:highlight>
                  <a:srgbClr val="FFFF00"/>
                </a:highlight>
              </a:rPr>
              <a:t>처음부터 순회</a:t>
            </a:r>
            <a:r>
              <a:rPr lang="ko-KR" altLang="en-US" dirty="0"/>
              <a:t>하며 </a:t>
            </a:r>
            <a:r>
              <a:rPr lang="en-US" altLang="ko-KR" dirty="0"/>
              <a:t>custom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연산 수행</a:t>
            </a:r>
            <a:r>
              <a:rPr lang="en-US" altLang="ko-KR" dirty="0"/>
              <a:t>, </a:t>
            </a:r>
            <a:r>
              <a:rPr lang="ko-KR" altLang="en-US" dirty="0"/>
              <a:t>연산의 결과 도출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en-US" altLang="ko-KR" dirty="0" err="1"/>
              <a:t>array.reduce</a:t>
            </a:r>
            <a:r>
              <a:rPr lang="en-US" altLang="ko-KR" dirty="0"/>
              <a:t>((</a:t>
            </a:r>
            <a:r>
              <a:rPr lang="ko-KR" altLang="en-US" dirty="0">
                <a:highlight>
                  <a:srgbClr val="FFFF00"/>
                </a:highlight>
              </a:rPr>
              <a:t>결과값이 담기는 변수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00FF00"/>
                </a:highlight>
              </a:rPr>
              <a:t>순회할 배열의 개별 원소</a:t>
            </a:r>
            <a:r>
              <a:rPr lang="en-US" altLang="ko-KR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: </a:t>
            </a:r>
            <a:r>
              <a:rPr lang="ko-KR" altLang="en-US" dirty="0"/>
              <a:t>결과값이 담기는 변수를 선언하지 않았다면 </a:t>
            </a:r>
            <a:r>
              <a:rPr lang="ko-KR" altLang="en-US" dirty="0">
                <a:highlight>
                  <a:srgbClr val="FFFF00"/>
                </a:highlight>
              </a:rPr>
              <a:t>함수 끝에 선언 가능</a:t>
            </a:r>
          </a:p>
        </p:txBody>
      </p:sp>
    </p:spTree>
    <p:extLst>
      <p:ext uri="{BB962C8B-B14F-4D97-AF65-F5344CB8AC3E}">
        <p14:creationId xmlns:p14="http://schemas.microsoft.com/office/powerpoint/2010/main" val="300852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B40358-BF44-4A7D-BD37-FBB44148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43" y="348864"/>
            <a:ext cx="6715125" cy="168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F195EB-BAEB-4F5C-8F84-B9356005B513}"/>
              </a:ext>
            </a:extLst>
          </p:cNvPr>
          <p:cNvSpPr/>
          <p:nvPr/>
        </p:nvSpPr>
        <p:spPr>
          <a:xfrm>
            <a:off x="529700" y="849770"/>
            <a:ext cx="6199573" cy="4641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BE22B-FC04-42B0-946D-1750B9475A0A}"/>
              </a:ext>
            </a:extLst>
          </p:cNvPr>
          <p:cNvSpPr txBox="1"/>
          <p:nvPr/>
        </p:nvSpPr>
        <p:spPr>
          <a:xfrm>
            <a:off x="2334826" y="2034789"/>
            <a:ext cx="669164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Sort</a:t>
            </a:r>
            <a:r>
              <a:rPr lang="ko-KR" altLang="en-US" dirty="0"/>
              <a:t> 응용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a, b </a:t>
            </a:r>
            <a:r>
              <a:rPr lang="ko-KR" altLang="en-US" dirty="0"/>
              <a:t>인자의 값을 차례로 비교하며 결과값에 따른 </a:t>
            </a:r>
            <a:r>
              <a:rPr lang="en-US" altLang="ko-KR" dirty="0"/>
              <a:t>T, F</a:t>
            </a:r>
            <a:r>
              <a:rPr lang="ko-KR" altLang="en-US" dirty="0"/>
              <a:t>를 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T, F</a:t>
            </a:r>
            <a:r>
              <a:rPr lang="ko-KR" altLang="en-US" dirty="0"/>
              <a:t>에 따른 정렬 기준을 선정</a:t>
            </a:r>
          </a:p>
        </p:txBody>
      </p:sp>
    </p:spTree>
    <p:extLst>
      <p:ext uri="{BB962C8B-B14F-4D97-AF65-F5344CB8AC3E}">
        <p14:creationId xmlns:p14="http://schemas.microsoft.com/office/powerpoint/2010/main" val="407494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0A9DF-D41E-4BAD-A4B6-8CA2B1B5C4AB}"/>
              </a:ext>
            </a:extLst>
          </p:cNvPr>
          <p:cNvGrpSpPr/>
          <p:nvPr/>
        </p:nvGrpSpPr>
        <p:grpSpPr>
          <a:xfrm>
            <a:off x="1711263" y="1134908"/>
            <a:ext cx="8769473" cy="4910106"/>
            <a:chOff x="209920" y="406939"/>
            <a:chExt cx="8769473" cy="49101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52D19F9-7747-4206-9F28-5EE511BF4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920" y="406939"/>
              <a:ext cx="7581900" cy="38957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EF5539-6198-479A-ADBE-D7F99A7CB722}"/>
                </a:ext>
              </a:extLst>
            </p:cNvPr>
            <p:cNvSpPr/>
            <p:nvPr/>
          </p:nvSpPr>
          <p:spPr>
            <a:xfrm>
              <a:off x="209920" y="1515595"/>
              <a:ext cx="5365257" cy="100566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A299763D-FCE8-40D1-B60E-3D2E54B58776}"/>
                </a:ext>
              </a:extLst>
            </p:cNvPr>
            <p:cNvCxnSpPr>
              <a:cxnSpLocks/>
            </p:cNvCxnSpPr>
            <p:nvPr/>
          </p:nvCxnSpPr>
          <p:spPr>
            <a:xfrm>
              <a:off x="5554462" y="1784412"/>
              <a:ext cx="358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34B3DA-E9D3-41D9-AFC9-DC10FB3260C5}"/>
                </a:ext>
              </a:extLst>
            </p:cNvPr>
            <p:cNvSpPr txBox="1"/>
            <p:nvPr/>
          </p:nvSpPr>
          <p:spPr>
            <a:xfrm>
              <a:off x="5912528" y="1599746"/>
              <a:ext cx="3066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C000"/>
                  </a:solidFill>
                </a:rPr>
                <a:t>NodeList</a:t>
              </a:r>
              <a:r>
                <a:rPr lang="ko-KR" altLang="en-US" b="1" dirty="0">
                  <a:solidFill>
                    <a:srgbClr val="FFC000"/>
                  </a:solidFill>
                </a:rPr>
                <a:t>와 </a:t>
              </a:r>
              <a:r>
                <a:rPr lang="en-US" altLang="ko-KR" b="1" dirty="0">
                  <a:solidFill>
                    <a:srgbClr val="FFC000"/>
                  </a:solidFill>
                </a:rPr>
                <a:t>Array</a:t>
              </a:r>
              <a:r>
                <a:rPr lang="ko-KR" altLang="en-US" b="1" dirty="0">
                  <a:solidFill>
                    <a:srgbClr val="FFC000"/>
                  </a:solidFill>
                </a:rPr>
                <a:t>의 차이</a:t>
              </a:r>
              <a:r>
                <a:rPr lang="en-US" altLang="ko-KR" b="1" dirty="0">
                  <a:solidFill>
                    <a:srgbClr val="FFC000"/>
                  </a:solidFill>
                </a:rPr>
                <a:t>!!!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9B82AEA-4ABF-4B27-B52C-43B84775ECEA}"/>
                </a:ext>
              </a:extLst>
            </p:cNvPr>
            <p:cNvSpPr/>
            <p:nvPr/>
          </p:nvSpPr>
          <p:spPr>
            <a:xfrm>
              <a:off x="218797" y="2659763"/>
              <a:ext cx="3500947" cy="80474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41F233A-ED55-42A7-8C68-69C2D01695FF}"/>
                </a:ext>
              </a:extLst>
            </p:cNvPr>
            <p:cNvCxnSpPr>
              <a:cxnSpLocks/>
            </p:cNvCxnSpPr>
            <p:nvPr/>
          </p:nvCxnSpPr>
          <p:spPr>
            <a:xfrm>
              <a:off x="3719744" y="3073153"/>
              <a:ext cx="358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4758A-5850-434F-90D6-9655CF366F71}"/>
                </a:ext>
              </a:extLst>
            </p:cNvPr>
            <p:cNvSpPr txBox="1"/>
            <p:nvPr/>
          </p:nvSpPr>
          <p:spPr>
            <a:xfrm>
              <a:off x="4077810" y="2857963"/>
              <a:ext cx="3765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C000"/>
                  </a:solidFill>
                </a:rPr>
                <a:t>NodeList</a:t>
              </a:r>
              <a:r>
                <a:rPr lang="ko-KR" altLang="en-US" b="1" dirty="0">
                  <a:solidFill>
                    <a:srgbClr val="FFC000"/>
                  </a:solidFill>
                </a:rPr>
                <a:t>를 </a:t>
              </a:r>
              <a:r>
                <a:rPr lang="en-US" altLang="ko-KR" b="1" dirty="0">
                  <a:solidFill>
                    <a:srgbClr val="FFC000"/>
                  </a:solidFill>
                </a:rPr>
                <a:t>Array</a:t>
              </a:r>
              <a:r>
                <a:rPr lang="ko-KR" altLang="en-US" b="1" dirty="0">
                  <a:solidFill>
                    <a:srgbClr val="FFC000"/>
                  </a:solidFill>
                </a:rPr>
                <a:t>로 바꾸는 방법</a:t>
              </a:r>
              <a:r>
                <a:rPr lang="en-US" altLang="ko-KR" b="1" dirty="0">
                  <a:solidFill>
                    <a:srgbClr val="FFC000"/>
                  </a:solidFill>
                </a:rPr>
                <a:t>!!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CBC938-E36D-4522-BA02-6D6C5E21602C}"/>
                </a:ext>
              </a:extLst>
            </p:cNvPr>
            <p:cNvSpPr/>
            <p:nvPr/>
          </p:nvSpPr>
          <p:spPr>
            <a:xfrm>
              <a:off x="397830" y="3877903"/>
              <a:ext cx="4564787" cy="4229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F451DC3-8B44-4074-BE7E-61E1781F35CC}"/>
                </a:ext>
              </a:extLst>
            </p:cNvPr>
            <p:cNvCxnSpPr>
              <a:cxnSpLocks/>
            </p:cNvCxnSpPr>
            <p:nvPr/>
          </p:nvCxnSpPr>
          <p:spPr>
            <a:xfrm>
              <a:off x="3898777" y="4300845"/>
              <a:ext cx="0" cy="33329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2290C7-3AE4-49A7-B024-92E86DEF52C3}"/>
                </a:ext>
              </a:extLst>
            </p:cNvPr>
            <p:cNvSpPr txBox="1"/>
            <p:nvPr/>
          </p:nvSpPr>
          <p:spPr>
            <a:xfrm>
              <a:off x="368836" y="4670714"/>
              <a:ext cx="7059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C000"/>
                  </a:solidFill>
                </a:rPr>
                <a:t>- Map</a:t>
              </a:r>
              <a:r>
                <a:rPr lang="ko-KR" altLang="en-US" b="1" dirty="0">
                  <a:solidFill>
                    <a:srgbClr val="FFC000"/>
                  </a:solidFill>
                </a:rPr>
                <a:t>으로 배열 추출 후</a:t>
              </a:r>
              <a:r>
                <a:rPr lang="en-US" altLang="ko-KR" b="1" dirty="0">
                  <a:solidFill>
                    <a:srgbClr val="FFC000"/>
                  </a:solidFill>
                </a:rPr>
                <a:t>, filter</a:t>
              </a:r>
              <a:r>
                <a:rPr lang="ko-KR" altLang="en-US" b="1" dirty="0">
                  <a:solidFill>
                    <a:srgbClr val="FFC000"/>
                  </a:solidFill>
                </a:rPr>
                <a:t>를 적용</a:t>
              </a:r>
              <a:endParaRPr lang="en-US" altLang="ko-KR" b="1" dirty="0">
                <a:solidFill>
                  <a:srgbClr val="FFC000"/>
                </a:solidFill>
              </a:endParaRPr>
            </a:p>
            <a:p>
              <a:r>
                <a:rPr lang="en-US" altLang="ko-KR" b="1" dirty="0">
                  <a:solidFill>
                    <a:srgbClr val="FFC000"/>
                  </a:solidFill>
                </a:rPr>
                <a:t>- Includes(string)</a:t>
              </a:r>
              <a:r>
                <a:rPr lang="ko-KR" altLang="en-US" b="1" dirty="0">
                  <a:solidFill>
                    <a:srgbClr val="FFC000"/>
                  </a:solidFill>
                </a:rPr>
                <a:t>을 통해 해당 변수 내 </a:t>
              </a:r>
              <a:r>
                <a:rPr lang="en-US" altLang="ko-KR" b="1" dirty="0">
                  <a:solidFill>
                    <a:srgbClr val="FFC000"/>
                  </a:solidFill>
                </a:rPr>
                <a:t>string</a:t>
              </a:r>
              <a:r>
                <a:rPr lang="ko-KR" altLang="en-US" b="1" dirty="0">
                  <a:solidFill>
                    <a:srgbClr val="FFC000"/>
                  </a:solidFill>
                </a:rPr>
                <a:t>이 존재하는지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1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EA00A4-9A36-468B-BCD0-2D45701F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6" y="341749"/>
            <a:ext cx="7934876" cy="17711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7809F7-FDA7-4D9B-B87D-7C367D13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6" y="2340514"/>
            <a:ext cx="7896225" cy="1857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CBBD4D-6C40-41A9-91FD-79F885D2D8C2}"/>
              </a:ext>
            </a:extLst>
          </p:cNvPr>
          <p:cNvSpPr/>
          <p:nvPr/>
        </p:nvSpPr>
        <p:spPr>
          <a:xfrm>
            <a:off x="416602" y="3018827"/>
            <a:ext cx="7555546" cy="4652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04B59E9-B0FC-4ECA-85BA-6C2827D9A18D}"/>
              </a:ext>
            </a:extLst>
          </p:cNvPr>
          <p:cNvCxnSpPr>
            <a:cxnSpLocks/>
          </p:cNvCxnSpPr>
          <p:nvPr/>
        </p:nvCxnSpPr>
        <p:spPr>
          <a:xfrm>
            <a:off x="6498454" y="3484063"/>
            <a:ext cx="0" cy="6214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73F1CF-D6B0-4C8B-A0BF-E912BED48743}"/>
              </a:ext>
            </a:extLst>
          </p:cNvPr>
          <p:cNvSpPr/>
          <p:nvPr/>
        </p:nvSpPr>
        <p:spPr>
          <a:xfrm>
            <a:off x="1375358" y="341749"/>
            <a:ext cx="1172566" cy="2619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11E97B-4AB7-4C3E-BB2E-B3475AE80187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>
            <a:off x="1961641" y="603682"/>
            <a:ext cx="19096" cy="48394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C88BE8-E03B-42D1-96FA-9D41DD21C6B2}"/>
              </a:ext>
            </a:extLst>
          </p:cNvPr>
          <p:cNvGrpSpPr/>
          <p:nvPr/>
        </p:nvGrpSpPr>
        <p:grpSpPr>
          <a:xfrm>
            <a:off x="1980737" y="4427475"/>
            <a:ext cx="9383885" cy="2031325"/>
            <a:chOff x="2877382" y="4241043"/>
            <a:chExt cx="9383885" cy="20313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DB8C50-2230-4B86-83E9-2E635CAF67CA}"/>
                </a:ext>
              </a:extLst>
            </p:cNvPr>
            <p:cNvSpPr txBox="1"/>
            <p:nvPr/>
          </p:nvSpPr>
          <p:spPr>
            <a:xfrm>
              <a:off x="2877382" y="4241043"/>
              <a:ext cx="386586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lastOne.split</a:t>
              </a:r>
              <a:r>
                <a:rPr lang="en-US" altLang="ko-KR" b="1" dirty="0"/>
                <a:t>(“, ”)</a:t>
              </a:r>
              <a:r>
                <a:rPr lang="en-US" altLang="ko-KR" b="1" dirty="0">
                  <a:solidFill>
                    <a:srgbClr val="FFC000"/>
                  </a:solidFill>
                </a:rPr>
                <a:t> </a:t>
              </a:r>
            </a:p>
            <a:p>
              <a:r>
                <a:rPr lang="en-US" altLang="ko-KR" b="1" dirty="0">
                  <a:solidFill>
                    <a:srgbClr val="FFC000"/>
                  </a:solidFill>
                </a:rPr>
                <a:t> =&gt; </a:t>
              </a:r>
              <a:r>
                <a:rPr lang="en-US" altLang="ko-KR" b="1" dirty="0" err="1">
                  <a:solidFill>
                    <a:srgbClr val="FFC000"/>
                  </a:solidFill>
                </a:rPr>
                <a:t>lastOne</a:t>
              </a:r>
              <a:r>
                <a:rPr lang="en-US" altLang="ko-KR" b="1" dirty="0">
                  <a:solidFill>
                    <a:srgbClr val="FFC000"/>
                  </a:solidFill>
                </a:rPr>
                <a:t>[0] = Beck</a:t>
              </a:r>
            </a:p>
            <a:p>
              <a:r>
                <a:rPr lang="en-US" altLang="ko-KR" b="1" dirty="0">
                  <a:solidFill>
                    <a:srgbClr val="FFC000"/>
                  </a:solidFill>
                </a:rPr>
                <a:t>      </a:t>
              </a:r>
              <a:r>
                <a:rPr lang="en-US" altLang="ko-KR" b="1" dirty="0" err="1">
                  <a:solidFill>
                    <a:srgbClr val="FFC000"/>
                  </a:solidFill>
                </a:rPr>
                <a:t>lastOne</a:t>
              </a:r>
              <a:r>
                <a:rPr lang="en-US" altLang="ko-KR" b="1" dirty="0">
                  <a:solidFill>
                    <a:srgbClr val="FFC000"/>
                  </a:solidFill>
                </a:rPr>
                <a:t>[1] = Glenn</a:t>
              </a:r>
            </a:p>
            <a:p>
              <a:r>
                <a:rPr lang="en-US" altLang="ko-KR" b="1" dirty="0">
                  <a:solidFill>
                    <a:srgbClr val="FFC000"/>
                  </a:solidFill>
                </a:rPr>
                <a:t> </a:t>
              </a:r>
            </a:p>
            <a:p>
              <a:r>
                <a:rPr lang="en-US" altLang="ko-KR" b="1" dirty="0"/>
                <a:t>[</a:t>
              </a:r>
              <a:r>
                <a:rPr lang="en-US" altLang="ko-KR" b="1" dirty="0" err="1"/>
                <a:t>aLast</a:t>
              </a:r>
              <a:r>
                <a:rPr lang="en-US" altLang="ko-KR" b="1" dirty="0"/>
                <a:t> ,</a:t>
              </a:r>
              <a:r>
                <a:rPr lang="en-US" altLang="ko-KR" b="1" dirty="0" err="1"/>
                <a:t>aFirst</a:t>
              </a:r>
              <a:r>
                <a:rPr lang="en-US" altLang="ko-KR" b="1" dirty="0"/>
                <a:t>] = </a:t>
              </a:r>
              <a:r>
                <a:rPr lang="en-US" altLang="ko-KR" b="1" dirty="0" err="1"/>
                <a:t>lastOne.split</a:t>
              </a:r>
              <a:r>
                <a:rPr lang="en-US" altLang="ko-KR" b="1" dirty="0"/>
                <a:t>(“, ”)</a:t>
              </a:r>
            </a:p>
            <a:p>
              <a:r>
                <a:rPr lang="en-US" altLang="ko-KR" b="1" dirty="0">
                  <a:solidFill>
                    <a:srgbClr val="FFC000"/>
                  </a:solidFill>
                </a:rPr>
                <a:t> =&gt; </a:t>
              </a:r>
              <a:r>
                <a:rPr lang="en-US" altLang="ko-KR" b="1" dirty="0" err="1">
                  <a:solidFill>
                    <a:srgbClr val="FFC000"/>
                  </a:solidFill>
                </a:rPr>
                <a:t>aLast</a:t>
              </a:r>
              <a:r>
                <a:rPr lang="en-US" altLang="ko-KR" b="1" dirty="0">
                  <a:solidFill>
                    <a:srgbClr val="FFC000"/>
                  </a:solidFill>
                </a:rPr>
                <a:t> = </a:t>
              </a:r>
              <a:r>
                <a:rPr lang="en-US" altLang="ko-KR" b="1" dirty="0" err="1">
                  <a:solidFill>
                    <a:srgbClr val="FFC000"/>
                  </a:solidFill>
                </a:rPr>
                <a:t>lastOne</a:t>
              </a:r>
              <a:r>
                <a:rPr lang="en-US" altLang="ko-KR" b="1" dirty="0">
                  <a:solidFill>
                    <a:srgbClr val="FFC000"/>
                  </a:solidFill>
                </a:rPr>
                <a:t>[0] </a:t>
              </a:r>
            </a:p>
            <a:p>
              <a:r>
                <a:rPr lang="en-US" altLang="ko-KR" b="1" dirty="0">
                  <a:solidFill>
                    <a:srgbClr val="FFC000"/>
                  </a:solidFill>
                </a:rPr>
                <a:t>      </a:t>
              </a:r>
              <a:r>
                <a:rPr lang="en-US" altLang="ko-KR" b="1" dirty="0" err="1">
                  <a:solidFill>
                    <a:srgbClr val="FFC000"/>
                  </a:solidFill>
                </a:rPr>
                <a:t>aFisrt</a:t>
              </a:r>
              <a:r>
                <a:rPr lang="en-US" altLang="ko-KR" b="1" dirty="0">
                  <a:solidFill>
                    <a:srgbClr val="FFC000"/>
                  </a:solidFill>
                </a:rPr>
                <a:t> = </a:t>
              </a:r>
              <a:r>
                <a:rPr lang="en-US" altLang="ko-KR" b="1" dirty="0" err="1">
                  <a:solidFill>
                    <a:srgbClr val="FFC000"/>
                  </a:solidFill>
                </a:rPr>
                <a:t>lastOne</a:t>
              </a:r>
              <a:r>
                <a:rPr lang="en-US" altLang="ko-KR" b="1" dirty="0">
                  <a:solidFill>
                    <a:srgbClr val="FFC000"/>
                  </a:solidFill>
                </a:rPr>
                <a:t>[1]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26FA7DD-C315-473D-B94C-436D24D6949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6743248" y="5256705"/>
              <a:ext cx="554197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A485F6-A02F-45A8-8FEE-4B72CA2565AA}"/>
                </a:ext>
              </a:extLst>
            </p:cNvPr>
            <p:cNvSpPr txBox="1"/>
            <p:nvPr/>
          </p:nvSpPr>
          <p:spPr>
            <a:xfrm>
              <a:off x="7501631" y="4873841"/>
              <a:ext cx="47596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/>
                <a:t>Split</a:t>
              </a:r>
              <a:r>
                <a:rPr lang="ko-KR" altLang="en-US" dirty="0"/>
                <a:t>을 통해 문자열 분할 후</a:t>
              </a:r>
              <a:r>
                <a:rPr lang="en-US" altLang="ko-KR" dirty="0"/>
                <a:t>, </a:t>
              </a:r>
              <a:r>
                <a:rPr lang="ko-KR" altLang="en-US" dirty="0"/>
                <a:t>배열로 반환</a:t>
              </a: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en-US" altLang="ko-KR" dirty="0"/>
                <a:t>Console.log(alpha[0]) = Beck, Glenn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1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739455-BADB-4B54-8F97-31B5C9ED3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85"/>
          <a:stretch/>
        </p:blipFill>
        <p:spPr>
          <a:xfrm>
            <a:off x="184387" y="157377"/>
            <a:ext cx="6651419" cy="10390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ACEDC5-8EDA-4274-8F3A-74796E54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170" y="0"/>
            <a:ext cx="3534508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343CFF-FF18-41DD-B9A0-800B358D40AB}"/>
              </a:ext>
            </a:extLst>
          </p:cNvPr>
          <p:cNvGrpSpPr/>
          <p:nvPr/>
        </p:nvGrpSpPr>
        <p:grpSpPr>
          <a:xfrm>
            <a:off x="184387" y="157377"/>
            <a:ext cx="8151745" cy="4398995"/>
            <a:chOff x="184387" y="-410794"/>
            <a:chExt cx="8151745" cy="439899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81FD635-B75D-4C46-A742-97F8BF5B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387" y="1378351"/>
              <a:ext cx="5000625" cy="26098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0AE18D-E39B-4E47-9E9F-0E2BF756CBE8}"/>
                </a:ext>
              </a:extLst>
            </p:cNvPr>
            <p:cNvSpPr txBox="1"/>
            <p:nvPr/>
          </p:nvSpPr>
          <p:spPr>
            <a:xfrm>
              <a:off x="1616751" y="3259723"/>
              <a:ext cx="2061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C000"/>
                  </a:solidFill>
                </a:rPr>
                <a:t>초기 설정은 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Object</a:t>
              </a:r>
              <a:endParaRPr lang="ko-KR" altLang="en-US" sz="16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67CF21-F89A-436C-A8A1-5C332D25D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81" y="-410794"/>
              <a:ext cx="7652551" cy="383979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0DBF55-A30B-4CCB-B406-A77C18680B4E}"/>
              </a:ext>
            </a:extLst>
          </p:cNvPr>
          <p:cNvSpPr txBox="1"/>
          <p:nvPr/>
        </p:nvSpPr>
        <p:spPr>
          <a:xfrm>
            <a:off x="220646" y="2712312"/>
            <a:ext cx="3032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배열을 순회하며 </a:t>
            </a:r>
            <a:r>
              <a:rPr lang="en-US" altLang="ko-KR" sz="1600" b="1" dirty="0">
                <a:solidFill>
                  <a:srgbClr val="FFC000"/>
                </a:solidFill>
              </a:rPr>
              <a:t>item</a:t>
            </a:r>
            <a:r>
              <a:rPr lang="ko-KR" altLang="en-US" sz="1600" b="1" dirty="0">
                <a:solidFill>
                  <a:srgbClr val="FFC000"/>
                </a:solidFill>
              </a:rPr>
              <a:t>을</a:t>
            </a:r>
            <a:r>
              <a:rPr lang="en-US" altLang="ko-KR" sz="1600" b="1" dirty="0">
                <a:solidFill>
                  <a:srgbClr val="FFC000"/>
                </a:solidFill>
              </a:rPr>
              <a:t> count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8875B-6002-4483-A0CB-37FE19A576FB}"/>
              </a:ext>
            </a:extLst>
          </p:cNvPr>
          <p:cNvSpPr txBox="1"/>
          <p:nvPr/>
        </p:nvSpPr>
        <p:spPr>
          <a:xfrm>
            <a:off x="8737605" y="-31255"/>
            <a:ext cx="18534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Object </a:t>
            </a:r>
            <a:r>
              <a:rPr lang="ko-KR" altLang="en-US" sz="1300" b="1" dirty="0">
                <a:solidFill>
                  <a:srgbClr val="FF0000"/>
                </a:solidFill>
              </a:rPr>
              <a:t>초기 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8AE3C-EC20-4306-8E15-FE4C2D71EC35}"/>
              </a:ext>
            </a:extLst>
          </p:cNvPr>
          <p:cNvSpPr txBox="1"/>
          <p:nvPr/>
        </p:nvSpPr>
        <p:spPr>
          <a:xfrm>
            <a:off x="8730204" y="201767"/>
            <a:ext cx="18534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처음 들어온 </a:t>
            </a:r>
            <a:r>
              <a:rPr lang="en-US" altLang="ko-KR" sz="1300" b="1" dirty="0">
                <a:solidFill>
                  <a:srgbClr val="FF0000"/>
                </a:solidFill>
              </a:rPr>
              <a:t>item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01F512-436C-4DD2-89A6-8AA93AFD3BF9}"/>
              </a:ext>
            </a:extLst>
          </p:cNvPr>
          <p:cNvSpPr txBox="1"/>
          <p:nvPr/>
        </p:nvSpPr>
        <p:spPr>
          <a:xfrm>
            <a:off x="9142676" y="430168"/>
            <a:ext cx="30493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Object </a:t>
            </a:r>
            <a:r>
              <a:rPr lang="ko-KR" altLang="en-US" sz="1300" b="1" dirty="0">
                <a:solidFill>
                  <a:srgbClr val="FF0000"/>
                </a:solidFill>
              </a:rPr>
              <a:t>안에 </a:t>
            </a:r>
            <a:r>
              <a:rPr lang="en-US" altLang="ko-KR" sz="1300" b="1" dirty="0">
                <a:solidFill>
                  <a:srgbClr val="FF0000"/>
                </a:solidFill>
              </a:rPr>
              <a:t>item</a:t>
            </a:r>
            <a:r>
              <a:rPr lang="ko-KR" altLang="en-US" sz="1300" b="1" dirty="0">
                <a:solidFill>
                  <a:srgbClr val="FF0000"/>
                </a:solidFill>
              </a:rPr>
              <a:t>의 등장 횟수를 가산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BEE676-8D62-446C-8ABF-20D3B6AEB406}"/>
              </a:ext>
            </a:extLst>
          </p:cNvPr>
          <p:cNvCxnSpPr>
            <a:cxnSpLocks/>
          </p:cNvCxnSpPr>
          <p:nvPr/>
        </p:nvCxnSpPr>
        <p:spPr>
          <a:xfrm>
            <a:off x="10120543" y="885721"/>
            <a:ext cx="0" cy="28606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64F755-10BB-4A20-BE7D-449D72524DDB}"/>
              </a:ext>
            </a:extLst>
          </p:cNvPr>
          <p:cNvSpPr txBox="1"/>
          <p:nvPr/>
        </p:nvSpPr>
        <p:spPr>
          <a:xfrm>
            <a:off x="683581" y="4844859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</a:t>
            </a:r>
            <a:r>
              <a:rPr lang="ko-KR" altLang="en-US"/>
              <a:t>설정이 배열이라면 객체로 </a:t>
            </a:r>
            <a:r>
              <a:rPr lang="ko-KR" altLang="en-US" dirty="0"/>
              <a:t>반환되지는 않았을 것</a:t>
            </a:r>
            <a:endParaRPr lang="en-US" altLang="ko-KR" dirty="0"/>
          </a:p>
          <a:p>
            <a:r>
              <a:rPr lang="en-US" altLang="ko-KR" dirty="0"/>
              <a:t> : [] </a:t>
            </a:r>
            <a:r>
              <a:rPr lang="ko-KR" altLang="en-US" dirty="0"/>
              <a:t>배열로도 선언 가능</a:t>
            </a:r>
          </a:p>
        </p:txBody>
      </p:sp>
    </p:spTree>
    <p:extLst>
      <p:ext uri="{BB962C8B-B14F-4D97-AF65-F5344CB8AC3E}">
        <p14:creationId xmlns:p14="http://schemas.microsoft.com/office/powerpoint/2010/main" val="202000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BF04A52-840F-4854-A30A-DBE32BA92F86}"/>
              </a:ext>
            </a:extLst>
          </p:cNvPr>
          <p:cNvGrpSpPr/>
          <p:nvPr/>
        </p:nvGrpSpPr>
        <p:grpSpPr>
          <a:xfrm>
            <a:off x="348172" y="696066"/>
            <a:ext cx="2990850" cy="3800475"/>
            <a:chOff x="1697577" y="1122194"/>
            <a:chExt cx="2990850" cy="38004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4D37ECC-61E2-4203-8869-81AE339A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577" y="1122194"/>
              <a:ext cx="2990850" cy="38004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8F2F3-FD40-48C9-88C8-A4B5E1C87B5D}"/>
                </a:ext>
              </a:extLst>
            </p:cNvPr>
            <p:cNvSpPr/>
            <p:nvPr/>
          </p:nvSpPr>
          <p:spPr>
            <a:xfrm>
              <a:off x="1808085" y="1433977"/>
              <a:ext cx="1973801" cy="112279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167280-6748-464A-95C0-AC37A7202546}"/>
              </a:ext>
            </a:extLst>
          </p:cNvPr>
          <p:cNvSpPr txBox="1"/>
          <p:nvPr/>
        </p:nvSpPr>
        <p:spPr>
          <a:xfrm>
            <a:off x="3449530" y="1056440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 내 전역 변수와 같은 역할을 수행</a:t>
            </a:r>
            <a:endParaRPr lang="en-US" altLang="ko-KR" dirty="0"/>
          </a:p>
          <a:p>
            <a:r>
              <a:rPr lang="en-US" altLang="ko-KR" dirty="0"/>
              <a:t> : --name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값 으로 지정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D3816F-97E5-40A2-8183-9894D384DF5B}"/>
              </a:ext>
            </a:extLst>
          </p:cNvPr>
          <p:cNvCxnSpPr/>
          <p:nvPr/>
        </p:nvCxnSpPr>
        <p:spPr>
          <a:xfrm>
            <a:off x="2432481" y="1233996"/>
            <a:ext cx="101704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7270FA-16A5-493D-BADB-E1EB3E869089}"/>
              </a:ext>
            </a:extLst>
          </p:cNvPr>
          <p:cNvSpPr/>
          <p:nvPr/>
        </p:nvSpPr>
        <p:spPr>
          <a:xfrm>
            <a:off x="458680" y="2303872"/>
            <a:ext cx="2710648" cy="11850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1222B8-8037-4667-93B0-482A8130533D}"/>
              </a:ext>
            </a:extLst>
          </p:cNvPr>
          <p:cNvCxnSpPr>
            <a:cxnSpLocks/>
          </p:cNvCxnSpPr>
          <p:nvPr/>
        </p:nvCxnSpPr>
        <p:spPr>
          <a:xfrm>
            <a:off x="3169328" y="2558248"/>
            <a:ext cx="65694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48AB56-60FE-4623-918A-3AE1E081232B}"/>
              </a:ext>
            </a:extLst>
          </p:cNvPr>
          <p:cNvSpPr txBox="1"/>
          <p:nvPr/>
        </p:nvSpPr>
        <p:spPr>
          <a:xfrm>
            <a:off x="3844001" y="2365459"/>
            <a:ext cx="26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var (--</a:t>
            </a:r>
            <a:r>
              <a:rPr lang="ko-KR" altLang="en-US" dirty="0">
                <a:highlight>
                  <a:srgbClr val="FFFF00"/>
                </a:highlight>
              </a:rPr>
              <a:t>설정 이름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49F296-FD03-4F7E-85A1-F34F99A6A1D5}"/>
              </a:ext>
            </a:extLst>
          </p:cNvPr>
          <p:cNvGrpSpPr/>
          <p:nvPr/>
        </p:nvGrpSpPr>
        <p:grpSpPr>
          <a:xfrm>
            <a:off x="2961901" y="4284587"/>
            <a:ext cx="9029700" cy="2362200"/>
            <a:chOff x="2961901" y="4284587"/>
            <a:chExt cx="9029700" cy="23622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239A9E-A7B6-4092-AFC8-7660670E1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901" y="4284587"/>
              <a:ext cx="9029700" cy="236220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4C92A8A-BA19-442B-8B98-7F3C6C9B0A99}"/>
                </a:ext>
              </a:extLst>
            </p:cNvPr>
            <p:cNvCxnSpPr/>
            <p:nvPr/>
          </p:nvCxnSpPr>
          <p:spPr>
            <a:xfrm>
              <a:off x="7592502" y="5015883"/>
              <a:ext cx="417929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51C402A-7AC2-4D37-AAB0-9611B2659673}"/>
                </a:ext>
              </a:extLst>
            </p:cNvPr>
            <p:cNvCxnSpPr/>
            <p:nvPr/>
          </p:nvCxnSpPr>
          <p:spPr>
            <a:xfrm>
              <a:off x="4967970" y="5015883"/>
              <a:ext cx="121059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5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19A18A-542E-438F-B775-C8DA09BD57E5}"/>
              </a:ext>
            </a:extLst>
          </p:cNvPr>
          <p:cNvGrpSpPr/>
          <p:nvPr/>
        </p:nvGrpSpPr>
        <p:grpSpPr>
          <a:xfrm>
            <a:off x="457201" y="3561702"/>
            <a:ext cx="7010400" cy="1884471"/>
            <a:chOff x="545977" y="2638425"/>
            <a:chExt cx="7010400" cy="18844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52A4055-7E1A-4FB1-AF54-67CA1AB8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977" y="2638425"/>
              <a:ext cx="5791200" cy="79057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33227C-B4F6-4A8D-AA52-E86B65C5E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977" y="3579921"/>
              <a:ext cx="7010400" cy="94297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B94FD71-8043-4C63-B557-916DBEA2D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34024"/>
            <a:ext cx="9029700" cy="23622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18F45A-083F-48E2-B350-9581C8A8ABEE}"/>
              </a:ext>
            </a:extLst>
          </p:cNvPr>
          <p:cNvCxnSpPr/>
          <p:nvPr/>
        </p:nvCxnSpPr>
        <p:spPr>
          <a:xfrm>
            <a:off x="633102" y="1047564"/>
            <a:ext cx="7516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0C8FEF-088E-4E69-B51F-43C88F36D7DB}"/>
              </a:ext>
            </a:extLst>
          </p:cNvPr>
          <p:cNvCxnSpPr/>
          <p:nvPr/>
        </p:nvCxnSpPr>
        <p:spPr>
          <a:xfrm>
            <a:off x="633102" y="1741504"/>
            <a:ext cx="7516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AB9DB9A-FD7C-4061-B1BB-CC351E9D7BD2}"/>
              </a:ext>
            </a:extLst>
          </p:cNvPr>
          <p:cNvCxnSpPr/>
          <p:nvPr/>
        </p:nvCxnSpPr>
        <p:spPr>
          <a:xfrm>
            <a:off x="633102" y="2408809"/>
            <a:ext cx="7516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C0B203-D220-4AE0-8B38-AA65E9B5E314}"/>
              </a:ext>
            </a:extLst>
          </p:cNvPr>
          <p:cNvCxnSpPr/>
          <p:nvPr/>
        </p:nvCxnSpPr>
        <p:spPr>
          <a:xfrm>
            <a:off x="4289060" y="4299009"/>
            <a:ext cx="16112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249A10-1636-4B24-91C8-E987C70729F3}"/>
              </a:ext>
            </a:extLst>
          </p:cNvPr>
          <p:cNvCxnSpPr/>
          <p:nvPr/>
        </p:nvCxnSpPr>
        <p:spPr>
          <a:xfrm>
            <a:off x="685002" y="4965807"/>
            <a:ext cx="17724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4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EB14C3-5B21-47F0-A230-AA22528BA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89" y="1440957"/>
            <a:ext cx="7848600" cy="2857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8918023-31A9-4C9A-AF13-89ECB446B5FE}"/>
              </a:ext>
            </a:extLst>
          </p:cNvPr>
          <p:cNvSpPr/>
          <p:nvPr/>
        </p:nvSpPr>
        <p:spPr>
          <a:xfrm>
            <a:off x="511945" y="2090806"/>
            <a:ext cx="6838765" cy="9808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4436615-A98B-48D5-8F5E-C3B0EFEC58F7}"/>
              </a:ext>
            </a:extLst>
          </p:cNvPr>
          <p:cNvCxnSpPr>
            <a:cxnSpLocks/>
          </p:cNvCxnSpPr>
          <p:nvPr/>
        </p:nvCxnSpPr>
        <p:spPr>
          <a:xfrm flipV="1">
            <a:off x="6587231" y="3169328"/>
            <a:ext cx="0" cy="5592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5C118B-9F28-4B11-A8AA-B04126D33E5F}"/>
              </a:ext>
            </a:extLst>
          </p:cNvPr>
          <p:cNvCxnSpPr/>
          <p:nvPr/>
        </p:nvCxnSpPr>
        <p:spPr>
          <a:xfrm>
            <a:off x="1269799" y="3943901"/>
            <a:ext cx="3139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D540E3-C908-47DD-ADBC-5E27AE7CE158}"/>
              </a:ext>
            </a:extLst>
          </p:cNvPr>
          <p:cNvCxnSpPr/>
          <p:nvPr/>
        </p:nvCxnSpPr>
        <p:spPr>
          <a:xfrm>
            <a:off x="4516236" y="3943901"/>
            <a:ext cx="345396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ADBD93-AD06-4BD1-85F9-EEDB869BC0CA}"/>
              </a:ext>
            </a:extLst>
          </p:cNvPr>
          <p:cNvSpPr txBox="1"/>
          <p:nvPr/>
        </p:nvSpPr>
        <p:spPr>
          <a:xfrm>
            <a:off x="6951186" y="3251857"/>
            <a:ext cx="30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Int,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string </a:t>
            </a:r>
            <a:r>
              <a:rPr lang="ko-KR" altLang="en-US" b="1" dirty="0">
                <a:solidFill>
                  <a:srgbClr val="FFC000"/>
                </a:solidFill>
              </a:rPr>
              <a:t>단순 </a:t>
            </a:r>
            <a:r>
              <a:rPr lang="en-US" altLang="ko-KR" b="1" dirty="0">
                <a:solidFill>
                  <a:srgbClr val="FFC000"/>
                </a:solidFill>
              </a:rPr>
              <a:t>value </a:t>
            </a:r>
            <a:r>
              <a:rPr lang="ko-KR" altLang="en-US" b="1" dirty="0">
                <a:solidFill>
                  <a:srgbClr val="FFC000"/>
                </a:solidFill>
              </a:rPr>
              <a:t>반환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96C90-6333-4C23-8B36-5A5DAAB3AAAF}"/>
              </a:ext>
            </a:extLst>
          </p:cNvPr>
          <p:cNvSpPr txBox="1"/>
          <p:nvPr/>
        </p:nvSpPr>
        <p:spPr>
          <a:xfrm>
            <a:off x="8371643" y="3668690"/>
            <a:ext cx="351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Range input</a:t>
            </a:r>
            <a:r>
              <a:rPr lang="ko-KR" altLang="en-US" sz="1600" dirty="0"/>
              <a:t>의 값의 경우</a:t>
            </a:r>
            <a:r>
              <a:rPr lang="en-US" altLang="ko-KR" sz="1600" dirty="0"/>
              <a:t>, px</a:t>
            </a:r>
            <a:r>
              <a:rPr lang="ko-KR" altLang="en-US" sz="1600" dirty="0"/>
              <a:t> 단위가</a:t>
            </a:r>
            <a:endParaRPr lang="en-US" altLang="ko-KR" sz="1600" dirty="0"/>
          </a:p>
          <a:p>
            <a:r>
              <a:rPr lang="ko-KR" altLang="en-US" sz="1600" dirty="0"/>
              <a:t>빠진 </a:t>
            </a:r>
            <a:r>
              <a:rPr lang="en-US" altLang="ko-KR" sz="1600" dirty="0"/>
              <a:t>int data</a:t>
            </a:r>
            <a:r>
              <a:rPr lang="ko-KR" altLang="en-US" sz="1600" dirty="0"/>
              <a:t>만을 반환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7AF1E0-DFC6-4F0C-9F07-E29F255D205A}"/>
              </a:ext>
            </a:extLst>
          </p:cNvPr>
          <p:cNvCxnSpPr>
            <a:cxnSpLocks/>
          </p:cNvCxnSpPr>
          <p:nvPr/>
        </p:nvCxnSpPr>
        <p:spPr>
          <a:xfrm>
            <a:off x="2423604" y="1873190"/>
            <a:ext cx="0" cy="2176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2740B3-DA5C-478E-AFEA-0575E59BA681}"/>
              </a:ext>
            </a:extLst>
          </p:cNvPr>
          <p:cNvGrpSpPr/>
          <p:nvPr/>
        </p:nvGrpSpPr>
        <p:grpSpPr>
          <a:xfrm>
            <a:off x="832360" y="4438302"/>
            <a:ext cx="11099229" cy="1522020"/>
            <a:chOff x="415109" y="4997595"/>
            <a:chExt cx="11099229" cy="15220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F6A714-A2C0-4743-89E7-1742C281E92B}"/>
                </a:ext>
              </a:extLst>
            </p:cNvPr>
            <p:cNvSpPr txBox="1"/>
            <p:nvPr/>
          </p:nvSpPr>
          <p:spPr>
            <a:xfrm>
              <a:off x="415109" y="4997595"/>
              <a:ext cx="4423222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err="1"/>
                <a:t>style.setProperty</a:t>
              </a:r>
              <a:r>
                <a:rPr lang="en-US" altLang="ko-KR" sz="1600" b="1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</a:t>
              </a:r>
              <a:r>
                <a:rPr lang="ko-KR" altLang="en-US" sz="1600" dirty="0"/>
                <a:t>기본 형식 </a:t>
              </a:r>
              <a:r>
                <a:rPr lang="en-US" altLang="ko-KR" sz="1600" dirty="0"/>
                <a:t>: document.</a:t>
              </a:r>
              <a:r>
                <a:rPr lang="ko-KR" altLang="en-US" sz="1600" dirty="0"/>
                <a:t>태그</a:t>
              </a:r>
              <a:r>
                <a:rPr lang="en-US" altLang="ko-KR" sz="1600" dirty="0"/>
                <a:t>.</a:t>
              </a:r>
              <a:r>
                <a:rPr lang="en-US" altLang="ko-KR" sz="1600" dirty="0" err="1"/>
                <a:t>style.setProperty</a:t>
              </a:r>
              <a:r>
                <a:rPr lang="en-US" altLang="ko-KR" sz="1600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</a:t>
              </a:r>
              <a:r>
                <a:rPr lang="ko-KR" altLang="en-US" sz="1600" dirty="0"/>
                <a:t>내부에 </a:t>
              </a:r>
              <a:r>
                <a:rPr lang="en-US" altLang="ko-KR" sz="1600" dirty="0"/>
                <a:t>CSS </a:t>
              </a:r>
              <a:r>
                <a:rPr lang="ko-KR" altLang="en-US" sz="1600" dirty="0"/>
                <a:t>변수로 선언된 값을 변경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(</a:t>
              </a:r>
              <a:r>
                <a:rPr lang="ko-KR" altLang="en-US" sz="1600" dirty="0"/>
                <a:t>변경할 </a:t>
              </a:r>
              <a:r>
                <a:rPr lang="en-US" altLang="ko-KR" sz="1600" dirty="0"/>
                <a:t>CSS</a:t>
              </a:r>
              <a:r>
                <a:rPr lang="ko-KR" altLang="en-US" sz="1600" dirty="0"/>
                <a:t>변수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값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우선순위</a:t>
              </a:r>
              <a:r>
                <a:rPr lang="en-US" altLang="ko-KR" sz="1600" dirty="0"/>
                <a:t>) </a:t>
              </a:r>
              <a:r>
                <a:rPr lang="ko-KR" altLang="en-US" sz="1600" dirty="0"/>
                <a:t>와 같이 표현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AE249DF-B4D2-450B-981C-C1C3A00F4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1135" y="5609451"/>
              <a:ext cx="726489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004A34-4BED-4F28-9FA5-718C6A1C2996}"/>
                </a:ext>
              </a:extLst>
            </p:cNvPr>
            <p:cNvSpPr txBox="1"/>
            <p:nvPr/>
          </p:nvSpPr>
          <p:spPr>
            <a:xfrm>
              <a:off x="5496758" y="5317063"/>
              <a:ext cx="6017580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Const </a:t>
              </a:r>
              <a:r>
                <a:rPr lang="en-US" altLang="ko-KR" sz="1600" dirty="0">
                  <a:highlight>
                    <a:srgbClr val="FFFF00"/>
                  </a:highlight>
                </a:rPr>
                <a:t>element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document.querySelector</a:t>
              </a:r>
              <a:r>
                <a:rPr lang="en-US" altLang="ko-KR" sz="1600" dirty="0"/>
                <a:t>(~)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/>
                <a:t>document.</a:t>
              </a:r>
              <a:r>
                <a:rPr lang="en-US" altLang="ko-KR" sz="1600" dirty="0" err="1">
                  <a:highlight>
                    <a:srgbClr val="FFFF00"/>
                  </a:highlight>
                </a:rPr>
                <a:t>element</a:t>
              </a:r>
              <a:r>
                <a:rPr lang="en-US" altLang="ko-KR" sz="1600" dirty="0" err="1"/>
                <a:t>.style.setProperty</a:t>
              </a:r>
              <a:r>
                <a:rPr lang="en-US" altLang="ko-KR" sz="1600" dirty="0"/>
                <a:t>~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5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390</Words>
  <Application>Microsoft Office PowerPoint</Application>
  <PresentationFormat>와이드스크린</PresentationFormat>
  <Paragraphs>52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147</cp:revision>
  <dcterms:created xsi:type="dcterms:W3CDTF">2020-03-31T04:33:01Z</dcterms:created>
  <dcterms:modified xsi:type="dcterms:W3CDTF">2020-03-31T08:29:21Z</dcterms:modified>
</cp:coreProperties>
</file>