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8" r:id="rId12"/>
    <p:sldId id="267" r:id="rId13"/>
    <p:sldId id="269" r:id="rId14"/>
    <p:sldId id="270" r:id="rId15"/>
    <p:sldId id="272" r:id="rId16"/>
    <p:sldId id="273" r:id="rId17"/>
    <p:sldId id="271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귀은(학생-정보보안암호수학과)" initials="박정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9AD2AF"/>
    <a:srgbClr val="63327E"/>
    <a:srgbClr val="FF9999"/>
    <a:srgbClr val="FF0000"/>
    <a:srgbClr val="009999"/>
    <a:srgbClr val="6699FF"/>
    <a:srgbClr val="000000"/>
    <a:srgbClr val="FF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8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3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8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88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0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5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2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3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다른 페이지 연결선 5">
            <a:extLst>
              <a:ext uri="{FF2B5EF4-FFF2-40B4-BE49-F238E27FC236}">
                <a16:creationId xmlns:a16="http://schemas.microsoft.com/office/drawing/2014/main" xmlns="" id="{545D5367-27CC-4492-B348-EDFF94327EE0}"/>
              </a:ext>
            </a:extLst>
          </p:cNvPr>
          <p:cNvSpPr/>
          <p:nvPr/>
        </p:nvSpPr>
        <p:spPr>
          <a:xfrm rot="16200000" flipV="1">
            <a:off x="6572202" y="1238202"/>
            <a:ext cx="6858000" cy="43815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348"/>
              <a:gd name="connsiteX1" fmla="*/ 10000 w 10000"/>
              <a:gd name="connsiteY1" fmla="*/ 0 h 10348"/>
              <a:gd name="connsiteX2" fmla="*/ 10000 w 10000"/>
              <a:gd name="connsiteY2" fmla="*/ 8000 h 10348"/>
              <a:gd name="connsiteX3" fmla="*/ 4250 w 10000"/>
              <a:gd name="connsiteY3" fmla="*/ 10348 h 10348"/>
              <a:gd name="connsiteX4" fmla="*/ 0 w 10000"/>
              <a:gd name="connsiteY4" fmla="*/ 8000 h 10348"/>
              <a:gd name="connsiteX5" fmla="*/ 0 w 10000"/>
              <a:gd name="connsiteY5" fmla="*/ 0 h 10348"/>
              <a:gd name="connsiteX0" fmla="*/ 0 w 10000"/>
              <a:gd name="connsiteY0" fmla="*/ 0 h 20878"/>
              <a:gd name="connsiteX1" fmla="*/ 10000 w 10000"/>
              <a:gd name="connsiteY1" fmla="*/ 0 h 20878"/>
              <a:gd name="connsiteX2" fmla="*/ 10000 w 10000"/>
              <a:gd name="connsiteY2" fmla="*/ 8000 h 20878"/>
              <a:gd name="connsiteX3" fmla="*/ 1269 w 10000"/>
              <a:gd name="connsiteY3" fmla="*/ 20878 h 20878"/>
              <a:gd name="connsiteX4" fmla="*/ 0 w 10000"/>
              <a:gd name="connsiteY4" fmla="*/ 8000 h 20878"/>
              <a:gd name="connsiteX5" fmla="*/ 0 w 10000"/>
              <a:gd name="connsiteY5" fmla="*/ 0 h 2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20878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1269" y="20878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2F4054"/>
          </a:solidFill>
          <a:ln>
            <a:noFill/>
          </a:ln>
          <a:effectLst>
            <a:outerShdw blurRad="254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741EC158-2BBB-49F8-87A7-2D77ADA480B3}"/>
              </a:ext>
            </a:extLst>
          </p:cNvPr>
          <p:cNvSpPr/>
          <p:nvPr/>
        </p:nvSpPr>
        <p:spPr>
          <a:xfrm>
            <a:off x="0" y="3111500"/>
            <a:ext cx="12192000" cy="3746500"/>
          </a:xfrm>
          <a:prstGeom prst="rtTriangle">
            <a:avLst/>
          </a:prstGeom>
          <a:solidFill>
            <a:srgbClr val="E6CFC1"/>
          </a:solidFill>
          <a:ln>
            <a:noFill/>
          </a:ln>
          <a:effectLst>
            <a:outerShdw blurRad="127000" dist="12700" dir="18900000" algn="b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98E5C1A-65D6-4F9E-8CD9-4F475B971A37}"/>
              </a:ext>
            </a:extLst>
          </p:cNvPr>
          <p:cNvSpPr/>
          <p:nvPr/>
        </p:nvSpPr>
        <p:spPr>
          <a:xfrm rot="1020000">
            <a:off x="1201705" y="1979821"/>
            <a:ext cx="6330998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i="1" kern="0" smtClean="0">
                <a:solidFill>
                  <a:srgbClr val="2F4054"/>
                </a:solidFill>
              </a:rPr>
              <a:t>LockMyPix</a:t>
            </a:r>
            <a:endParaRPr lang="en-US" altLang="ko-KR" sz="4400" b="1" i="1" kern="0" dirty="0">
              <a:solidFill>
                <a:srgbClr val="2F4054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86031D4-CDED-484D-9CEB-854FC868D9D1}"/>
              </a:ext>
            </a:extLst>
          </p:cNvPr>
          <p:cNvSpPr/>
          <p:nvPr/>
        </p:nvSpPr>
        <p:spPr>
          <a:xfrm rot="1020853">
            <a:off x="8746642" y="5435871"/>
            <a:ext cx="138050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mtClean="0">
                <a:solidFill>
                  <a:prstClr val="white"/>
                </a:solidFill>
              </a:rPr>
              <a:t>20161905 </a:t>
            </a:r>
            <a:r>
              <a:rPr lang="ko-KR" altLang="en-US" sz="1200" smtClean="0">
                <a:solidFill>
                  <a:prstClr val="white"/>
                </a:solidFill>
              </a:rPr>
              <a:t>김현</a:t>
            </a:r>
            <a:r>
              <a:rPr lang="ko-KR" altLang="en-US" sz="1200">
                <a:solidFill>
                  <a:prstClr val="white"/>
                </a:solidFill>
              </a:rPr>
              <a:t>재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00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LockMyPix </a:t>
            </a:r>
            <a:r>
              <a:rPr lang="en-US" altLang="ko-KR" sz="32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파일명 복구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92439" y="1711028"/>
            <a:ext cx="2124840" cy="416170"/>
          </a:xfrm>
          <a:prstGeom prst="rect">
            <a:avLst/>
          </a:prstGeom>
          <a:solidFill>
            <a:schemeClr val="bg1"/>
          </a:solidFill>
          <a:ln w="38100">
            <a:solidFill>
              <a:srgbClr val="BCF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(filename).(extension)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21239" y="2578536"/>
            <a:ext cx="2124840" cy="416170"/>
          </a:xfrm>
          <a:prstGeom prst="rect">
            <a:avLst/>
          </a:prstGeom>
          <a:solidFill>
            <a:schemeClr val="bg1"/>
          </a:solidFill>
          <a:ln w="38100">
            <a:solidFill>
              <a:srgbClr val="BCF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extension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705024" y="2578536"/>
            <a:ext cx="2124840" cy="416170"/>
          </a:xfrm>
          <a:prstGeom prst="rect">
            <a:avLst/>
          </a:prstGeom>
          <a:solidFill>
            <a:schemeClr val="bg1"/>
          </a:solidFill>
          <a:ln w="38100">
            <a:solidFill>
              <a:srgbClr val="BCF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filename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05024" y="3435541"/>
            <a:ext cx="2124840" cy="416170"/>
          </a:xfrm>
          <a:prstGeom prst="rect">
            <a:avLst/>
          </a:prstGeom>
          <a:solidFill>
            <a:schemeClr val="bg1"/>
          </a:solidFill>
          <a:ln w="38100">
            <a:solidFill>
              <a:srgbClr val="BCF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AES128-CBC-PKCS#7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1162" y="3435541"/>
            <a:ext cx="2564100" cy="416170"/>
          </a:xfrm>
          <a:prstGeom prst="rect">
            <a:avLst/>
          </a:prstGeom>
          <a:solidFill>
            <a:schemeClr val="bg1"/>
          </a:solidFill>
          <a:ln w="38100">
            <a:solidFill>
              <a:srgbClr val="BCF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b’202cb962ac59123\x00’</a:t>
            </a:r>
            <a:endParaRPr lang="en-US" altLang="ko-KR" sz="16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705024" y="4254446"/>
            <a:ext cx="2124840" cy="416170"/>
          </a:xfrm>
          <a:prstGeom prst="rect">
            <a:avLst/>
          </a:prstGeom>
          <a:solidFill>
            <a:schemeClr val="bg1"/>
          </a:solidFill>
          <a:ln w="38100">
            <a:solidFill>
              <a:srgbClr val="BCF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encrypted filename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421239" y="4254446"/>
            <a:ext cx="2124840" cy="416170"/>
          </a:xfrm>
          <a:prstGeom prst="rect">
            <a:avLst/>
          </a:prstGeom>
          <a:solidFill>
            <a:schemeClr val="bg1"/>
          </a:solidFill>
          <a:ln w="38100">
            <a:solidFill>
              <a:srgbClr val="BCF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replaced extension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78039" y="5147356"/>
            <a:ext cx="3953640" cy="416170"/>
          </a:xfrm>
          <a:prstGeom prst="rect">
            <a:avLst/>
          </a:prstGeom>
          <a:solidFill>
            <a:schemeClr val="bg1"/>
          </a:solidFill>
          <a:ln w="38100">
            <a:solidFill>
              <a:srgbClr val="BCF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(encrypted filename).(replaced extension)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421239" y="3466559"/>
            <a:ext cx="2124840" cy="416170"/>
          </a:xfrm>
          <a:prstGeom prst="rect">
            <a:avLst/>
          </a:prstGeom>
          <a:solidFill>
            <a:schemeClr val="bg1"/>
          </a:solidFill>
          <a:ln w="38100">
            <a:solidFill>
              <a:srgbClr val="BCF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substitution table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635261" y="3557413"/>
            <a:ext cx="1069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3646992" y="3709813"/>
            <a:ext cx="1069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4" idx="2"/>
          </p:cNvCxnSpPr>
          <p:nvPr/>
        </p:nvCxnSpPr>
        <p:spPr>
          <a:xfrm>
            <a:off x="5767444" y="2994706"/>
            <a:ext cx="0" cy="440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767444" y="3851711"/>
            <a:ext cx="0" cy="440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9488031" y="2994705"/>
            <a:ext cx="0" cy="440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9488031" y="3882729"/>
            <a:ext cx="0" cy="440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7" idx="2"/>
          </p:cNvCxnSpPr>
          <p:nvPr/>
        </p:nvCxnSpPr>
        <p:spPr>
          <a:xfrm>
            <a:off x="5767444" y="4670616"/>
            <a:ext cx="1887415" cy="476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8" idx="2"/>
          </p:cNvCxnSpPr>
          <p:nvPr/>
        </p:nvCxnSpPr>
        <p:spPr>
          <a:xfrm flipH="1">
            <a:off x="7654859" y="4670616"/>
            <a:ext cx="1828800" cy="476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07830" y="3215122"/>
            <a:ext cx="54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key</a:t>
            </a:r>
            <a:endParaRPr lang="ko-KR" altLang="en-US" sz="1200"/>
          </a:p>
        </p:txBody>
      </p:sp>
      <p:sp>
        <p:nvSpPr>
          <p:cNvPr id="50" name="TextBox 49"/>
          <p:cNvSpPr txBox="1"/>
          <p:nvPr/>
        </p:nvSpPr>
        <p:spPr>
          <a:xfrm>
            <a:off x="3942999" y="3786337"/>
            <a:ext cx="54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IV</a:t>
            </a:r>
            <a:endParaRPr lang="ko-KR" altLang="en-US" sz="1200"/>
          </a:p>
        </p:txBody>
      </p:sp>
      <p:cxnSp>
        <p:nvCxnSpPr>
          <p:cNvPr id="51" name="직선 화살표 연결선 50"/>
          <p:cNvCxnSpPr>
            <a:stCxn id="32" idx="2"/>
          </p:cNvCxnSpPr>
          <p:nvPr/>
        </p:nvCxnSpPr>
        <p:spPr>
          <a:xfrm flipH="1">
            <a:off x="5767444" y="2127198"/>
            <a:ext cx="1887415" cy="451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2" idx="2"/>
            <a:endCxn id="33" idx="0"/>
          </p:cNvCxnSpPr>
          <p:nvPr/>
        </p:nvCxnSpPr>
        <p:spPr>
          <a:xfrm>
            <a:off x="7654859" y="2127198"/>
            <a:ext cx="1828800" cy="451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21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LockMyPix </a:t>
            </a:r>
            <a:r>
              <a:rPr lang="en-US" altLang="ko-KR" sz="32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파일명 복구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1489" y="1456566"/>
            <a:ext cx="370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확장자 치환표</a:t>
            </a:r>
            <a:endParaRPr lang="ko-KR" altLang="en-US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87" y="2023236"/>
            <a:ext cx="4346831" cy="372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592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LockMyPix </a:t>
            </a:r>
            <a:r>
              <a:rPr lang="en-US" altLang="ko-KR" sz="32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파일명 복구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1491" y="5572016"/>
            <a:ext cx="95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복호화 성공 </a:t>
            </a:r>
            <a:endParaRPr lang="en-US" altLang="ko-KR" sz="16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파일이름 </a:t>
            </a:r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= 20210410_234457</a:t>
            </a:r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32" y="1381941"/>
            <a:ext cx="52578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062" y="5155474"/>
            <a:ext cx="1876425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42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LockMyPix </a:t>
            </a:r>
            <a:r>
              <a:rPr lang="en-US" altLang="ko-KR" sz="32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파일명 복구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88" y="1823267"/>
            <a:ext cx="5162626" cy="50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992777" y="2839383"/>
            <a:ext cx="574766" cy="47026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72046" y="2898168"/>
            <a:ext cx="58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20210410_234457.jpeg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4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LockMyPix </a:t>
            </a:r>
            <a:r>
              <a:rPr lang="en-US" altLang="ko-KR" sz="32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패스워드 암호화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66773" y="1497037"/>
            <a:ext cx="2124840" cy="416170"/>
          </a:xfrm>
          <a:prstGeom prst="rect">
            <a:avLst/>
          </a:prstGeom>
          <a:solidFill>
            <a:schemeClr val="bg1"/>
          </a:solidFill>
          <a:ln w="38100">
            <a:solidFill>
              <a:srgbClr val="BCF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PIN or Password</a:t>
            </a:r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화살표 연결선 10"/>
          <p:cNvCxnSpPr>
            <a:stCxn id="10" idx="2"/>
          </p:cNvCxnSpPr>
          <p:nvPr/>
        </p:nvCxnSpPr>
        <p:spPr>
          <a:xfrm flipH="1">
            <a:off x="5217462" y="1913207"/>
            <a:ext cx="11731" cy="2063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155042" y="3976467"/>
            <a:ext cx="2124840" cy="416170"/>
          </a:xfrm>
          <a:prstGeom prst="rect">
            <a:avLst/>
          </a:prstGeom>
          <a:solidFill>
            <a:schemeClr val="bg1"/>
          </a:solidFill>
          <a:ln w="38100">
            <a:solidFill>
              <a:srgbClr val="BCF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AES128-CTR</a:t>
            </a:r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75511" y="2405575"/>
            <a:ext cx="2124840" cy="416170"/>
          </a:xfrm>
          <a:prstGeom prst="rect">
            <a:avLst/>
          </a:prstGeom>
          <a:solidFill>
            <a:schemeClr val="bg1"/>
          </a:solidFill>
          <a:ln w="38100">
            <a:solidFill>
              <a:srgbClr val="BCF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SHA-1</a:t>
            </a:r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75511" y="3212756"/>
            <a:ext cx="2124840" cy="416170"/>
          </a:xfrm>
          <a:prstGeom prst="rect">
            <a:avLst/>
          </a:prstGeom>
          <a:solidFill>
            <a:schemeClr val="bg1"/>
          </a:solidFill>
          <a:ln w="38100">
            <a:solidFill>
              <a:srgbClr val="BCF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Substring128</a:t>
            </a:r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/>
          <p:cNvCxnSpPr>
            <a:stCxn id="10" idx="3"/>
          </p:cNvCxnSpPr>
          <p:nvPr/>
        </p:nvCxnSpPr>
        <p:spPr>
          <a:xfrm>
            <a:off x="6291613" y="1705122"/>
            <a:ext cx="1446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737931" y="1705122"/>
            <a:ext cx="0" cy="700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2"/>
            <a:endCxn id="14" idx="0"/>
          </p:cNvCxnSpPr>
          <p:nvPr/>
        </p:nvCxnSpPr>
        <p:spPr>
          <a:xfrm>
            <a:off x="7737931" y="2821745"/>
            <a:ext cx="0" cy="391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50791" y="1916848"/>
            <a:ext cx="820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160bits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21120" y="2878750"/>
            <a:ext cx="820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128bits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0" name="직선 연결선 19"/>
          <p:cNvCxnSpPr>
            <a:stCxn id="14" idx="2"/>
          </p:cNvCxnSpPr>
          <p:nvPr/>
        </p:nvCxnSpPr>
        <p:spPr>
          <a:xfrm>
            <a:off x="7737931" y="3628926"/>
            <a:ext cx="0" cy="55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2" idx="3"/>
          </p:cNvCxnSpPr>
          <p:nvPr/>
        </p:nvCxnSpPr>
        <p:spPr>
          <a:xfrm flipH="1">
            <a:off x="6279882" y="4184552"/>
            <a:ext cx="1458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9160" y="4230731"/>
            <a:ext cx="820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key, IV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" name="직선 화살표 연결선 22"/>
          <p:cNvCxnSpPr>
            <a:stCxn id="12" idx="2"/>
          </p:cNvCxnSpPr>
          <p:nvPr/>
        </p:nvCxnSpPr>
        <p:spPr>
          <a:xfrm>
            <a:off x="5217462" y="4392637"/>
            <a:ext cx="0" cy="767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155042" y="5160498"/>
            <a:ext cx="2124840" cy="416170"/>
          </a:xfrm>
          <a:prstGeom prst="rect">
            <a:avLst/>
          </a:prstGeom>
          <a:solidFill>
            <a:schemeClr val="bg1"/>
          </a:solidFill>
          <a:ln w="38100">
            <a:solidFill>
              <a:srgbClr val="BCF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.ini.keyfile.ctr</a:t>
            </a:r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755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LockMyPix </a:t>
            </a:r>
            <a:r>
              <a:rPr lang="en-US" altLang="ko-KR" sz="32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패스워드 암호화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1489" y="2465830"/>
            <a:ext cx="4917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PIN = (.ini.keyfile.ctr) xor C2 xor P2</a:t>
            </a: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C2 : 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암호화된 사진 파일</a:t>
            </a:r>
            <a:endParaRPr lang="en-US" altLang="ko-KR" sz="16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P2 : 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원본 사진 파일</a:t>
            </a:r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1489" y="1456566"/>
            <a:ext cx="370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원본 파일이 삭제 되지 않았을 경우</a:t>
            </a:r>
            <a:endParaRPr lang="ko-KR" altLang="en-US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6228" y="4446865"/>
            <a:ext cx="2870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원본 사진 파일은 다음과 같은 경로</a:t>
            </a:r>
            <a:endParaRPr lang="ko-KR" altLang="en-US" sz="1200"/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497" y="3700105"/>
            <a:ext cx="3836121" cy="177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오른쪽 화살표 28"/>
          <p:cNvSpPr/>
          <p:nvPr/>
        </p:nvSpPr>
        <p:spPr>
          <a:xfrm>
            <a:off x="3569348" y="4446865"/>
            <a:ext cx="574766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192" y="6154785"/>
            <a:ext cx="5686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H="1">
            <a:off x="3962301" y="5470622"/>
            <a:ext cx="2752398" cy="561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617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LockMyPix </a:t>
            </a:r>
            <a:r>
              <a:rPr lang="en-US" altLang="ko-KR" sz="32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패스워드 암호화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1489" y="2465830"/>
            <a:ext cx="49177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PIN = (.ini.keyfile.ctr) xor C2 xor P2</a:t>
            </a: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C2 : 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암호화된 사진 파일</a:t>
            </a:r>
            <a:endParaRPr lang="en-US" altLang="ko-KR" sz="16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P2 : 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원본 사진 파일</a:t>
            </a:r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1489" y="1456566"/>
            <a:ext cx="370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원본 파일이 삭제 되지 않았을 경우</a:t>
            </a:r>
            <a:endParaRPr lang="ko-KR" altLang="en-US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118" y="3198137"/>
            <a:ext cx="57245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939" y="3977368"/>
            <a:ext cx="56769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2403566" y="2769326"/>
            <a:ext cx="0" cy="376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291840" y="4082143"/>
            <a:ext cx="5094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946482" y="4338320"/>
            <a:ext cx="5094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799" y="4236130"/>
            <a:ext cx="5686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436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LockMyPix </a:t>
            </a:r>
            <a:r>
              <a:rPr lang="en-US" altLang="ko-KR" sz="32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사진</a:t>
            </a: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동영상 암호화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63186" y="1756843"/>
            <a:ext cx="2124840" cy="416170"/>
          </a:xfrm>
          <a:prstGeom prst="rect">
            <a:avLst/>
          </a:prstGeom>
          <a:solidFill>
            <a:schemeClr val="bg1"/>
          </a:solidFill>
          <a:ln w="38100">
            <a:solidFill>
              <a:srgbClr val="BCF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Original file</a:t>
            </a:r>
          </a:p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(picture, video)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25" idx="2"/>
          </p:cNvCxnSpPr>
          <p:nvPr/>
        </p:nvCxnSpPr>
        <p:spPr>
          <a:xfrm flipH="1">
            <a:off x="5513875" y="2173013"/>
            <a:ext cx="11731" cy="2063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451455" y="4236273"/>
            <a:ext cx="2124840" cy="416170"/>
          </a:xfrm>
          <a:prstGeom prst="rect">
            <a:avLst/>
          </a:prstGeom>
          <a:solidFill>
            <a:schemeClr val="bg1"/>
          </a:solidFill>
          <a:ln w="38100">
            <a:solidFill>
              <a:srgbClr val="BCF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AES128-CTR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27" idx="2"/>
          </p:cNvCxnSpPr>
          <p:nvPr/>
        </p:nvCxnSpPr>
        <p:spPr>
          <a:xfrm>
            <a:off x="5513875" y="4652443"/>
            <a:ext cx="0" cy="767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451455" y="5420304"/>
            <a:ext cx="2124840" cy="416170"/>
          </a:xfrm>
          <a:prstGeom prst="rect">
            <a:avLst/>
          </a:prstGeom>
          <a:solidFill>
            <a:schemeClr val="bg1"/>
          </a:solidFill>
          <a:ln w="38100">
            <a:solidFill>
              <a:srgbClr val="BCF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Encrypted File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47771" y="1756843"/>
            <a:ext cx="2124840" cy="416170"/>
          </a:xfrm>
          <a:prstGeom prst="rect">
            <a:avLst/>
          </a:prstGeom>
          <a:solidFill>
            <a:schemeClr val="bg1"/>
          </a:solidFill>
          <a:ln w="38100">
            <a:solidFill>
              <a:srgbClr val="BCF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PIN or Password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30" idx="2"/>
          </p:cNvCxnSpPr>
          <p:nvPr/>
        </p:nvCxnSpPr>
        <p:spPr>
          <a:xfrm>
            <a:off x="8210191" y="2173013"/>
            <a:ext cx="0" cy="433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147771" y="2606766"/>
            <a:ext cx="2124840" cy="416170"/>
          </a:xfrm>
          <a:prstGeom prst="rect">
            <a:avLst/>
          </a:prstGeom>
          <a:solidFill>
            <a:schemeClr val="bg1"/>
          </a:solidFill>
          <a:ln w="38100">
            <a:solidFill>
              <a:srgbClr val="BCF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SHA-1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8191117" y="3022936"/>
            <a:ext cx="0" cy="433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128697" y="3481356"/>
            <a:ext cx="2124840" cy="416170"/>
          </a:xfrm>
          <a:prstGeom prst="rect">
            <a:avLst/>
          </a:prstGeom>
          <a:solidFill>
            <a:schemeClr val="bg1"/>
          </a:solidFill>
          <a:ln w="38100">
            <a:solidFill>
              <a:srgbClr val="BCF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Substring128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8191117" y="3897526"/>
            <a:ext cx="19074" cy="54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27" idx="3"/>
          </p:cNvCxnSpPr>
          <p:nvPr/>
        </p:nvCxnSpPr>
        <p:spPr>
          <a:xfrm flipH="1">
            <a:off x="6576295" y="4444358"/>
            <a:ext cx="16148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299604" y="3101312"/>
            <a:ext cx="1863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상위</a:t>
            </a:r>
            <a:r>
              <a:rPr lang="en-US" altLang="ko-KR" sz="1200" smtClean="0"/>
              <a:t>160bits</a:t>
            </a:r>
            <a:r>
              <a:rPr lang="ko-KR" altLang="en-US" sz="1200" smtClean="0"/>
              <a:t>에서 </a:t>
            </a:r>
            <a:r>
              <a:rPr lang="en-US" altLang="ko-KR" sz="1200" smtClean="0"/>
              <a:t>128bits</a:t>
            </a:r>
            <a:endParaRPr lang="ko-KR" altLang="en-US" sz="1200"/>
          </a:p>
        </p:txBody>
      </p:sp>
      <p:sp>
        <p:nvSpPr>
          <p:cNvPr id="38" name="TextBox 37"/>
          <p:cNvSpPr txBox="1"/>
          <p:nvPr/>
        </p:nvSpPr>
        <p:spPr>
          <a:xfrm>
            <a:off x="7115572" y="4444358"/>
            <a:ext cx="820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key = IV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24367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LockMyPix </a:t>
            </a:r>
            <a:r>
              <a:rPr lang="en-US" altLang="ko-KR" sz="32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패스워드 복호화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571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LockMyPix </a:t>
            </a:r>
            <a:r>
              <a:rPr lang="en-US" altLang="ko-KR" sz="32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사진</a:t>
            </a: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동영상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복호</a:t>
            </a:r>
            <a:r>
              <a:rPr lang="ko-KR" altLang="en-US" sz="32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6835" y="1491120"/>
            <a:ext cx="6975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암호화된 사진 파일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PduGKhtLK0Hz5z5RSuY8Hg.6zu</a:t>
            </a:r>
          </a:p>
          <a:p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key , iv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sha1(‘0000’) 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</a:t>
            </a:r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16byte   ( 0000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패스워드</a:t>
            </a:r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암호화 알고리즘 </a:t>
            </a:r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AES-CTR 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35" y="2771322"/>
            <a:ext cx="42005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271" y="2694840"/>
            <a:ext cx="2286038" cy="292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508171" y="3744362"/>
            <a:ext cx="1175657" cy="591781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20795" y="578417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복호화 성공 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파일이름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20210410_234457.jpeg</a:t>
            </a:r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83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LockMyPix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21" y="1628774"/>
            <a:ext cx="2057073" cy="206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60952" y="1661430"/>
            <a:ext cx="74514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LockMyPix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애플리케이션은 사진 및 동영상 파일을 암호화하여 숨김 처리된 특정 디렉토리에 복사하여 저장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이때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원본 데이터는 삭제되지 않으나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사용자의 기기의 갤러리 애플리케이션에서는 보이지 않게 된다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또한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원본 데이터에서 파일을 복사한 후에 암호화하여 저장하기 때문에 원본파일을 삭제해도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LockMyPix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애플리케이션에서 사용자가 선택하여 설정한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PIN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번호 또는 패스워드를 입력하면 원본 데이터의 내용을 확인할 수 있다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PIN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번호 또는 패스워드는 애플리케이션의 초기 설정 시 지정하며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애플리케이션 내에서 설정 메뉴를 통해 변경가능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18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LockMyPix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21" y="1628774"/>
            <a:ext cx="2057073" cy="206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686" y="1628774"/>
            <a:ext cx="5824502" cy="363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12686" y="2481943"/>
            <a:ext cx="1775051" cy="679268"/>
          </a:xfrm>
          <a:prstGeom prst="rect">
            <a:avLst/>
          </a:prstGeom>
          <a:noFill/>
          <a:ln w="57150">
            <a:solidFill>
              <a:srgbClr val="FF9999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662137" y="2481943"/>
            <a:ext cx="1775051" cy="679268"/>
          </a:xfrm>
          <a:prstGeom prst="rect">
            <a:avLst/>
          </a:prstGeom>
          <a:noFill/>
          <a:ln w="57150">
            <a:solidFill>
              <a:srgbClr val="FF9999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39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LockMyPix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4617" y="1375172"/>
            <a:ext cx="340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LockMyPix </a:t>
            </a:r>
            <a:r>
              <a:rPr lang="ko-KR" altLang="en-US" b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저장 경로</a:t>
            </a:r>
            <a:endParaRPr lang="ko-KR" altLang="en-US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734594" y="1814286"/>
            <a:ext cx="0" cy="445588"/>
          </a:xfrm>
          <a:prstGeom prst="line">
            <a:avLst/>
          </a:prstGeom>
          <a:ln w="38100">
            <a:solidFill>
              <a:srgbClr val="633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383280" y="2259874"/>
            <a:ext cx="4728754" cy="0"/>
          </a:xfrm>
          <a:prstGeom prst="line">
            <a:avLst/>
          </a:prstGeom>
          <a:ln w="38100">
            <a:solidFill>
              <a:srgbClr val="633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383280" y="2259874"/>
            <a:ext cx="0" cy="718457"/>
          </a:xfrm>
          <a:prstGeom prst="straightConnector1">
            <a:avLst/>
          </a:prstGeom>
          <a:ln w="38100">
            <a:solidFill>
              <a:srgbClr val="63327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8112034" y="2259874"/>
            <a:ext cx="0" cy="718457"/>
          </a:xfrm>
          <a:prstGeom prst="straightConnector1">
            <a:avLst/>
          </a:prstGeom>
          <a:ln w="38100">
            <a:solidFill>
              <a:srgbClr val="63327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13708" y="3059667"/>
            <a:ext cx="340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App-specific storage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경로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69182" y="3059667"/>
            <a:ext cx="340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Shared storage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경로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378926" y="3617686"/>
            <a:ext cx="0" cy="718457"/>
          </a:xfrm>
          <a:prstGeom prst="straightConnector1">
            <a:avLst/>
          </a:prstGeom>
          <a:ln w="38100">
            <a:solidFill>
              <a:srgbClr val="63327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112034" y="3589102"/>
            <a:ext cx="0" cy="718457"/>
          </a:xfrm>
          <a:prstGeom prst="straightConnector1">
            <a:avLst/>
          </a:prstGeom>
          <a:ln w="38100">
            <a:solidFill>
              <a:srgbClr val="63327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02228" y="4483518"/>
            <a:ext cx="382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/data/data/com.fourchars.lmpfree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67844" y="4483518"/>
            <a:ext cx="399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경로는 기본적으로 기종별로 다르게 지정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383280" y="4976223"/>
            <a:ext cx="0" cy="718457"/>
          </a:xfrm>
          <a:prstGeom prst="straightConnector1">
            <a:avLst/>
          </a:prstGeom>
          <a:ln w="38100">
            <a:solidFill>
              <a:srgbClr val="63327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112034" y="4937033"/>
            <a:ext cx="0" cy="718457"/>
          </a:xfrm>
          <a:prstGeom prst="straightConnector1">
            <a:avLst/>
          </a:prstGeom>
          <a:ln w="38100">
            <a:solidFill>
              <a:srgbClr val="63327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68434" y="5824638"/>
            <a:ext cx="382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애플리케이션 설정 정보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1345" y="5824636"/>
            <a:ext cx="458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.LockMyPix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숨김 디렉토리를 생성하며 암호화된 데이터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썸네일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원본경로 정보등 저장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8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LockMyPix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90" y="2357155"/>
            <a:ext cx="74199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091489" y="1456566"/>
            <a:ext cx="370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App-specific storage </a:t>
            </a:r>
            <a:r>
              <a:rPr lang="ko-KR" altLang="en-US" b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디렉토리 추출</a:t>
            </a:r>
            <a:endParaRPr lang="ko-KR" altLang="en-US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01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LockMyPix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1489" y="1456566"/>
            <a:ext cx="370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Shared storage </a:t>
            </a:r>
            <a:r>
              <a:rPr lang="ko-KR" altLang="en-US" b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디렉토리 추출</a:t>
            </a:r>
            <a:endParaRPr lang="ko-KR" altLang="en-US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87" y="2333895"/>
            <a:ext cx="6053895" cy="267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38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LockMyPix – Share storage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8991" y="1714109"/>
            <a:ext cx="11123260" cy="3970570"/>
          </a:xfrm>
          <a:prstGeom prst="rect">
            <a:avLst/>
          </a:prstGeom>
          <a:solidFill>
            <a:schemeClr val="bg1"/>
          </a:solidFill>
          <a:ln w="38100">
            <a:solidFill>
              <a:srgbClr val="633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Shared storage</a:t>
            </a:r>
          </a:p>
          <a:p>
            <a:pPr algn="ctr"/>
            <a:endParaRPr lang="en-US" altLang="ko-KR" sz="14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81035" y="2200392"/>
            <a:ext cx="2222971" cy="102748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AD2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.encrypt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암호화한 원본 파일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13219" y="2200392"/>
            <a:ext cx="2782780" cy="167804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AD2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.encrypt_prev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28144" y="2663036"/>
            <a:ext cx="2385646" cy="102748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AD2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썸네일 파일</a:t>
            </a:r>
            <a:endParaRPr lang="en-US" altLang="ko-KR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설정한 데이터 구조</a:t>
            </a:r>
            <a:endParaRPr lang="en-US" altLang="ko-KR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372943" y="2200392"/>
            <a:ext cx="2222971" cy="102748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AD2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.ini.keyfile.ctr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암호화된 </a:t>
            </a:r>
            <a:r>
              <a:rPr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PIN </a:t>
            </a:r>
            <a:r>
              <a:rPr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번호 또는 패스워드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987188" y="2200392"/>
            <a:ext cx="2222971" cy="102748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AD2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.ini.keyfile3.cmp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설정한 </a:t>
            </a:r>
            <a:endParaRPr lang="en-US" altLang="ko-KR" sz="120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복구 이메일을 암호화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1034" y="4404331"/>
            <a:ext cx="2222971" cy="102748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AD2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.prev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썸네일 사진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57229" y="4423170"/>
            <a:ext cx="2222971" cy="102748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AD2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.prev_hd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앱에서 썸네일을 클릭할때 보여주는 큰 사진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72943" y="3818932"/>
            <a:ext cx="2782780" cy="167804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AD2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510" y="4237999"/>
            <a:ext cx="2385646" cy="102748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AD2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sort.db</a:t>
            </a:r>
            <a:endParaRPr lang="en-US" altLang="ko-KR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암호화된 파일의 원본 경로</a:t>
            </a:r>
            <a:endParaRPr lang="en-US" altLang="ko-KR" sz="120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79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LockMyPix </a:t>
            </a:r>
            <a:r>
              <a:rPr lang="en-US" altLang="ko-KR" sz="32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파일명 복구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1489" y="1456566"/>
            <a:ext cx="370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sharedstorage/db/sort.db</a:t>
            </a:r>
            <a:endParaRPr lang="ko-KR" altLang="en-US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88" y="2078082"/>
            <a:ext cx="5884077" cy="274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91491" y="5279629"/>
            <a:ext cx="95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‘sort.db’ 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파일의 </a:t>
            </a:r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imgpath 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테이블에는 변환된 파일명과 원본 파일의 경로가 저장됨</a:t>
            </a:r>
            <a:endParaRPr lang="en-US" altLang="ko-KR" sz="16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파일의 이름도 암호화 과정을 거쳐 저장됨을 알 수 있다</a:t>
            </a:r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21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LockMyPix </a:t>
            </a:r>
            <a:r>
              <a:rPr lang="en-US" altLang="ko-KR" sz="32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파일명 복구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1489" y="1456566"/>
            <a:ext cx="370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jeb decompiler</a:t>
            </a:r>
            <a:endParaRPr lang="ko-KR" altLang="en-US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1491" y="5279629"/>
            <a:ext cx="95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key, iv = ‘202cb962ac59’ + ‘123’ + 0</a:t>
            </a:r>
          </a:p>
          <a:p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cipher = AES/CBC/PKCS7Padding</a:t>
            </a:r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89" y="2051821"/>
            <a:ext cx="42291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952199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7753</TotalTime>
  <Words>430</Words>
  <Application>Microsoft Office PowerPoint</Application>
  <PresentationFormat>사용자 지정</PresentationFormat>
  <Paragraphs>140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김현재</cp:lastModifiedBy>
  <cp:revision>86</cp:revision>
  <dcterms:created xsi:type="dcterms:W3CDTF">2020-08-12T03:41:46Z</dcterms:created>
  <dcterms:modified xsi:type="dcterms:W3CDTF">2021-04-15T08:00:53Z</dcterms:modified>
</cp:coreProperties>
</file>