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76" r:id="rId6"/>
    <p:sldId id="271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/>
    <p:restoredTop sz="75171"/>
  </p:normalViewPr>
  <p:slideViewPr>
    <p:cSldViewPr snapToGrid="0" snapToObjects="1">
      <p:cViewPr varScale="1">
        <p:scale>
          <a:sx n="114" d="100"/>
          <a:sy n="114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53F3-3C21-D047-B086-8A776B625D5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54F3-00B0-9348-A320-8621FBBE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A54F3-00B0-9348-A320-8621FBBE8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858D-87CB-8742-9EFE-1F00696D3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E976-DB90-064F-ABDD-3E7DD573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01B5-C261-AC4F-A687-BA983F7F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2045-0C12-464B-A9EF-A2AD4ABF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0810-9457-7D40-BBCD-E32A6E20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B1A-71C9-C34A-8046-796D5439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E959A-D960-E445-8C85-FA8584F6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E527-CD4F-A843-97B7-3D111310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BBE7-BC9D-FE46-9DF4-F3C186C8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0711-6190-F745-8E3E-830A65F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17DA-AFAC-784E-A56D-CF8790F4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432F-FFFB-A949-BB74-5B5D95B4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1BFB-DEA8-A948-A9B8-290394A3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45F7-907E-5E4D-98C9-B5512F1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A876-FF9A-524D-AB91-BD22C44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004D-6911-2141-BEB7-B9C76C25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F0D-05B2-C147-A3DE-2FA96323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720C-08C3-9644-920B-FDA74EEB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BBE-16C5-4F43-9D88-BFEB3941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DB45-82CD-CD40-A3DB-11199154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709F-133F-8D43-95C6-9F2444D8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16A8-D2FA-494F-B8F9-52C96D3A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D6BA-C005-754C-B5DB-DF38E0FD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DCC7-6D27-3242-B049-F8A6AF8C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9B8-DC85-0D47-9F0F-6EEB8509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748-DDFA-D84C-A966-04DB807E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F66C-3BA9-BC46-AC27-E66FAF20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D3042-BD44-5840-975C-3F661666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08FE-2F3C-6D4C-B7A0-6206FB61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652B-158E-9E41-BBA2-D53F995E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3316-181C-7542-91A9-2216FDCF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C18F-E740-9048-AB3E-4F0ED727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0F8B-0872-E64E-87B9-E06103FA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8C937-3254-2745-B109-DC1162B6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769F2-A6A9-9A4B-B5ED-961B0CAD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2B4BD-BF52-294E-9859-644975E6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5807C-72C4-844B-9E84-30295FAE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B999E-18A6-AF45-8397-79A8254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5F8DE-A684-7448-9A0E-F040F39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43F4-42F3-6A41-BB7C-76D5D08F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31461-4CF2-114C-9457-80E6E3A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236F-775E-A74B-A2AA-B79FB51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636B0-E2D8-F943-9B70-201C22FD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5B8C6-FD79-8C44-A3DB-155992BD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6AFD1-870A-F14A-8AD5-A158D3DD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61B6-111C-1948-9757-7E2096F3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732-8355-8045-B638-53E26B33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68D5-7F85-DE43-9211-5CD28F13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1B721-8DC9-D94E-8671-38A498BD4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5CA3-C651-1441-A4EA-60AE851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3277A-8ACA-1D46-B134-7522AAF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26E62-0584-624F-8D7B-75C174BF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67D2-1F1E-344D-BB89-AB722B9D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93046-580D-6249-9B31-B6438290E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1CEE9-C896-EA4F-AC97-DDA26099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E980-8B31-A34B-A83C-9F0B554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12DD-AEFC-DB4C-8971-D64BDF5F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A2-937D-0D48-B236-4ED3861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6890-25D9-E649-B960-61D8693B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26CA-2B85-8843-B371-7E03722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E8DF-943D-D54C-993D-32D587BE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3C3E-FA42-D34F-BF42-7F21986101E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B208-007D-2746-8837-0FC11E5A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75DB-9984-774A-BD11-3B99BDC1C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B045-A16A-1D4E-87E9-4B6585BF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olychr/personal/blob/master/SoftDevKnoShare/4_purrr_example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7" Type="http://schemas.openxmlformats.org/officeDocument/2006/relationships/hyperlink" Target="https://github.com/jennybc/repurrrsi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firke/janitor" TargetMode="External"/><Relationship Id="rId5" Type="http://schemas.openxmlformats.org/officeDocument/2006/relationships/hyperlink" Target="https://github.com/Rdatatable/data.table/wiki/Installation#openmp-enabled-compiler-for-mac" TargetMode="External"/><Relationship Id="rId4" Type="http://schemas.openxmlformats.org/officeDocument/2006/relationships/hyperlink" Target="https://github.com/tidyverse/tidyver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olychr/personal/blob/master/SoftDevKnoShare/1_readr_example.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olychr/personal/blob/master/SoftDevKnoShare/2_fread_example.R" TargetMode="External"/><Relationship Id="rId2" Type="http://schemas.openxmlformats.org/officeDocument/2006/relationships/hyperlink" Target="https://upload-reports.gel.zone/upload_report.latest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olychr/personal/blob/master/SoftDevKnoShare/3_rvest_example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olychr/personal/blob/master/SoftDevKnoShare/4_purrr_example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5A5A-69F8-A847-9303-F40A81DE4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 in R Part 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2E056-19ED-634B-BEF1-B06DC8D78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importing files and working with lists</a:t>
            </a:r>
          </a:p>
        </p:txBody>
      </p:sp>
    </p:spTree>
    <p:extLst>
      <p:ext uri="{BB962C8B-B14F-4D97-AF65-F5344CB8AC3E}">
        <p14:creationId xmlns:p14="http://schemas.microsoft.com/office/powerpoint/2010/main" val="38403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541" y="198689"/>
            <a:ext cx="8185533" cy="11343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to do if things go awry with a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1160559"/>
            <a:ext cx="11413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DEF3B-9A9C-9E48-B8A5-017F52582DCE}"/>
              </a:ext>
            </a:extLst>
          </p:cNvPr>
          <p:cNvSpPr txBox="1"/>
          <p:nvPr/>
        </p:nvSpPr>
        <p:spPr>
          <a:xfrm>
            <a:off x="385589" y="1612251"/>
            <a:ext cx="11854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possibly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safely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4_purrr_example.R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FB8D-AFCF-5F4C-BCD1-624B392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6" y="78688"/>
            <a:ext cx="10515600" cy="1039792"/>
          </a:xfrm>
        </p:spPr>
        <p:txBody>
          <a:bodyPr>
            <a:normAutofit/>
          </a:bodyPr>
          <a:lstStyle/>
          <a:p>
            <a:r>
              <a:rPr lang="en-US" sz="4800" b="1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0440-0BEF-8249-A49E-786225EA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07" y="1418000"/>
            <a:ext cx="11409041" cy="525822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 + </a:t>
            </a:r>
            <a:r>
              <a:rPr lang="en-GB" dirty="0" err="1"/>
              <a:t>Rstudio</a:t>
            </a:r>
            <a:r>
              <a:rPr lang="en-GB" dirty="0"/>
              <a:t> installed: </a:t>
            </a:r>
            <a:r>
              <a:rPr lang="en-GB" u="sng" dirty="0">
                <a:hlinkClick r:id="rId3"/>
              </a:rPr>
              <a:t>https://www.rstudio.com/products/rstudio/download/</a:t>
            </a:r>
            <a:r>
              <a:rPr lang="en-GB" dirty="0"/>
              <a:t> (</a:t>
            </a:r>
            <a:r>
              <a:rPr lang="en-GB" b="1" dirty="0"/>
              <a:t>Note: </a:t>
            </a:r>
            <a:r>
              <a:rPr lang="en-GB" dirty="0"/>
              <a:t>I have R version 3.5.0 (2018-04-23) -- "Joy in Playing”)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Tidyverse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https://github.com/tidyverse/tidyverse</a:t>
            </a:r>
            <a:r>
              <a:rPr lang="en-GB" dirty="0"/>
              <a:t> (</a:t>
            </a:r>
            <a:r>
              <a:rPr lang="en-GB" b="1" dirty="0"/>
              <a:t>Note: </a:t>
            </a:r>
            <a:r>
              <a:rPr lang="en-GB" dirty="0"/>
              <a:t>I have </a:t>
            </a:r>
            <a:r>
              <a:rPr lang="en-GB" dirty="0" err="1"/>
              <a:t>tidyverse</a:t>
            </a:r>
            <a:r>
              <a:rPr lang="en-GB" dirty="0"/>
              <a:t> version 1.2.1)</a:t>
            </a:r>
          </a:p>
          <a:p>
            <a:endParaRPr lang="en-GB" dirty="0"/>
          </a:p>
          <a:p>
            <a:r>
              <a:rPr lang="en-GB" dirty="0" err="1"/>
              <a:t>Data.table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https://github.com/Rdatatable/data.table/wiki/Installation#openmp-enabled-compiler-for-mac</a:t>
            </a:r>
            <a:r>
              <a:rPr lang="en-GB" dirty="0"/>
              <a:t> (</a:t>
            </a:r>
            <a:r>
              <a:rPr lang="en-GB" b="1" dirty="0"/>
              <a:t>Note: </a:t>
            </a:r>
            <a:r>
              <a:rPr lang="en-GB" dirty="0"/>
              <a:t>I have version 1.10.4 installed)</a:t>
            </a:r>
          </a:p>
          <a:p>
            <a:endParaRPr lang="en-GB" dirty="0"/>
          </a:p>
          <a:p>
            <a:r>
              <a:rPr lang="en-GB" dirty="0"/>
              <a:t>Janitor: </a:t>
            </a:r>
            <a:r>
              <a:rPr lang="en-GB" dirty="0">
                <a:hlinkClick r:id="rId6"/>
              </a:rPr>
              <a:t>https://github.com/sfirke/janitor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repurrrsive</a:t>
            </a:r>
            <a:r>
              <a:rPr lang="en-GB" dirty="0"/>
              <a:t>: </a:t>
            </a:r>
            <a:r>
              <a:rPr lang="en-GB" u="sng" dirty="0">
                <a:hlinkClick r:id="rId7"/>
              </a:rPr>
              <a:t>https://github.com/jennybc/repurrrsive</a:t>
            </a:r>
            <a:endParaRPr lang="en-GB" u="sng" dirty="0"/>
          </a:p>
          <a:p>
            <a:endParaRPr lang="en-GB" dirty="0"/>
          </a:p>
          <a:p>
            <a:r>
              <a:rPr lang="en-GB" dirty="0"/>
              <a:t>Git clone </a:t>
            </a:r>
            <a:r>
              <a:rPr lang="en-GB" dirty="0" err="1"/>
              <a:t>git@github.com:dpolychr</a:t>
            </a:r>
            <a:r>
              <a:rPr lang="en-GB" dirty="0"/>
              <a:t>/</a:t>
            </a:r>
            <a:r>
              <a:rPr lang="en-GB" dirty="0" err="1"/>
              <a:t>personal.git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5" y="198303"/>
            <a:ext cx="11160086" cy="6720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Importing csv and excel files from the web: </a:t>
            </a:r>
            <a:r>
              <a:rPr lang="en-US" b="1" dirty="0" err="1"/>
              <a:t>readr</a:t>
            </a:r>
            <a:r>
              <a:rPr lang="en-US" b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440F-B773-894A-9B0B-7B598AB88BFD}"/>
              </a:ext>
            </a:extLst>
          </p:cNvPr>
          <p:cNvSpPr/>
          <p:nvPr/>
        </p:nvSpPr>
        <p:spPr>
          <a:xfrm>
            <a:off x="0" y="1303054"/>
            <a:ext cx="12192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err="1"/>
              <a:t>read_delim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err="1"/>
              <a:t>read_csv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err="1"/>
              <a:t>read_tsv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Useful arguments:</a:t>
            </a:r>
          </a:p>
          <a:p>
            <a:pPr marL="457200" indent="-457200">
              <a:buAutoNum type="arabicPeriod"/>
            </a:pPr>
            <a:r>
              <a:rPr lang="en-US" sz="2400" u="sng" dirty="0"/>
              <a:t>skip </a:t>
            </a:r>
            <a:r>
              <a:rPr lang="en-US" sz="2400" dirty="0"/>
              <a:t>specifies the number of lines you're ignoring in the flat file before actually starting to import data</a:t>
            </a:r>
          </a:p>
          <a:p>
            <a:pPr marL="457200" indent="-457200">
              <a:buAutoNum type="arabicPeriod"/>
            </a:pPr>
            <a:r>
              <a:rPr lang="en-US" sz="2400" u="sng" dirty="0" err="1"/>
              <a:t>n_max</a:t>
            </a:r>
            <a:r>
              <a:rPr lang="en-US" sz="2400" dirty="0"/>
              <a:t> specifies the number of lines you're actually importing</a:t>
            </a:r>
          </a:p>
          <a:p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1_readr_example.R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0"/>
            <a:ext cx="11526196" cy="9618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Importing csv and excel files from the web – </a:t>
            </a:r>
            <a:r>
              <a:rPr lang="en-US" b="1" dirty="0" err="1"/>
              <a:t>data.table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929202"/>
            <a:ext cx="114134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fread</a:t>
            </a:r>
            <a:r>
              <a:rPr lang="en-US" dirty="0"/>
              <a:t> similar to </a:t>
            </a:r>
            <a:r>
              <a:rPr lang="en-US" dirty="0" err="1"/>
              <a:t>read.table</a:t>
            </a:r>
            <a:r>
              <a:rPr lang="en-US" dirty="0"/>
              <a:t>() but more convenient to use</a:t>
            </a:r>
          </a:p>
          <a:p>
            <a:pPr lvl="1"/>
            <a:r>
              <a:rPr lang="en-US" dirty="0"/>
              <a:t> - Infers column types and separators</a:t>
            </a:r>
          </a:p>
          <a:p>
            <a:pPr lvl="1"/>
            <a:r>
              <a:rPr lang="en-US" dirty="0"/>
              <a:t> - extremely fast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Two arguments of the function: drop and select, to drop or select variables of interest.</a:t>
            </a:r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Suppose you have a dataset that contains 5 variables and you want to keep the first and fifth variable, named "a" and "e". The following options will all do the trick: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fread</a:t>
            </a:r>
            <a:r>
              <a:rPr lang="en-US" dirty="0"/>
              <a:t>("path/to/</a:t>
            </a:r>
            <a:r>
              <a:rPr lang="en-US" dirty="0" err="1"/>
              <a:t>file.txt</a:t>
            </a:r>
            <a:r>
              <a:rPr lang="en-US" dirty="0"/>
              <a:t>", drop = 2:4)</a:t>
            </a:r>
          </a:p>
          <a:p>
            <a:r>
              <a:rPr lang="en-US" dirty="0" err="1"/>
              <a:t>fread</a:t>
            </a:r>
            <a:r>
              <a:rPr lang="en-US" dirty="0"/>
              <a:t>("path/to/</a:t>
            </a:r>
            <a:r>
              <a:rPr lang="en-US" dirty="0" err="1"/>
              <a:t>file.txt</a:t>
            </a:r>
            <a:r>
              <a:rPr lang="en-US" dirty="0"/>
              <a:t>", select = c(1, 5))</a:t>
            </a:r>
          </a:p>
          <a:p>
            <a:r>
              <a:rPr lang="en-US" dirty="0" err="1"/>
              <a:t>fread</a:t>
            </a:r>
            <a:r>
              <a:rPr lang="en-US" dirty="0"/>
              <a:t>("path/to/</a:t>
            </a:r>
            <a:r>
              <a:rPr lang="en-US" dirty="0" err="1"/>
              <a:t>file.txt</a:t>
            </a:r>
            <a:r>
              <a:rPr lang="en-US" dirty="0"/>
              <a:t>", drop = c("b", "c", "d")</a:t>
            </a:r>
          </a:p>
          <a:p>
            <a:r>
              <a:rPr lang="en-US" dirty="0" err="1"/>
              <a:t>fread</a:t>
            </a:r>
            <a:r>
              <a:rPr lang="en-US" dirty="0"/>
              <a:t>("path/to/</a:t>
            </a:r>
            <a:r>
              <a:rPr lang="en-US" dirty="0" err="1"/>
              <a:t>file.txt</a:t>
            </a:r>
            <a:r>
              <a:rPr lang="en-US" dirty="0"/>
              <a:t>", select = c("a", "e"))</a:t>
            </a:r>
          </a:p>
          <a:p>
            <a:endParaRPr lang="en-US" dirty="0"/>
          </a:p>
          <a:p>
            <a:r>
              <a:rPr lang="en-US" b="1" u="sng" dirty="0"/>
              <a:t>Exercise: </a:t>
            </a:r>
            <a:r>
              <a:rPr lang="en-US" b="1" dirty="0"/>
              <a:t>Report genomes and delivery version delivered by Illumina. Tabulate delivery version</a:t>
            </a:r>
          </a:p>
          <a:p>
            <a:endParaRPr lang="en-US" b="1" dirty="0"/>
          </a:p>
          <a:p>
            <a:r>
              <a:rPr lang="en-US" b="1" dirty="0"/>
              <a:t>Steps: </a:t>
            </a:r>
          </a:p>
          <a:p>
            <a:r>
              <a:rPr lang="en-US" b="1" dirty="0"/>
              <a:t>	</a:t>
            </a:r>
            <a:r>
              <a:rPr lang="en-US" dirty="0"/>
              <a:t>1. Download Illumina’s upload report (</a:t>
            </a:r>
            <a:r>
              <a:rPr lang="en-US" dirty="0">
                <a:hlinkClick r:id="rId2"/>
              </a:rPr>
              <a:t>https://upload-reports.gel.zone/upload_report.latest.txt</a:t>
            </a:r>
            <a:r>
              <a:rPr lang="en-US" dirty="0"/>
              <a:t>)</a:t>
            </a:r>
          </a:p>
          <a:p>
            <a:r>
              <a:rPr lang="en-US" dirty="0"/>
              <a:t>	2. Select appropriate columns</a:t>
            </a:r>
          </a:p>
          <a:p>
            <a:r>
              <a:rPr lang="en-US" dirty="0"/>
              <a:t>	2. Tabulate delivery version</a:t>
            </a:r>
          </a:p>
          <a:p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2_fread_example.R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5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0"/>
            <a:ext cx="11526196" cy="961870"/>
          </a:xfrm>
        </p:spPr>
        <p:txBody>
          <a:bodyPr>
            <a:normAutofit/>
          </a:bodyPr>
          <a:lstStyle/>
          <a:p>
            <a:r>
              <a:rPr lang="en-US" b="1" dirty="0"/>
              <a:t>Importing confluence pages – </a:t>
            </a:r>
            <a:r>
              <a:rPr lang="en-US" b="1" dirty="0" err="1"/>
              <a:t>rvest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34539" y="1085319"/>
            <a:ext cx="116206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Websites do not always have an API thus the need for web scraping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Web scraping: grabbing the raw HTML of a website and then extracting values from it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Works by filtering the HTML of a webpage to just the bits you want using some kind of identifier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Use of selectors: basically a browser plugin or extension which when you mouse over an element of a page tells you what categories it falls into for ID purposes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Rvest</a:t>
            </a:r>
            <a:r>
              <a:rPr lang="en-US" dirty="0"/>
              <a:t> is a dedicated web scraping package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Read HTML page with </a:t>
            </a:r>
            <a:r>
              <a:rPr lang="en-US" dirty="0" err="1"/>
              <a:t>read_html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/>
              <a:t>Read_html</a:t>
            </a:r>
            <a:r>
              <a:rPr lang="en-US" dirty="0"/>
              <a:t>() returns an XML documents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html_node</a:t>
            </a:r>
            <a:r>
              <a:rPr lang="en-US" dirty="0"/>
              <a:t>() to extract content with XPATHs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 err="1"/>
              <a:t>html_table</a:t>
            </a:r>
            <a:r>
              <a:rPr lang="en-GB" dirty="0"/>
              <a:t>(): extracts tables. It accepts a node containing a table object, and outputs a data frame.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3_rvest_example.R</a:t>
            </a:r>
            <a:endParaRPr lang="en-GB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67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369" y="198689"/>
            <a:ext cx="7309693" cy="961870"/>
          </a:xfrm>
        </p:spPr>
        <p:txBody>
          <a:bodyPr>
            <a:normAutofit/>
          </a:bodyPr>
          <a:lstStyle/>
          <a:p>
            <a:r>
              <a:rPr lang="en-US" b="1" dirty="0"/>
              <a:t>Working with lists in R - Basics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1160559"/>
            <a:ext cx="11413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989C-0C51-1746-9A76-AF07D82639BF}"/>
              </a:ext>
            </a:extLst>
          </p:cNvPr>
          <p:cNvSpPr/>
          <p:nvPr/>
        </p:nvSpPr>
        <p:spPr>
          <a:xfrm>
            <a:off x="826265" y="1597570"/>
            <a:ext cx="102016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R’s vectors:</a:t>
            </a:r>
          </a:p>
          <a:p>
            <a:endParaRPr lang="en-US" b="1" dirty="0"/>
          </a:p>
          <a:p>
            <a:r>
              <a:rPr lang="en-US" dirty="0"/>
              <a:t>• </a:t>
            </a:r>
            <a:r>
              <a:rPr lang="en-US" b="1" dirty="0"/>
              <a:t>R vectors</a:t>
            </a:r>
            <a:r>
              <a:rPr lang="en-US" dirty="0"/>
              <a:t> require all elements to have the same data type (that is, vectors are</a:t>
            </a:r>
          </a:p>
          <a:p>
            <a:r>
              <a:rPr lang="en-US" dirty="0"/>
              <a:t>homogenous)</a:t>
            </a:r>
          </a:p>
          <a:p>
            <a:r>
              <a:rPr lang="en-US" dirty="0"/>
              <a:t>• They only support the six data types (integer, double, character, logical, complex, and raw)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(In contrast) </a:t>
            </a:r>
            <a:r>
              <a:rPr lang="en-US" b="1" dirty="0"/>
              <a:t>R lists</a:t>
            </a:r>
            <a:r>
              <a:rPr lang="en-US" dirty="0"/>
              <a:t> are more versatile:</a:t>
            </a:r>
          </a:p>
          <a:p>
            <a:endParaRPr lang="en-US" dirty="0"/>
          </a:p>
          <a:p>
            <a:r>
              <a:rPr lang="en-US" dirty="0"/>
              <a:t>• Lists can contain elements of different types (they are heterogeneous)</a:t>
            </a:r>
          </a:p>
          <a:p>
            <a:r>
              <a:rPr lang="en-US" dirty="0"/>
              <a:t>• Elements can be any object in R (vectors with different types, other lists, environments,</a:t>
            </a:r>
          </a:p>
          <a:p>
            <a:r>
              <a:rPr lang="en-US" dirty="0" err="1"/>
              <a:t>dataframes</a:t>
            </a:r>
            <a:r>
              <a:rPr lang="en-US" dirty="0"/>
              <a:t>, matrices, functions, etc.)</a:t>
            </a:r>
          </a:p>
          <a:p>
            <a:r>
              <a:rPr lang="en-US" dirty="0"/>
              <a:t>• Because lists can store other lists, they allow for storing data in a recursive way</a:t>
            </a:r>
          </a:p>
          <a:p>
            <a:r>
              <a:rPr lang="en-US" dirty="0"/>
              <a:t>(in contrast, vectors cannot contain other vectors)</a:t>
            </a:r>
          </a:p>
        </p:txBody>
      </p:sp>
    </p:spTree>
    <p:extLst>
      <p:ext uri="{BB962C8B-B14F-4D97-AF65-F5344CB8AC3E}">
        <p14:creationId xmlns:p14="http://schemas.microsoft.com/office/powerpoint/2010/main" val="8591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369" y="198689"/>
            <a:ext cx="7309693" cy="961870"/>
          </a:xfrm>
        </p:spPr>
        <p:txBody>
          <a:bodyPr>
            <a:normAutofit/>
          </a:bodyPr>
          <a:lstStyle/>
          <a:p>
            <a:r>
              <a:rPr lang="en-US" b="1" dirty="0"/>
              <a:t>The power of iteration - </a:t>
            </a:r>
            <a:r>
              <a:rPr lang="en-US" b="1" dirty="0" err="1"/>
              <a:t>purrr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1160559"/>
            <a:ext cx="11413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336CF-ED4D-2740-8771-FDA7E4DC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0" y="1160559"/>
            <a:ext cx="6055073" cy="5697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FCCF5-BCAF-9F4E-84AC-432EF58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17" y="3228981"/>
            <a:ext cx="5451397" cy="15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946" y="198689"/>
            <a:ext cx="5392759" cy="961870"/>
          </a:xfrm>
        </p:spPr>
        <p:txBody>
          <a:bodyPr>
            <a:normAutofit/>
          </a:bodyPr>
          <a:lstStyle/>
          <a:p>
            <a:r>
              <a:rPr lang="en-US" b="1" dirty="0"/>
              <a:t>Why using </a:t>
            </a:r>
            <a:r>
              <a:rPr lang="en-US" b="1" dirty="0" err="1"/>
              <a:t>purrr</a:t>
            </a:r>
            <a:r>
              <a:rPr lang="en-US" b="1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1160559"/>
            <a:ext cx="11413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989C-0C51-1746-9A76-AF07D82639BF}"/>
              </a:ext>
            </a:extLst>
          </p:cNvPr>
          <p:cNvSpPr/>
          <p:nvPr/>
        </p:nvSpPr>
        <p:spPr>
          <a:xfrm>
            <a:off x="385589" y="1542361"/>
            <a:ext cx="11644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Handy shortcuts for specifying .f</a:t>
            </a:r>
          </a:p>
          <a:p>
            <a:endParaRPr lang="en-US" dirty="0"/>
          </a:p>
          <a:p>
            <a:r>
              <a:rPr lang="en-US" b="1" dirty="0"/>
              <a:t>2.</a:t>
            </a:r>
            <a:r>
              <a:rPr lang="en-US" dirty="0"/>
              <a:t> much more consistent than </a:t>
            </a:r>
            <a:r>
              <a:rPr lang="en-US" dirty="0" err="1"/>
              <a:t>sapply</a:t>
            </a:r>
            <a:r>
              <a:rPr lang="en-US" dirty="0"/>
              <a:t>(), </a:t>
            </a:r>
            <a:r>
              <a:rPr lang="en-US" dirty="0" err="1"/>
              <a:t>lapply</a:t>
            </a:r>
            <a:r>
              <a:rPr lang="en-US" dirty="0"/>
              <a:t>(), which makes them better for programming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US" dirty="0"/>
              <a:t> Takes much less time to solve iteration problems</a:t>
            </a:r>
          </a:p>
          <a:p>
            <a:endParaRPr lang="en-US" dirty="0"/>
          </a:p>
          <a:p>
            <a:r>
              <a:rPr lang="en-US" dirty="0"/>
              <a:t>map() returns a list or data frame</a:t>
            </a:r>
          </a:p>
          <a:p>
            <a:endParaRPr lang="en-US" dirty="0"/>
          </a:p>
          <a:p>
            <a:r>
              <a:rPr lang="en-US" b="1" dirty="0"/>
              <a:t>4. </a:t>
            </a:r>
            <a:r>
              <a:rPr lang="en-US" dirty="0"/>
              <a:t>Other nice features of the map functions are that they're implemented in C, which makes them really fast, and that they generally preserve names from their input in the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map functions are type consistent. This means you know exactly what type of output to expect regardless of the input. </a:t>
            </a:r>
            <a:r>
              <a:rPr lang="en-US" dirty="0" err="1"/>
              <a:t>map_lgl</a:t>
            </a:r>
            <a:r>
              <a:rPr lang="en-US" dirty="0"/>
              <a:t>() either returns either a logical vector or an error. </a:t>
            </a:r>
            <a:r>
              <a:rPr lang="en-US" dirty="0" err="1"/>
              <a:t>map_dbl</a:t>
            </a:r>
            <a:r>
              <a:rPr lang="en-US" dirty="0"/>
              <a:t>() either returns either a double or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B36-1615-0F40-BAED-BD4CCC9E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212" y="198689"/>
            <a:ext cx="5772840" cy="11343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working with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029B5-7ABA-A245-BBF8-DBC47E15F4CA}"/>
              </a:ext>
            </a:extLst>
          </p:cNvPr>
          <p:cNvSpPr/>
          <p:nvPr/>
        </p:nvSpPr>
        <p:spPr>
          <a:xfrm>
            <a:off x="385589" y="1160559"/>
            <a:ext cx="11413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DEF3B-9A9C-9E48-B8A5-017F52582DCE}"/>
              </a:ext>
            </a:extLst>
          </p:cNvPr>
          <p:cNvSpPr txBox="1"/>
          <p:nvPr/>
        </p:nvSpPr>
        <p:spPr>
          <a:xfrm>
            <a:off x="385589" y="1612251"/>
            <a:ext cx="118541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Map_*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Pluck: extract elements from lists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/>
              <a:t>purrrlyr</a:t>
            </a:r>
            <a:r>
              <a:rPr lang="en-US" sz="2000" dirty="0"/>
              <a:t>: Tools at the Intersection of '</a:t>
            </a:r>
            <a:r>
              <a:rPr lang="en-US" sz="2000" dirty="0" err="1"/>
              <a:t>purrr</a:t>
            </a:r>
            <a:r>
              <a:rPr lang="en-US" sz="2000" dirty="0"/>
              <a:t>' and '</a:t>
            </a:r>
            <a:r>
              <a:rPr lang="en-US" sz="2000" dirty="0" err="1"/>
              <a:t>dplyr</a:t>
            </a:r>
            <a:r>
              <a:rPr lang="en-US" sz="2000" dirty="0"/>
              <a:t>’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/>
              <a:t>lift_dl</a:t>
            </a:r>
            <a:r>
              <a:rPr lang="en-GB" sz="2000" dirty="0"/>
              <a:t>(): transform a regular function to one that takes a list. This is often essential for composition with </a:t>
            </a:r>
            <a:r>
              <a:rPr lang="en-GB" sz="2000" dirty="0" err="1"/>
              <a:t>purrr</a:t>
            </a:r>
            <a:r>
              <a:rPr lang="en-GB" sz="2000" dirty="0"/>
              <a:t> functional tools. Since this is such a common function, lift() is provided as an alias for that operation.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/>
              <a:t>set_names</a:t>
            </a:r>
            <a:r>
              <a:rPr lang="en-US" sz="2000" dirty="0"/>
              <a:t>: </a:t>
            </a:r>
            <a:r>
              <a:rPr lang="en-GB" sz="2000" dirty="0"/>
              <a:t>Set names in a vector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/>
              <a:t>unnest</a:t>
            </a:r>
            <a:r>
              <a:rPr lang="en-GB" sz="2000" dirty="0"/>
              <a:t>: </a:t>
            </a:r>
            <a:r>
              <a:rPr lang="en-GB" sz="2000" dirty="0" err="1"/>
              <a:t>unnest</a:t>
            </a:r>
            <a:r>
              <a:rPr lang="en-GB" sz="2000" dirty="0"/>
              <a:t> a list column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4_purrr_example.R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666</Words>
  <Application>Microsoft Macintosh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Data Wrangling in R Part I </vt:lpstr>
      <vt:lpstr>Prerequisites</vt:lpstr>
      <vt:lpstr>Importing csv and excel files from the web: readr </vt:lpstr>
      <vt:lpstr>Importing csv and excel files from the web – data.table</vt:lpstr>
      <vt:lpstr>Importing confluence pages – rvest</vt:lpstr>
      <vt:lpstr>Working with lists in R - Basics</vt:lpstr>
      <vt:lpstr>The power of iteration - purrr</vt:lpstr>
      <vt:lpstr>Why using purrr?</vt:lpstr>
      <vt:lpstr>Examples working with lists</vt:lpstr>
      <vt:lpstr>What to do if things go awry with a list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Matthew Brown</dc:creator>
  <cp:lastModifiedBy>Dimitris Polychronopoulos</cp:lastModifiedBy>
  <cp:revision>99</cp:revision>
  <dcterms:created xsi:type="dcterms:W3CDTF">2018-10-13T15:39:45Z</dcterms:created>
  <dcterms:modified xsi:type="dcterms:W3CDTF">2018-11-14T09:56:28Z</dcterms:modified>
</cp:coreProperties>
</file>