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handoutMasterIdLst>
    <p:handoutMasterId r:id="rId42"/>
  </p:handoutMasterIdLst>
  <p:sldIdLst>
    <p:sldId id="256" r:id="rId2"/>
    <p:sldId id="257" r:id="rId3"/>
    <p:sldId id="260" r:id="rId4"/>
    <p:sldId id="259" r:id="rId5"/>
    <p:sldId id="261" r:id="rId6"/>
    <p:sldId id="270" r:id="rId7"/>
    <p:sldId id="272" r:id="rId8"/>
    <p:sldId id="271" r:id="rId9"/>
    <p:sldId id="262" r:id="rId10"/>
    <p:sldId id="279" r:id="rId11"/>
    <p:sldId id="281" r:id="rId12"/>
    <p:sldId id="295" r:id="rId13"/>
    <p:sldId id="280" r:id="rId14"/>
    <p:sldId id="278" r:id="rId15"/>
    <p:sldId id="289" r:id="rId16"/>
    <p:sldId id="296" r:id="rId17"/>
    <p:sldId id="273" r:id="rId18"/>
    <p:sldId id="275" r:id="rId19"/>
    <p:sldId id="265" r:id="rId20"/>
    <p:sldId id="266" r:id="rId21"/>
    <p:sldId id="269" r:id="rId22"/>
    <p:sldId id="286" r:id="rId23"/>
    <p:sldId id="267" r:id="rId24"/>
    <p:sldId id="283" r:id="rId25"/>
    <p:sldId id="284" r:id="rId26"/>
    <p:sldId id="285" r:id="rId27"/>
    <p:sldId id="276" r:id="rId28"/>
    <p:sldId id="277" r:id="rId29"/>
    <p:sldId id="263" r:id="rId30"/>
    <p:sldId id="287" r:id="rId31"/>
    <p:sldId id="258" r:id="rId32"/>
    <p:sldId id="274" r:id="rId33"/>
    <p:sldId id="290" r:id="rId34"/>
    <p:sldId id="293" r:id="rId35"/>
    <p:sldId id="294" r:id="rId36"/>
    <p:sldId id="292" r:id="rId37"/>
    <p:sldId id="291" r:id="rId38"/>
    <p:sldId id="288" r:id="rId39"/>
    <p:sldId id="264" r:id="rId40"/>
  </p:sldIdLst>
  <p:sldSz cx="9144000" cy="6858000" type="screen4x3"/>
  <p:notesSz cx="69469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0953" cy="463867"/>
          </a:xfrm>
          <a:prstGeom prst="rect">
            <a:avLst/>
          </a:prstGeom>
        </p:spPr>
        <p:txBody>
          <a:bodyPr vert="horz" lIns="90937" tIns="45469" rIns="90937" bIns="45469" rtlCol="0"/>
          <a:lstStyle>
            <a:lvl1pPr algn="l">
              <a:defRPr sz="1200"/>
            </a:lvl1pPr>
          </a:lstStyle>
          <a:p>
            <a:endParaRPr lang="en-US"/>
          </a:p>
        </p:txBody>
      </p:sp>
      <p:sp>
        <p:nvSpPr>
          <p:cNvPr id="3" name="Date Placeholder 2"/>
          <p:cNvSpPr>
            <a:spLocks noGrp="1"/>
          </p:cNvSpPr>
          <p:nvPr>
            <p:ph type="dt" sz="quarter" idx="1"/>
          </p:nvPr>
        </p:nvSpPr>
        <p:spPr>
          <a:xfrm>
            <a:off x="3934375" y="0"/>
            <a:ext cx="3010953" cy="463867"/>
          </a:xfrm>
          <a:prstGeom prst="rect">
            <a:avLst/>
          </a:prstGeom>
        </p:spPr>
        <p:txBody>
          <a:bodyPr vert="horz" lIns="90937" tIns="45469" rIns="90937" bIns="45469" rtlCol="0"/>
          <a:lstStyle>
            <a:lvl1pPr algn="r">
              <a:defRPr sz="1200"/>
            </a:lvl1pPr>
          </a:lstStyle>
          <a:p>
            <a:fld id="{D0F825DD-CA1F-41A9-BE86-76B1161C1A60}" type="datetimeFigureOut">
              <a:rPr lang="en-US" smtClean="0"/>
              <a:pPr/>
              <a:t>5/10/2011</a:t>
            </a:fld>
            <a:endParaRPr lang="en-US"/>
          </a:p>
        </p:txBody>
      </p:sp>
      <p:sp>
        <p:nvSpPr>
          <p:cNvPr id="4" name="Footer Placeholder 3"/>
          <p:cNvSpPr>
            <a:spLocks noGrp="1"/>
          </p:cNvSpPr>
          <p:nvPr>
            <p:ph type="ftr" sz="quarter" idx="2"/>
          </p:nvPr>
        </p:nvSpPr>
        <p:spPr>
          <a:xfrm>
            <a:off x="0" y="8805550"/>
            <a:ext cx="3010953" cy="463867"/>
          </a:xfrm>
          <a:prstGeom prst="rect">
            <a:avLst/>
          </a:prstGeom>
        </p:spPr>
        <p:txBody>
          <a:bodyPr vert="horz" lIns="90937" tIns="45469" rIns="90937" bIns="45469" rtlCol="0" anchor="b"/>
          <a:lstStyle>
            <a:lvl1pPr algn="l">
              <a:defRPr sz="1200"/>
            </a:lvl1pPr>
          </a:lstStyle>
          <a:p>
            <a:endParaRPr lang="en-US"/>
          </a:p>
        </p:txBody>
      </p:sp>
      <p:sp>
        <p:nvSpPr>
          <p:cNvPr id="5" name="Slide Number Placeholder 4"/>
          <p:cNvSpPr>
            <a:spLocks noGrp="1"/>
          </p:cNvSpPr>
          <p:nvPr>
            <p:ph type="sldNum" sz="quarter" idx="3"/>
          </p:nvPr>
        </p:nvSpPr>
        <p:spPr>
          <a:xfrm>
            <a:off x="3934375" y="8805550"/>
            <a:ext cx="3010953" cy="463867"/>
          </a:xfrm>
          <a:prstGeom prst="rect">
            <a:avLst/>
          </a:prstGeom>
        </p:spPr>
        <p:txBody>
          <a:bodyPr vert="horz" lIns="90937" tIns="45469" rIns="90937" bIns="45469" rtlCol="0" anchor="b"/>
          <a:lstStyle>
            <a:lvl1pPr algn="r">
              <a:defRPr sz="1200"/>
            </a:lvl1pPr>
          </a:lstStyle>
          <a:p>
            <a:fld id="{9201A5E4-8F1C-4024-8418-C84EE27C057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5413" y="0"/>
            <a:ext cx="3009900" cy="463550"/>
          </a:xfrm>
          <a:prstGeom prst="rect">
            <a:avLst/>
          </a:prstGeom>
        </p:spPr>
        <p:txBody>
          <a:bodyPr vert="horz" lIns="91440" tIns="45720" rIns="91440" bIns="45720" rtlCol="0"/>
          <a:lstStyle>
            <a:lvl1pPr algn="r">
              <a:defRPr sz="1200"/>
            </a:lvl1pPr>
          </a:lstStyle>
          <a:p>
            <a:fld id="{5F8F7860-E1E1-4E80-96B3-74096DE84C2B}" type="datetimeFigureOut">
              <a:rPr lang="en-US" smtClean="0"/>
              <a:pPr/>
              <a:t>5/10/2011</a:t>
            </a:fld>
            <a:endParaRPr lang="en-US"/>
          </a:p>
        </p:txBody>
      </p:sp>
      <p:sp>
        <p:nvSpPr>
          <p:cNvPr id="4" name="Slide Image Placeholder 3"/>
          <p:cNvSpPr>
            <a:spLocks noGrp="1" noRot="1" noChangeAspect="1"/>
          </p:cNvSpPr>
          <p:nvPr>
            <p:ph type="sldImg" idx="2"/>
          </p:nvPr>
        </p:nvSpPr>
        <p:spPr>
          <a:xfrm>
            <a:off x="1155700" y="695325"/>
            <a:ext cx="463550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03725"/>
            <a:ext cx="5556250" cy="41719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63"/>
            <a:ext cx="3009900"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5413" y="8805863"/>
            <a:ext cx="3009900" cy="463550"/>
          </a:xfrm>
          <a:prstGeom prst="rect">
            <a:avLst/>
          </a:prstGeom>
        </p:spPr>
        <p:txBody>
          <a:bodyPr vert="horz" lIns="91440" tIns="45720" rIns="91440" bIns="45720" rtlCol="0" anchor="b"/>
          <a:lstStyle>
            <a:lvl1pPr algn="r">
              <a:defRPr sz="1200"/>
            </a:lvl1pPr>
          </a:lstStyle>
          <a:p>
            <a:fld id="{26AE1C56-CA2E-40AC-A91A-7CEA7CB76AA7}"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E1C56-CA2E-40AC-A91A-7CEA7CB76AA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flipV="1">
            <a:off x="228600" y="4724400"/>
            <a:ext cx="8686800" cy="1828800"/>
          </a:xfrm>
          <a:prstGeom prst="round2SameRect">
            <a:avLst>
              <a:gd name="adj1" fmla="val 10784"/>
              <a:gd name="adj2" fmla="val 0"/>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228600" y="228600"/>
            <a:ext cx="8686800" cy="4419600"/>
          </a:xfrm>
          <a:prstGeom prst="round2SameRect">
            <a:avLst>
              <a:gd name="adj1" fmla="val 2821"/>
              <a:gd name="adj2" fmla="val 0"/>
            </a:avLst>
          </a:prstGeom>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ctrTitle"/>
          </p:nvPr>
        </p:nvSpPr>
        <p:spPr>
          <a:xfrm>
            <a:off x="609600" y="533400"/>
            <a:ext cx="7924800" cy="3886201"/>
          </a:xfrm>
        </p:spPr>
        <p:txBody>
          <a:bodyPr>
            <a:normAutofit/>
          </a:bodyPr>
          <a:lstStyle>
            <a:lvl1pPr algn="ctr">
              <a:defRPr sz="4800">
                <a:effectLst/>
              </a:defRPr>
            </a:lvl1pPr>
          </a:lstStyle>
          <a:p>
            <a:r>
              <a:rPr lang="en-US" smtClean="0"/>
              <a:t>Click to edit Master title style</a:t>
            </a:r>
            <a:endParaRPr lang="en-US" dirty="0"/>
          </a:p>
        </p:txBody>
      </p:sp>
      <p:sp>
        <p:nvSpPr>
          <p:cNvPr id="3" name="Rectangle 2"/>
          <p:cNvSpPr>
            <a:spLocks noGrp="1"/>
          </p:cNvSpPr>
          <p:nvPr>
            <p:ph type="subTitle" idx="1"/>
          </p:nvPr>
        </p:nvSpPr>
        <p:spPr>
          <a:xfrm>
            <a:off x="304800" y="4800600"/>
            <a:ext cx="8534400" cy="1600200"/>
          </a:xfrm>
        </p:spPr>
        <p:txBody>
          <a:bodyPr anchor="ctr">
            <a:normAutofit/>
          </a:bodyPr>
          <a:lstStyle>
            <a:lvl1pPr marL="0" indent="0" algn="ctr">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a:spLocks noGrp="1"/>
          </p:cNvSpPr>
          <p:nvPr>
            <p:ph type="dt" sz="half" idx="10"/>
          </p:nvPr>
        </p:nvSpPr>
        <p:spPr>
          <a:xfrm>
            <a:off x="228600" y="6553200"/>
            <a:ext cx="2133600" cy="287782"/>
          </a:xfrm>
        </p:spPr>
        <p:txBody>
          <a:bodyPr/>
          <a:lstStyle/>
          <a:p>
            <a:fld id="{148510DF-8D73-4D78-93DD-82F4CE65E190}" type="datetimeFigureOut">
              <a:rPr lang="en-US" smtClean="0"/>
              <a:pPr/>
              <a:t>5/10/2011</a:t>
            </a:fld>
            <a:endParaRPr lang="en-US"/>
          </a:p>
        </p:txBody>
      </p:sp>
      <p:sp>
        <p:nvSpPr>
          <p:cNvPr id="5" name="Rectangle 4"/>
          <p:cNvSpPr>
            <a:spLocks noGrp="1"/>
          </p:cNvSpPr>
          <p:nvPr>
            <p:ph type="ftr" sz="quarter" idx="11"/>
          </p:nvPr>
        </p:nvSpPr>
        <p:spPr>
          <a:xfrm>
            <a:off x="2895600" y="6553200"/>
            <a:ext cx="3429000" cy="287782"/>
          </a:xfrm>
        </p:spPr>
        <p:txBody>
          <a:bodyPr/>
          <a:lstStyle/>
          <a:p>
            <a:endParaRPr lang="en-US"/>
          </a:p>
        </p:txBody>
      </p:sp>
      <p:sp>
        <p:nvSpPr>
          <p:cNvPr id="6" name="Rectangle 5"/>
          <p:cNvSpPr>
            <a:spLocks noGrp="1"/>
          </p:cNvSpPr>
          <p:nvPr>
            <p:ph type="sldNum" sz="quarter" idx="12"/>
          </p:nvPr>
        </p:nvSpPr>
        <p:spPr>
          <a:xfrm>
            <a:off x="6858000" y="6553200"/>
            <a:ext cx="2057400" cy="287782"/>
          </a:xfrm>
        </p:spPr>
        <p:txBody>
          <a:bodyPr/>
          <a:lstStyle/>
          <a:p>
            <a:fld id="{2C03FDA0-BF4A-4449-952F-8CAC399A07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148510DF-8D73-4D78-93DD-82F4CE65E190}" type="datetimeFigureOut">
              <a:rPr lang="en-US" smtClean="0"/>
              <a:pPr/>
              <a:t>5/10/2011</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Rectangle 2"/>
          <p:cNvSpPr>
            <a:spLocks noGrp="1"/>
          </p:cNvSpPr>
          <p:nvPr>
            <p:ph type="body" orient="vert" idx="1"/>
          </p:nvPr>
        </p:nvSpPr>
        <p:spPr>
          <a:xfrm>
            <a:off x="457200" y="274638"/>
            <a:ext cx="6400800" cy="6049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dt" sz="half" idx="10"/>
          </p:nvPr>
        </p:nvSpPr>
        <p:spPr/>
        <p:txBody>
          <a:bodyPr/>
          <a:lstStyle/>
          <a:p>
            <a:fld id="{148510DF-8D73-4D78-93DD-82F4CE65E190}" type="datetimeFigureOut">
              <a:rPr lang="en-US" smtClean="0"/>
              <a:pPr/>
              <a:t>5/10/2011</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2C03FDA0-BF4A-4449-952F-8CAC399A07BD}" type="slidenum">
              <a:rPr lang="en-US" smtClean="0"/>
              <a:pPr/>
              <a:t>‹#›</a:t>
            </a:fld>
            <a:endParaRPr lang="en-US"/>
          </a:p>
        </p:txBody>
      </p:sp>
      <p:sp>
        <p:nvSpPr>
          <p:cNvPr id="7" name="Round Same Side Corner Rectangle 6"/>
          <p:cNvSpPr/>
          <p:nvPr/>
        </p:nvSpPr>
        <p:spPr>
          <a:xfrm rot="5400000">
            <a:off x="4862513" y="2300287"/>
            <a:ext cx="6096000" cy="1952625"/>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orient="vert"/>
          </p:nvPr>
        </p:nvSpPr>
        <p:spPr>
          <a:xfrm>
            <a:off x="7029450" y="274638"/>
            <a:ext cx="1752600" cy="5973762"/>
          </a:xfrm>
        </p:spPr>
        <p:txBody>
          <a:bodyPr vert="eaVert"/>
          <a:lstStyle>
            <a:lvl1pPr>
              <a:defRPr>
                <a:solidFill>
                  <a:srgbClr val="FFFFFF"/>
                </a:solidFill>
              </a:defRPr>
            </a:lvl1pPr>
          </a:lstStyle>
          <a:p>
            <a:r>
              <a:rPr lang="en-US" smtClean="0"/>
              <a:t>Click to edit Master title style</a:t>
            </a:r>
            <a:endParaRPr lang="en-US" dirty="0"/>
          </a:p>
        </p:txBody>
      </p:sp>
      <p:cxnSp>
        <p:nvCxnSpPr>
          <p:cNvPr id="8" name="Straight Connector 7"/>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3" name="Rectangle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148510DF-8D73-4D78-93DD-82F4CE65E190}" type="datetimeFigureOut">
              <a:rPr lang="en-US" smtClean="0"/>
              <a:pPr/>
              <a:t>5/10/2011</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ound Same Side Corner Rectangle 7"/>
          <p:cNvSpPr/>
          <p:nvPr/>
        </p:nvSpPr>
        <p:spPr>
          <a:xfrm>
            <a:off x="228600" y="228600"/>
            <a:ext cx="8686800" cy="4953000"/>
          </a:xfrm>
          <a:prstGeom prst="round2SameRect">
            <a:avLst>
              <a:gd name="adj1" fmla="val 2821"/>
              <a:gd name="adj2" fmla="val 0"/>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flipV="1">
            <a:off x="228600" y="5257800"/>
            <a:ext cx="8686800" cy="1295400"/>
          </a:xfrm>
          <a:prstGeom prst="round2SameRect">
            <a:avLst>
              <a:gd name="adj1" fmla="val 10784"/>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685800" y="838200"/>
            <a:ext cx="7772400" cy="4191000"/>
          </a:xfrm>
        </p:spPr>
        <p:txBody>
          <a:bodyPr anchor="ctr"/>
          <a:lstStyle>
            <a:lvl1pPr algn="ctr">
              <a:defRPr sz="4800" b="0" cap="none" baseline="0">
                <a:solidFill>
                  <a:schemeClr val="bg2"/>
                </a:solidFill>
                <a:effectLst/>
              </a:defRPr>
            </a:lvl1pPr>
          </a:lstStyle>
          <a:p>
            <a:r>
              <a:rPr lang="en-US" smtClean="0"/>
              <a:t>Click to edit Master title style</a:t>
            </a:r>
            <a:endParaRPr lang="en-US" dirty="0"/>
          </a:p>
        </p:txBody>
      </p:sp>
      <p:sp>
        <p:nvSpPr>
          <p:cNvPr id="3" name="Rectangle 2"/>
          <p:cNvSpPr>
            <a:spLocks noGrp="1"/>
          </p:cNvSpPr>
          <p:nvPr>
            <p:ph type="body" idx="1"/>
          </p:nvPr>
        </p:nvSpPr>
        <p:spPr>
          <a:xfrm>
            <a:off x="722313" y="5410200"/>
            <a:ext cx="7772400" cy="1042987"/>
          </a:xfrm>
        </p:spPr>
        <p:txBody>
          <a:bodyPr anchor="ctr">
            <a:normAutofit/>
          </a:bodyPr>
          <a:lstStyle>
            <a:lvl1pPr marL="0" indent="0" algn="ctr">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a:spLocks noGrp="1"/>
          </p:cNvSpPr>
          <p:nvPr>
            <p:ph type="dt" sz="half" idx="10"/>
          </p:nvPr>
        </p:nvSpPr>
        <p:spPr/>
        <p:txBody>
          <a:bodyPr/>
          <a:lstStyle/>
          <a:p>
            <a:fld id="{148510DF-8D73-4D78-93DD-82F4CE65E190}" type="datetimeFigureOut">
              <a:rPr lang="en-US" smtClean="0"/>
              <a:pPr/>
              <a:t>5/10/2011</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301752"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sz="half" idx="2"/>
          </p:nvPr>
        </p:nvSpPr>
        <p:spPr>
          <a:xfrm>
            <a:off x="4648200"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148510DF-8D73-4D78-93DD-82F4CE65E190}" type="datetimeFigureOut">
              <a:rPr lang="en-US" smtClean="0"/>
              <a:pPr/>
              <a:t>5/10/2011</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301752"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301752"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body" sz="quarter" idx="3"/>
          </p:nvPr>
        </p:nvSpPr>
        <p:spPr>
          <a:xfrm>
            <a:off x="4645024"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4"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a:spLocks noGrp="1"/>
          </p:cNvSpPr>
          <p:nvPr>
            <p:ph type="dt" sz="half" idx="10"/>
          </p:nvPr>
        </p:nvSpPr>
        <p:spPr/>
        <p:txBody>
          <a:bodyPr/>
          <a:lstStyle/>
          <a:p>
            <a:fld id="{148510DF-8D73-4D78-93DD-82F4CE65E190}" type="datetimeFigureOut">
              <a:rPr lang="en-US" smtClean="0"/>
              <a:pPr/>
              <a:t>5/10/2011</a:t>
            </a:fld>
            <a:endParaRPr lang="en-US"/>
          </a:p>
        </p:txBody>
      </p:sp>
      <p:sp>
        <p:nvSpPr>
          <p:cNvPr id="8" name="Rectangle 7"/>
          <p:cNvSpPr>
            <a:spLocks noGrp="1"/>
          </p:cNvSpPr>
          <p:nvPr>
            <p:ph type="ftr" sz="quarter" idx="11"/>
          </p:nvPr>
        </p:nvSpPr>
        <p:spPr/>
        <p:txBody>
          <a:bodyPr/>
          <a:lstStyle/>
          <a:p>
            <a:endParaRPr lang="en-US"/>
          </a:p>
        </p:txBody>
      </p:sp>
      <p:sp>
        <p:nvSpPr>
          <p:cNvPr id="9" name="Rectangle 8"/>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148510DF-8D73-4D78-93DD-82F4CE65E190}" type="datetimeFigureOut">
              <a:rPr lang="en-US" smtClean="0"/>
              <a:pPr/>
              <a:t>5/10/2011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p>
            <a:fld id="{148510DF-8D73-4D78-93DD-82F4CE65E190}" type="datetimeFigureOut">
              <a:rPr lang="en-US" smtClean="0"/>
              <a:pPr/>
              <a:t>5/10/2011</a:t>
            </a:fld>
            <a:endParaRPr lang="en-US"/>
          </a:p>
        </p:txBody>
      </p:sp>
      <p:sp>
        <p:nvSpPr>
          <p:cNvPr id="3" name="Rectangle 2"/>
          <p:cNvSpPr>
            <a:spLocks noGrp="1"/>
          </p:cNvSpPr>
          <p:nvPr>
            <p:ph type="ftr" sz="quarter" idx="11"/>
          </p:nvPr>
        </p:nvSpPr>
        <p:spPr/>
        <p:txBody>
          <a:bodyPr/>
          <a:lstStyle/>
          <a:p>
            <a:endParaRPr lang="en-US"/>
          </a:p>
        </p:txBody>
      </p:sp>
      <p:sp>
        <p:nvSpPr>
          <p:cNvPr id="4" name="Rectangle 3"/>
          <p:cNvSpPr>
            <a:spLocks noGrp="1"/>
          </p:cNvSpPr>
          <p:nvPr>
            <p:ph type="sldNum" sz="quarter" idx="12"/>
          </p:nvPr>
        </p:nvSpPr>
        <p:spPr/>
        <p:txBody>
          <a:bodyPr/>
          <a:lstStyle/>
          <a:p>
            <a:fld id="{2C03FDA0-BF4A-4449-952F-8CAC399A07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3" name="Rectangle 2"/>
          <p:cNvSpPr>
            <a:spLocks noGrp="1"/>
          </p:cNvSpPr>
          <p:nvPr>
            <p:ph idx="1"/>
          </p:nvPr>
        </p:nvSpPr>
        <p:spPr>
          <a:xfrm>
            <a:off x="228600" y="1600200"/>
            <a:ext cx="8686800" cy="4724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148510DF-8D73-4D78-93DD-82F4CE65E190}" type="datetimeFigureOut">
              <a:rPr lang="en-US" smtClean="0"/>
              <a:pPr/>
              <a:t>5/10/2011</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2C03FDA0-BF4A-4449-952F-8CAC399A07BD}" type="slidenum">
              <a:rPr lang="en-US" smtClean="0"/>
              <a:pPr/>
              <a:t>‹#›</a:t>
            </a:fld>
            <a:endParaRPr lang="en-US"/>
          </a:p>
        </p:txBody>
      </p:sp>
      <p:cxnSp>
        <p:nvCxnSpPr>
          <p:cNvPr id="9" name="Straight Connector 8"/>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 useBgFill="1">
        <p:nvSpPr>
          <p:cNvPr id="10" name="Rectangle 9"/>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lgn="l">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Grp="1"/>
          </p:cNvSpPr>
          <p:nvPr>
            <p:ph type="pic" idx="1"/>
          </p:nvPr>
        </p:nvSpPr>
        <p:spPr>
          <a:xfrm>
            <a:off x="228600" y="1524000"/>
            <a:ext cx="8686800" cy="49103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Rectangle 4"/>
          <p:cNvSpPr>
            <a:spLocks noGrp="1"/>
          </p:cNvSpPr>
          <p:nvPr>
            <p:ph type="dt" sz="half" idx="10"/>
          </p:nvPr>
        </p:nvSpPr>
        <p:spPr/>
        <p:txBody>
          <a:bodyPr/>
          <a:lstStyle/>
          <a:p>
            <a:fld id="{148510DF-8D73-4D78-93DD-82F4CE65E190}" type="datetimeFigureOut">
              <a:rPr lang="en-US" smtClean="0"/>
              <a:pPr/>
              <a:t>5/10/2011</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2C03FDA0-BF4A-4449-952F-8CAC399A07BD}" type="slidenum">
              <a:rPr lang="en-US" smtClean="0"/>
              <a:pPr/>
              <a:t>‹#›</a:t>
            </a:fld>
            <a:endParaRPr lang="en-US"/>
          </a:p>
        </p:txBody>
      </p:sp>
      <p:sp useBgFill="1">
        <p:nvSpPr>
          <p:cNvPr id="9" name="Rectangle 8"/>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Same Side Corner Rectangle 6"/>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600200"/>
            <a:ext cx="85344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8600" y="6520942"/>
            <a:ext cx="2133600" cy="320040"/>
          </a:xfrm>
          <a:prstGeom prst="rect">
            <a:avLst/>
          </a:prstGeom>
        </p:spPr>
        <p:txBody>
          <a:bodyPr vert="horz" lIns="91440" tIns="45720" rIns="91440" bIns="45720" rtlCol="0" anchor="ctr"/>
          <a:lstStyle>
            <a:lvl1pPr algn="l">
              <a:defRPr sz="1200">
                <a:solidFill>
                  <a:schemeClr val="tx2"/>
                </a:solidFill>
              </a:defRPr>
            </a:lvl1pPr>
          </a:lstStyle>
          <a:p>
            <a:fld id="{148510DF-8D73-4D78-93DD-82F4CE65E190}" type="datetimeFigureOut">
              <a:rPr lang="en-US" smtClean="0"/>
              <a:pPr/>
              <a:t>5/10/2011</a:t>
            </a:fld>
            <a:endParaRPr lang="en-US"/>
          </a:p>
        </p:txBody>
      </p:sp>
      <p:sp>
        <p:nvSpPr>
          <p:cNvPr id="5" name="Footer Placeholder 4"/>
          <p:cNvSpPr>
            <a:spLocks noGrp="1"/>
          </p:cNvSpPr>
          <p:nvPr>
            <p:ph type="ftr" sz="quarter" idx="3"/>
          </p:nvPr>
        </p:nvSpPr>
        <p:spPr>
          <a:xfrm>
            <a:off x="2895600" y="6520942"/>
            <a:ext cx="3429000" cy="320040"/>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781800" y="6520942"/>
            <a:ext cx="2133600" cy="320040"/>
          </a:xfrm>
          <a:prstGeom prst="rect">
            <a:avLst/>
          </a:prstGeom>
        </p:spPr>
        <p:txBody>
          <a:bodyPr vert="horz" lIns="91440" tIns="45720" rIns="91440" bIns="45720" rtlCol="0" anchor="ctr"/>
          <a:lstStyle>
            <a:lvl1pPr algn="r">
              <a:defRPr sz="1200">
                <a:solidFill>
                  <a:schemeClr val="tx2"/>
                </a:solidFill>
              </a:defRPr>
            </a:lvl1pPr>
          </a:lstStyle>
          <a:p>
            <a:fld id="{2C03FDA0-BF4A-4449-952F-8CAC399A07BD}" type="slidenum">
              <a:rPr lang="en-US" smtClean="0"/>
              <a:pPr/>
              <a:t>‹#›</a:t>
            </a:fld>
            <a:endParaRPr lang="en-US"/>
          </a:p>
        </p:txBody>
      </p:sp>
      <p:cxnSp>
        <p:nvCxnSpPr>
          <p:cNvPr id="8" name="Straight Connector 7"/>
          <p:cNvCxnSpPr/>
          <p:nvPr/>
        </p:nvCxnSpPr>
        <p:spPr>
          <a:xfrm>
            <a:off x="228600" y="6524625"/>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600" kern="1200">
          <a:solidFill>
            <a:srgbClr val="FFFFFF"/>
          </a:solidFill>
          <a:effectLst/>
          <a:latin typeface="+mj-lt"/>
          <a:ea typeface="+mj-ea"/>
          <a:cs typeface="+mj-cs"/>
        </a:defRPr>
      </a:lvl1pPr>
    </p:titleStyle>
    <p:bodyStyle>
      <a:lvl1pPr marL="274320" indent="-274320" algn="l" defTabSz="914400" rtl="0" eaLnBrk="1" latinLnBrk="0" hangingPunct="1">
        <a:spcBef>
          <a:spcPct val="20000"/>
        </a:spcBef>
        <a:buClr>
          <a:schemeClr val="accent2"/>
        </a:buClr>
        <a:buSzPct val="85000"/>
        <a:buFont typeface="Wingdings 2" pitchFamily="18" charset="2"/>
        <a:buChar char=""/>
        <a:defRPr sz="2800" kern="1200">
          <a:solidFill>
            <a:schemeClr val="tx1"/>
          </a:solidFill>
          <a:latin typeface="+mn-lt"/>
          <a:ea typeface="+mn-ea"/>
          <a:cs typeface="+mn-cs"/>
        </a:defRPr>
      </a:lvl1pPr>
      <a:lvl2pPr marL="548640" indent="-228600" algn="l" defTabSz="914400" rtl="0" eaLnBrk="1" latinLnBrk="0" hangingPunct="1">
        <a:spcBef>
          <a:spcPct val="20000"/>
        </a:spcBef>
        <a:buClr>
          <a:schemeClr val="accent2"/>
        </a:buClr>
        <a:buSzPct val="85000"/>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2"/>
        </a:buClr>
        <a:buSzPct val="100000"/>
        <a:buFont typeface="Arial" pitchFamily="34" charset="0"/>
        <a:buChar char="•"/>
        <a:defRPr sz="1800" kern="1200">
          <a:solidFill>
            <a:schemeClr val="tx2"/>
          </a:solidFill>
          <a:latin typeface="+mn-lt"/>
          <a:ea typeface="+mn-ea"/>
          <a:cs typeface="+mn-cs"/>
        </a:defRPr>
      </a:lvl4pPr>
      <a:lvl5pPr marL="128016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mailto:mike.herrmann@tn.gov" TargetMode="External"/><Relationship Id="rId3" Type="http://schemas.openxmlformats.org/officeDocument/2006/relationships/hyperlink" Target="mailto:nan.mckerley@tn.gov" TargetMode="External"/><Relationship Id="rId7" Type="http://schemas.openxmlformats.org/officeDocument/2006/relationships/hyperlink" Target="mailto:jan.bushing@tn.gov" TargetMode="External"/><Relationship Id="rId12" Type="http://schemas.openxmlformats.org/officeDocument/2006/relationships/hyperlink" Target="mailto:sarah.white@tn.gov" TargetMode="External"/><Relationship Id="rId2" Type="http://schemas.openxmlformats.org/officeDocument/2006/relationships/hyperlink" Target="mailto:eve.carney@tn.gov" TargetMode="External"/><Relationship Id="rId1" Type="http://schemas.openxmlformats.org/officeDocument/2006/relationships/slideLayout" Target="../slideLayouts/slideLayout2.xml"/><Relationship Id="rId6" Type="http://schemas.openxmlformats.org/officeDocument/2006/relationships/hyperlink" Target="mailto:kimberly.f.jackson@tn.gov" TargetMode="External"/><Relationship Id="rId11" Type="http://schemas.openxmlformats.org/officeDocument/2006/relationships/hyperlink" Target="mailto:marianna.smith@tn.gov" TargetMode="External"/><Relationship Id="rId5" Type="http://schemas.openxmlformats.org/officeDocument/2006/relationships/hyperlink" Target="mailto:jerry.swain@tn.gov" TargetMode="External"/><Relationship Id="rId10" Type="http://schemas.openxmlformats.org/officeDocument/2006/relationships/hyperlink" Target="mailto:barry.olhausen@tn.gov" TargetMode="External"/><Relationship Id="rId4" Type="http://schemas.openxmlformats.org/officeDocument/2006/relationships/hyperlink" Target="mailto:wesley.robertson@tn.gov" TargetMode="External"/><Relationship Id="rId9" Type="http://schemas.openxmlformats.org/officeDocument/2006/relationships/hyperlink" Target="mailto:lisa.howard@tn.gov"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treasury.tn.gov/tcrs/PDFs/TCRSPlanUpdate2011.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2305051"/>
          </a:xfrm>
        </p:spPr>
        <p:txBody>
          <a:bodyPr>
            <a:normAutofit/>
          </a:bodyPr>
          <a:lstStyle/>
          <a:p>
            <a:r>
              <a:rPr lang="en-US" sz="6600" dirty="0" smtClean="0"/>
              <a:t>Local Finance Updates</a:t>
            </a:r>
            <a:endParaRPr lang="en-US" sz="6600" dirty="0"/>
          </a:p>
        </p:txBody>
      </p:sp>
      <p:sp>
        <p:nvSpPr>
          <p:cNvPr id="3" name="Subtitle 2"/>
          <p:cNvSpPr>
            <a:spLocks noGrp="1"/>
          </p:cNvSpPr>
          <p:nvPr>
            <p:ph type="subTitle" idx="1"/>
          </p:nvPr>
        </p:nvSpPr>
        <p:spPr>
          <a:xfrm>
            <a:off x="1371600" y="4800600"/>
            <a:ext cx="6400800" cy="1447800"/>
          </a:xfrm>
        </p:spPr>
        <p:txBody>
          <a:bodyPr>
            <a:normAutofit fontScale="77500" lnSpcReduction="20000"/>
          </a:bodyPr>
          <a:lstStyle/>
          <a:p>
            <a:r>
              <a:rPr lang="en-US" dirty="0" smtClean="0"/>
              <a:t>Fall Creek Falls April 28</a:t>
            </a:r>
            <a:r>
              <a:rPr lang="en-US" baseline="30000" dirty="0" smtClean="0"/>
              <a:t>th</a:t>
            </a:r>
            <a:r>
              <a:rPr lang="en-US" dirty="0" smtClean="0"/>
              <a:t> &amp; April 29</a:t>
            </a:r>
            <a:r>
              <a:rPr lang="en-US" baseline="30000" dirty="0" smtClean="0"/>
              <a:t>th</a:t>
            </a:r>
            <a:endParaRPr lang="en-US" dirty="0"/>
          </a:p>
          <a:p>
            <a:r>
              <a:rPr lang="en-US" dirty="0" smtClean="0"/>
              <a:t>Gatlinburg May 12</a:t>
            </a:r>
            <a:r>
              <a:rPr lang="en-US" baseline="30000" dirty="0" smtClean="0"/>
              <a:t>th</a:t>
            </a:r>
            <a:r>
              <a:rPr lang="en-US" dirty="0" smtClean="0"/>
              <a:t> &amp; May 13</a:t>
            </a:r>
            <a:r>
              <a:rPr lang="en-US" baseline="30000" dirty="0" smtClean="0"/>
              <a:t>th</a:t>
            </a:r>
            <a:r>
              <a:rPr lang="en-US" dirty="0" smtClean="0"/>
              <a:t> </a:t>
            </a:r>
          </a:p>
          <a:p>
            <a:r>
              <a:rPr lang="en-US" dirty="0" smtClean="0"/>
              <a:t>Paris Landing May 19</a:t>
            </a:r>
            <a:r>
              <a:rPr lang="en-US" baseline="30000" dirty="0" smtClean="0"/>
              <a:t>th</a:t>
            </a:r>
            <a:r>
              <a:rPr lang="en-US" dirty="0" smtClean="0"/>
              <a:t> &amp; May 20</a:t>
            </a:r>
            <a:r>
              <a:rPr lang="en-US" baseline="30000" dirty="0" smtClean="0"/>
              <a:t>th</a:t>
            </a:r>
            <a:r>
              <a:rPr lang="en-US" dirty="0" smtClean="0"/>
              <a:t> </a:t>
            </a:r>
          </a:p>
          <a:p>
            <a:r>
              <a:rPr lang="en-US" dirty="0" smtClean="0"/>
              <a:t>Pickwick Landing May 25</a:t>
            </a:r>
            <a:r>
              <a:rPr lang="en-US" baseline="30000" dirty="0" smtClean="0"/>
              <a:t>th</a:t>
            </a:r>
            <a:r>
              <a:rPr lang="en-US" dirty="0" smtClean="0"/>
              <a:t> &amp; May 26</a:t>
            </a:r>
            <a:r>
              <a:rPr lang="en-US" baseline="30000" dirty="0" smtClean="0"/>
              <a:t>th</a:t>
            </a:r>
            <a:r>
              <a:rPr lang="en-US"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FY12 BEP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TCA 49-3-351(a)(4)</a:t>
            </a:r>
          </a:p>
          <a:p>
            <a:pPr lvl="1"/>
            <a:r>
              <a:rPr lang="en-US" sz="2400" dirty="0" smtClean="0"/>
              <a:t>In fiscal year 2010-2011 and subsequent fiscal years, the cost per square foot calculation in the capital outlay component shall be reduced by fourteen dollars ($14.00) per square foot for kindergarten through grade four (K-4) classrooms and by twelve dollars ($12.00) per square foot for other classrooms, it being the legislative intent that the state share of the BEP formula in 2010-2011 and subsequent fiscal years not include growth in capital outlay that otherwise would have occurred in fiscal year 2010-2011. The provisions of this item shall not preclude the appropriation of non-recurring funds to the BEP for distribution to local education agencies through the BEP formula.</a:t>
            </a:r>
          </a:p>
          <a:p>
            <a:pPr>
              <a:buNone/>
            </a:pPr>
            <a:r>
              <a:rPr lang="en-US" dirty="0" smtClean="0"/>
              <a:t>	</a:t>
            </a:r>
          </a:p>
        </p:txBody>
      </p:sp>
      <p:sp>
        <p:nvSpPr>
          <p:cNvPr id="4" name="Text Placeholder 3"/>
          <p:cNvSpPr>
            <a:spLocks noGrp="1"/>
          </p:cNvSpPr>
          <p:nvPr>
            <p:ph type="body" sz="half" idx="2"/>
          </p:nvPr>
        </p:nvSpPr>
        <p:spPr/>
        <p:txBody>
          <a:bodyPr/>
          <a:lstStyle/>
          <a:p>
            <a:r>
              <a:rPr lang="en-US" b="1" dirty="0" smtClean="0"/>
              <a:t>BEP Capital Outlay Change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FY12 BEP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p:txBody>
      </p:sp>
      <p:sp>
        <p:nvSpPr>
          <p:cNvPr id="4" name="Text Placeholder 3"/>
          <p:cNvSpPr>
            <a:spLocks noGrp="1"/>
          </p:cNvSpPr>
          <p:nvPr>
            <p:ph type="body" sz="half" idx="2"/>
          </p:nvPr>
        </p:nvSpPr>
        <p:spPr/>
        <p:txBody>
          <a:bodyPr/>
          <a:lstStyle/>
          <a:p>
            <a:r>
              <a:rPr lang="en-US" b="1" dirty="0" smtClean="0"/>
              <a:t>BEP Capital Outlay Change</a:t>
            </a:r>
            <a:endParaRPr lang="en-US" dirty="0"/>
          </a:p>
        </p:txBody>
      </p:sp>
      <p:graphicFrame>
        <p:nvGraphicFramePr>
          <p:cNvPr id="5" name="Table 4"/>
          <p:cNvGraphicFramePr>
            <a:graphicFrameLocks noGrp="1"/>
          </p:cNvGraphicFramePr>
          <p:nvPr/>
        </p:nvGraphicFramePr>
        <p:xfrm>
          <a:off x="304800" y="1600200"/>
          <a:ext cx="8610600" cy="2415501"/>
        </p:xfrm>
        <a:graphic>
          <a:graphicData uri="http://schemas.openxmlformats.org/drawingml/2006/table">
            <a:tbl>
              <a:tblPr firstRow="1" bandRow="1">
                <a:tableStyleId>{5C22544A-7EE6-4342-B048-85BDC9FD1C3A}</a:tableStyleId>
              </a:tblPr>
              <a:tblGrid>
                <a:gridCol w="1085954"/>
                <a:gridCol w="1353430"/>
                <a:gridCol w="1280733"/>
                <a:gridCol w="1363980"/>
                <a:gridCol w="1392903"/>
                <a:gridCol w="2133600"/>
              </a:tblGrid>
              <a:tr h="510579">
                <a:tc>
                  <a:txBody>
                    <a:bodyPr/>
                    <a:lstStyle/>
                    <a:p>
                      <a:r>
                        <a:rPr lang="en-US" dirty="0" smtClean="0"/>
                        <a:t>Grades</a:t>
                      </a:r>
                      <a:endParaRPr lang="en-US" dirty="0"/>
                    </a:p>
                  </a:txBody>
                  <a:tcPr anchor="ctr"/>
                </a:tc>
                <a:tc>
                  <a:txBody>
                    <a:bodyPr/>
                    <a:lstStyle/>
                    <a:p>
                      <a:pPr algn="ctr"/>
                      <a:r>
                        <a:rPr lang="en-US" dirty="0" smtClean="0"/>
                        <a:t>FY10</a:t>
                      </a:r>
                      <a:endParaRPr lang="en-US" dirty="0"/>
                    </a:p>
                  </a:txBody>
                  <a:tcPr anchor="ctr"/>
                </a:tc>
                <a:tc>
                  <a:txBody>
                    <a:bodyPr/>
                    <a:lstStyle/>
                    <a:p>
                      <a:pPr algn="ctr"/>
                      <a:r>
                        <a:rPr lang="en-US" dirty="0" smtClean="0"/>
                        <a:t>FY11</a:t>
                      </a:r>
                      <a:endParaRPr lang="en-US" dirty="0"/>
                    </a:p>
                  </a:txBody>
                  <a:tcPr anchor="ctr"/>
                </a:tc>
                <a:tc>
                  <a:txBody>
                    <a:bodyPr/>
                    <a:lstStyle/>
                    <a:p>
                      <a:pPr algn="ctr"/>
                      <a:r>
                        <a:rPr lang="en-US" dirty="0" smtClean="0"/>
                        <a:t>Reduction</a:t>
                      </a:r>
                      <a:endParaRPr lang="en-US" dirty="0"/>
                    </a:p>
                  </a:txBody>
                  <a:tcPr anchor="ctr"/>
                </a:tc>
                <a:tc>
                  <a:txBody>
                    <a:bodyPr/>
                    <a:lstStyle/>
                    <a:p>
                      <a:pPr algn="ctr"/>
                      <a:r>
                        <a:rPr lang="en-US" dirty="0" smtClean="0"/>
                        <a:t>FY11 BEP Recurring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FY11 BEP </a:t>
                      </a:r>
                      <a:r>
                        <a:rPr lang="en-US" dirty="0" err="1" smtClean="0"/>
                        <a:t>NonRecurring</a:t>
                      </a:r>
                      <a:endParaRPr lang="en-US" dirty="0" smtClean="0"/>
                    </a:p>
                  </a:txBody>
                  <a:tcPr anchor="ctr"/>
                </a:tc>
              </a:tr>
              <a:tr h="591807">
                <a:tc>
                  <a:txBody>
                    <a:bodyPr/>
                    <a:lstStyle/>
                    <a:p>
                      <a:r>
                        <a:rPr lang="en-US" dirty="0" smtClean="0"/>
                        <a:t>K – 4 </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$121</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$14</a:t>
                      </a:r>
                      <a:endParaRPr lang="en-US" dirty="0"/>
                    </a:p>
                  </a:txBody>
                  <a:tcPr anchor="ctr"/>
                </a:tc>
              </a:tr>
              <a:tr h="591807">
                <a:tc>
                  <a:txBody>
                    <a:bodyPr/>
                    <a:lstStyle/>
                    <a:p>
                      <a:r>
                        <a:rPr lang="en-US" dirty="0" smtClean="0"/>
                        <a:t>5 – 8 </a:t>
                      </a:r>
                      <a:endParaRPr lang="en-US" dirty="0"/>
                    </a:p>
                  </a:txBody>
                  <a:tcPr anchor="ctr"/>
                </a:tc>
                <a:tc>
                  <a:txBody>
                    <a:bodyPr/>
                    <a:lstStyle/>
                    <a:p>
                      <a:pPr algn="ctr"/>
                      <a:r>
                        <a:rPr lang="en-US" dirty="0" smtClean="0"/>
                        <a:t>$113</a:t>
                      </a:r>
                      <a:endParaRPr lang="en-US" dirty="0"/>
                    </a:p>
                  </a:txBody>
                  <a:tcPr anchor="ctr"/>
                </a:tc>
                <a:tc>
                  <a:txBody>
                    <a:bodyPr/>
                    <a:lstStyle/>
                    <a:p>
                      <a:pPr algn="ctr"/>
                      <a:r>
                        <a:rPr lang="en-US" dirty="0" smtClean="0"/>
                        <a:t>$125</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$113</a:t>
                      </a:r>
                      <a:endParaRPr lang="en-US" dirty="0"/>
                    </a:p>
                  </a:txBody>
                  <a:tcPr anchor="ctr"/>
                </a:tc>
                <a:tc>
                  <a:txBody>
                    <a:bodyPr/>
                    <a:lstStyle/>
                    <a:p>
                      <a:pPr algn="ctr"/>
                      <a:r>
                        <a:rPr lang="en-US" dirty="0" smtClean="0"/>
                        <a:t>$12</a:t>
                      </a:r>
                      <a:endParaRPr lang="en-US" dirty="0"/>
                    </a:p>
                  </a:txBody>
                  <a:tcPr anchor="ctr"/>
                </a:tc>
              </a:tr>
              <a:tr h="591807">
                <a:tc>
                  <a:txBody>
                    <a:bodyPr/>
                    <a:lstStyle/>
                    <a:p>
                      <a:r>
                        <a:rPr lang="en-US" dirty="0" smtClean="0"/>
                        <a:t>9 – 12 </a:t>
                      </a:r>
                      <a:endParaRPr lang="en-US" dirty="0"/>
                    </a:p>
                  </a:txBody>
                  <a:tcPr anchor="ctr"/>
                </a:tc>
                <a:tc>
                  <a:txBody>
                    <a:bodyPr/>
                    <a:lstStyle/>
                    <a:p>
                      <a:pPr algn="ctr"/>
                      <a:r>
                        <a:rPr lang="en-US" dirty="0" smtClean="0"/>
                        <a:t>$111</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$111</a:t>
                      </a:r>
                      <a:endParaRPr lang="en-US" dirty="0"/>
                    </a:p>
                  </a:txBody>
                  <a:tcPr anchor="ctr"/>
                </a:tc>
                <a:tc>
                  <a:txBody>
                    <a:bodyPr/>
                    <a:lstStyle/>
                    <a:p>
                      <a:pPr algn="ctr"/>
                      <a:r>
                        <a:rPr lang="en-US" dirty="0" smtClean="0"/>
                        <a:t>$12</a:t>
                      </a:r>
                      <a:endParaRPr lang="en-US" dirty="0"/>
                    </a:p>
                  </a:txBody>
                  <a:tcPr anchor="ctr"/>
                </a:tc>
              </a:tr>
            </a:tbl>
          </a:graphicData>
        </a:graphic>
      </p:graphicFrame>
      <p:graphicFrame>
        <p:nvGraphicFramePr>
          <p:cNvPr id="6" name="Table 5"/>
          <p:cNvGraphicFramePr>
            <a:graphicFrameLocks noGrp="1"/>
          </p:cNvGraphicFramePr>
          <p:nvPr/>
        </p:nvGraphicFramePr>
        <p:xfrm>
          <a:off x="304800" y="4114800"/>
          <a:ext cx="6477000" cy="2286000"/>
        </p:xfrm>
        <a:graphic>
          <a:graphicData uri="http://schemas.openxmlformats.org/drawingml/2006/table">
            <a:tbl>
              <a:tblPr firstRow="1" bandRow="1">
                <a:tableStyleId>{5C22544A-7EE6-4342-B048-85BDC9FD1C3A}</a:tableStyleId>
              </a:tblPr>
              <a:tblGrid>
                <a:gridCol w="1066800"/>
                <a:gridCol w="1371600"/>
                <a:gridCol w="1295400"/>
                <a:gridCol w="1371600"/>
                <a:gridCol w="1371600"/>
              </a:tblGrid>
              <a:tr h="510579">
                <a:tc>
                  <a:txBody>
                    <a:bodyPr/>
                    <a:lstStyle/>
                    <a:p>
                      <a:r>
                        <a:rPr lang="en-US" dirty="0" smtClean="0"/>
                        <a:t>Grades</a:t>
                      </a:r>
                      <a:endParaRPr lang="en-US" dirty="0"/>
                    </a:p>
                  </a:txBody>
                  <a:tcPr anchor="ctr"/>
                </a:tc>
                <a:tc>
                  <a:txBody>
                    <a:bodyPr/>
                    <a:lstStyle/>
                    <a:p>
                      <a:pPr algn="ctr"/>
                      <a:r>
                        <a:rPr lang="en-US" dirty="0" smtClean="0"/>
                        <a:t>FY11</a:t>
                      </a:r>
                      <a:endParaRPr lang="en-US" dirty="0"/>
                    </a:p>
                  </a:txBody>
                  <a:tcPr anchor="ctr"/>
                </a:tc>
                <a:tc>
                  <a:txBody>
                    <a:bodyPr/>
                    <a:lstStyle/>
                    <a:p>
                      <a:pPr algn="ctr"/>
                      <a:r>
                        <a:rPr lang="en-US" dirty="0" smtClean="0"/>
                        <a:t>FY12</a:t>
                      </a:r>
                      <a:endParaRPr lang="en-US" dirty="0"/>
                    </a:p>
                  </a:txBody>
                  <a:tcPr anchor="ctr"/>
                </a:tc>
                <a:tc>
                  <a:txBody>
                    <a:bodyPr/>
                    <a:lstStyle/>
                    <a:p>
                      <a:pPr algn="ctr"/>
                      <a:r>
                        <a:rPr lang="en-US" dirty="0" smtClean="0"/>
                        <a:t>Reduction</a:t>
                      </a:r>
                      <a:endParaRPr lang="en-US" dirty="0"/>
                    </a:p>
                  </a:txBody>
                  <a:tcPr anchor="ctr"/>
                </a:tc>
                <a:tc>
                  <a:txBody>
                    <a:bodyPr/>
                    <a:lstStyle/>
                    <a:p>
                      <a:pPr algn="ctr"/>
                      <a:r>
                        <a:rPr lang="en-US" dirty="0" smtClean="0"/>
                        <a:t>FY12 BEP</a:t>
                      </a:r>
                      <a:endParaRPr lang="en-US" dirty="0"/>
                    </a:p>
                  </a:txBody>
                  <a:tcPr anchor="ctr"/>
                </a:tc>
              </a:tr>
              <a:tr h="591807">
                <a:tc>
                  <a:txBody>
                    <a:bodyPr/>
                    <a:lstStyle/>
                    <a:p>
                      <a:r>
                        <a:rPr lang="en-US" dirty="0" smtClean="0"/>
                        <a:t>K – 4 </a:t>
                      </a:r>
                      <a:endParaRPr lang="en-US" dirty="0"/>
                    </a:p>
                  </a:txBody>
                  <a:tcPr anchor="ctr"/>
                </a:tc>
                <a:tc>
                  <a:txBody>
                    <a:bodyPr/>
                    <a:lstStyle/>
                    <a:p>
                      <a:pPr algn="ctr"/>
                      <a:r>
                        <a:rPr lang="en-US" dirty="0" smtClean="0"/>
                        <a:t>$121</a:t>
                      </a:r>
                      <a:endParaRPr lang="en-US" dirty="0"/>
                    </a:p>
                  </a:txBody>
                  <a:tcPr anchor="ctr"/>
                </a:tc>
                <a:tc>
                  <a:txBody>
                    <a:bodyPr/>
                    <a:lstStyle/>
                    <a:p>
                      <a:pPr algn="ctr"/>
                      <a:r>
                        <a:rPr lang="en-US" dirty="0" smtClean="0"/>
                        <a:t>$126</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$112</a:t>
                      </a:r>
                      <a:endParaRPr lang="en-US" dirty="0"/>
                    </a:p>
                  </a:txBody>
                  <a:tcPr anchor="ctr"/>
                </a:tc>
              </a:tr>
              <a:tr h="591807">
                <a:tc>
                  <a:txBody>
                    <a:bodyPr/>
                    <a:lstStyle/>
                    <a:p>
                      <a:r>
                        <a:rPr lang="en-US" dirty="0" smtClean="0"/>
                        <a:t>5 – 8 </a:t>
                      </a:r>
                      <a:endParaRPr lang="en-US" dirty="0"/>
                    </a:p>
                  </a:txBody>
                  <a:tcPr anchor="ctr"/>
                </a:tc>
                <a:tc>
                  <a:txBody>
                    <a:bodyPr/>
                    <a:lstStyle/>
                    <a:p>
                      <a:pPr algn="ctr"/>
                      <a:r>
                        <a:rPr lang="en-US" dirty="0" smtClean="0"/>
                        <a:t>$125</a:t>
                      </a:r>
                      <a:endParaRPr lang="en-US" dirty="0"/>
                    </a:p>
                  </a:txBody>
                  <a:tcPr anchor="ctr"/>
                </a:tc>
                <a:tc>
                  <a:txBody>
                    <a:bodyPr/>
                    <a:lstStyle/>
                    <a:p>
                      <a:pPr algn="ctr"/>
                      <a:r>
                        <a:rPr lang="en-US" dirty="0" smtClean="0"/>
                        <a:t>$127</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$115</a:t>
                      </a:r>
                      <a:endParaRPr lang="en-US" dirty="0"/>
                    </a:p>
                  </a:txBody>
                  <a:tcPr anchor="ctr"/>
                </a:tc>
              </a:tr>
              <a:tr h="591807">
                <a:tc>
                  <a:txBody>
                    <a:bodyPr/>
                    <a:lstStyle/>
                    <a:p>
                      <a:r>
                        <a:rPr lang="en-US" dirty="0" smtClean="0"/>
                        <a:t>9 – 12 </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$125</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$113</a:t>
                      </a:r>
                      <a:endParaRPr lang="en-US" dirty="0"/>
                    </a:p>
                  </a:txBody>
                  <a:tcPr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FY12 BEP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p:txBody>
      </p:sp>
      <p:sp>
        <p:nvSpPr>
          <p:cNvPr id="4" name="Text Placeholder 3"/>
          <p:cNvSpPr>
            <a:spLocks noGrp="1"/>
          </p:cNvSpPr>
          <p:nvPr>
            <p:ph type="body" sz="half" idx="2"/>
          </p:nvPr>
        </p:nvSpPr>
        <p:spPr/>
        <p:txBody>
          <a:bodyPr/>
          <a:lstStyle/>
          <a:p>
            <a:r>
              <a:rPr lang="en-US" b="1" dirty="0" smtClean="0"/>
              <a:t>BEP Capital Outlay Change</a:t>
            </a:r>
            <a:endParaRPr lang="en-US" dirty="0"/>
          </a:p>
        </p:txBody>
      </p:sp>
      <p:graphicFrame>
        <p:nvGraphicFramePr>
          <p:cNvPr id="5" name="Table 4"/>
          <p:cNvGraphicFramePr>
            <a:graphicFrameLocks noGrp="1"/>
          </p:cNvGraphicFramePr>
          <p:nvPr/>
        </p:nvGraphicFramePr>
        <p:xfrm>
          <a:off x="304800" y="1600200"/>
          <a:ext cx="8610600" cy="2415501"/>
        </p:xfrm>
        <a:graphic>
          <a:graphicData uri="http://schemas.openxmlformats.org/drawingml/2006/table">
            <a:tbl>
              <a:tblPr firstRow="1" bandRow="1">
                <a:tableStyleId>{5C22544A-7EE6-4342-B048-85BDC9FD1C3A}</a:tableStyleId>
              </a:tblPr>
              <a:tblGrid>
                <a:gridCol w="1085954"/>
                <a:gridCol w="1353430"/>
                <a:gridCol w="1280733"/>
                <a:gridCol w="1363980"/>
                <a:gridCol w="1392903"/>
                <a:gridCol w="2133600"/>
              </a:tblGrid>
              <a:tr h="510579">
                <a:tc>
                  <a:txBody>
                    <a:bodyPr/>
                    <a:lstStyle/>
                    <a:p>
                      <a:r>
                        <a:rPr lang="en-US" dirty="0" smtClean="0"/>
                        <a:t>Grades</a:t>
                      </a:r>
                      <a:endParaRPr lang="en-US" dirty="0"/>
                    </a:p>
                  </a:txBody>
                  <a:tcPr anchor="ctr"/>
                </a:tc>
                <a:tc>
                  <a:txBody>
                    <a:bodyPr/>
                    <a:lstStyle/>
                    <a:p>
                      <a:pPr algn="ctr"/>
                      <a:r>
                        <a:rPr lang="en-US" dirty="0" smtClean="0"/>
                        <a:t>FY10</a:t>
                      </a:r>
                      <a:endParaRPr lang="en-US" dirty="0"/>
                    </a:p>
                  </a:txBody>
                  <a:tcPr anchor="ctr"/>
                </a:tc>
                <a:tc>
                  <a:txBody>
                    <a:bodyPr/>
                    <a:lstStyle/>
                    <a:p>
                      <a:pPr algn="ctr"/>
                      <a:r>
                        <a:rPr lang="en-US" dirty="0" smtClean="0"/>
                        <a:t>FY11</a:t>
                      </a:r>
                      <a:endParaRPr lang="en-US" dirty="0"/>
                    </a:p>
                  </a:txBody>
                  <a:tcPr anchor="ctr"/>
                </a:tc>
                <a:tc>
                  <a:txBody>
                    <a:bodyPr/>
                    <a:lstStyle/>
                    <a:p>
                      <a:pPr algn="ctr"/>
                      <a:r>
                        <a:rPr lang="en-US" dirty="0" smtClean="0"/>
                        <a:t>Reduction</a:t>
                      </a:r>
                      <a:endParaRPr lang="en-US" dirty="0"/>
                    </a:p>
                  </a:txBody>
                  <a:tcPr anchor="ctr"/>
                </a:tc>
                <a:tc>
                  <a:txBody>
                    <a:bodyPr/>
                    <a:lstStyle/>
                    <a:p>
                      <a:pPr algn="ctr"/>
                      <a:r>
                        <a:rPr lang="en-US" dirty="0" smtClean="0"/>
                        <a:t>FY11 BEP Recurring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FY11 BEP </a:t>
                      </a:r>
                      <a:r>
                        <a:rPr lang="en-US" dirty="0" err="1" smtClean="0"/>
                        <a:t>NonRecurring</a:t>
                      </a:r>
                      <a:endParaRPr lang="en-US" dirty="0" smtClean="0"/>
                    </a:p>
                  </a:txBody>
                  <a:tcPr anchor="ctr"/>
                </a:tc>
              </a:tr>
              <a:tr h="591807">
                <a:tc>
                  <a:txBody>
                    <a:bodyPr/>
                    <a:lstStyle/>
                    <a:p>
                      <a:r>
                        <a:rPr lang="en-US" dirty="0" smtClean="0"/>
                        <a:t>K – 4 </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$121</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$14</a:t>
                      </a:r>
                      <a:endParaRPr lang="en-US" dirty="0"/>
                    </a:p>
                  </a:txBody>
                  <a:tcPr anchor="ctr"/>
                </a:tc>
              </a:tr>
              <a:tr h="591807">
                <a:tc>
                  <a:txBody>
                    <a:bodyPr/>
                    <a:lstStyle/>
                    <a:p>
                      <a:r>
                        <a:rPr lang="en-US" dirty="0" smtClean="0"/>
                        <a:t>5 – 8 </a:t>
                      </a:r>
                      <a:endParaRPr lang="en-US" dirty="0"/>
                    </a:p>
                  </a:txBody>
                  <a:tcPr anchor="ctr"/>
                </a:tc>
                <a:tc>
                  <a:txBody>
                    <a:bodyPr/>
                    <a:lstStyle/>
                    <a:p>
                      <a:pPr algn="ctr"/>
                      <a:r>
                        <a:rPr lang="en-US" dirty="0" smtClean="0"/>
                        <a:t>$113</a:t>
                      </a:r>
                      <a:endParaRPr lang="en-US" dirty="0"/>
                    </a:p>
                  </a:txBody>
                  <a:tcPr anchor="ctr"/>
                </a:tc>
                <a:tc>
                  <a:txBody>
                    <a:bodyPr/>
                    <a:lstStyle/>
                    <a:p>
                      <a:pPr algn="ctr"/>
                      <a:r>
                        <a:rPr lang="en-US" dirty="0" smtClean="0"/>
                        <a:t>$125</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$113</a:t>
                      </a:r>
                      <a:endParaRPr lang="en-US" dirty="0"/>
                    </a:p>
                  </a:txBody>
                  <a:tcPr anchor="ctr"/>
                </a:tc>
                <a:tc>
                  <a:txBody>
                    <a:bodyPr/>
                    <a:lstStyle/>
                    <a:p>
                      <a:pPr algn="ctr"/>
                      <a:r>
                        <a:rPr lang="en-US" dirty="0" smtClean="0"/>
                        <a:t>$12</a:t>
                      </a:r>
                      <a:endParaRPr lang="en-US" dirty="0"/>
                    </a:p>
                  </a:txBody>
                  <a:tcPr anchor="ctr"/>
                </a:tc>
              </a:tr>
              <a:tr h="591807">
                <a:tc>
                  <a:txBody>
                    <a:bodyPr/>
                    <a:lstStyle/>
                    <a:p>
                      <a:r>
                        <a:rPr lang="en-US" dirty="0" smtClean="0"/>
                        <a:t>9 – 12 </a:t>
                      </a:r>
                      <a:endParaRPr lang="en-US" dirty="0"/>
                    </a:p>
                  </a:txBody>
                  <a:tcPr anchor="ctr"/>
                </a:tc>
                <a:tc>
                  <a:txBody>
                    <a:bodyPr/>
                    <a:lstStyle/>
                    <a:p>
                      <a:pPr algn="ctr"/>
                      <a:r>
                        <a:rPr lang="en-US" dirty="0" smtClean="0"/>
                        <a:t>$111</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$111</a:t>
                      </a:r>
                      <a:endParaRPr lang="en-US" dirty="0"/>
                    </a:p>
                  </a:txBody>
                  <a:tcPr anchor="ctr"/>
                </a:tc>
                <a:tc>
                  <a:txBody>
                    <a:bodyPr/>
                    <a:lstStyle/>
                    <a:p>
                      <a:pPr algn="ctr"/>
                      <a:r>
                        <a:rPr lang="en-US" dirty="0" smtClean="0"/>
                        <a:t>$12</a:t>
                      </a:r>
                      <a:endParaRPr lang="en-US" dirty="0"/>
                    </a:p>
                  </a:txBody>
                  <a:tcPr anchor="ctr"/>
                </a:tc>
              </a:tr>
            </a:tbl>
          </a:graphicData>
        </a:graphic>
      </p:graphicFrame>
      <p:graphicFrame>
        <p:nvGraphicFramePr>
          <p:cNvPr id="6" name="Table 5"/>
          <p:cNvGraphicFramePr>
            <a:graphicFrameLocks noGrp="1"/>
          </p:cNvGraphicFramePr>
          <p:nvPr/>
        </p:nvGraphicFramePr>
        <p:xfrm>
          <a:off x="304800" y="4114800"/>
          <a:ext cx="6477000" cy="2286000"/>
        </p:xfrm>
        <a:graphic>
          <a:graphicData uri="http://schemas.openxmlformats.org/drawingml/2006/table">
            <a:tbl>
              <a:tblPr firstRow="1" bandRow="1">
                <a:tableStyleId>{5C22544A-7EE6-4342-B048-85BDC9FD1C3A}</a:tableStyleId>
              </a:tblPr>
              <a:tblGrid>
                <a:gridCol w="1066800"/>
                <a:gridCol w="1371600"/>
                <a:gridCol w="1295400"/>
                <a:gridCol w="1371600"/>
                <a:gridCol w="1371600"/>
              </a:tblGrid>
              <a:tr h="510579">
                <a:tc>
                  <a:txBody>
                    <a:bodyPr/>
                    <a:lstStyle/>
                    <a:p>
                      <a:r>
                        <a:rPr lang="en-US" dirty="0" smtClean="0"/>
                        <a:t>Grades</a:t>
                      </a:r>
                      <a:endParaRPr lang="en-US" dirty="0"/>
                    </a:p>
                  </a:txBody>
                  <a:tcPr anchor="ctr"/>
                </a:tc>
                <a:tc>
                  <a:txBody>
                    <a:bodyPr/>
                    <a:lstStyle/>
                    <a:p>
                      <a:pPr algn="ctr"/>
                      <a:r>
                        <a:rPr lang="en-US" dirty="0" smtClean="0"/>
                        <a:t>FY11</a:t>
                      </a:r>
                      <a:endParaRPr lang="en-US" dirty="0"/>
                    </a:p>
                  </a:txBody>
                  <a:tcPr anchor="ctr"/>
                </a:tc>
                <a:tc>
                  <a:txBody>
                    <a:bodyPr/>
                    <a:lstStyle/>
                    <a:p>
                      <a:pPr algn="ctr"/>
                      <a:r>
                        <a:rPr lang="en-US" dirty="0" smtClean="0"/>
                        <a:t>FY12</a:t>
                      </a:r>
                      <a:endParaRPr lang="en-US" dirty="0"/>
                    </a:p>
                  </a:txBody>
                  <a:tcPr anchor="ctr"/>
                </a:tc>
                <a:tc>
                  <a:txBody>
                    <a:bodyPr/>
                    <a:lstStyle/>
                    <a:p>
                      <a:pPr algn="ctr"/>
                      <a:r>
                        <a:rPr lang="en-US" dirty="0" smtClean="0"/>
                        <a:t>Reduction</a:t>
                      </a:r>
                      <a:endParaRPr lang="en-US" dirty="0"/>
                    </a:p>
                  </a:txBody>
                  <a:tcPr anchor="ctr"/>
                </a:tc>
                <a:tc>
                  <a:txBody>
                    <a:bodyPr/>
                    <a:lstStyle/>
                    <a:p>
                      <a:pPr algn="ctr"/>
                      <a:r>
                        <a:rPr lang="en-US" dirty="0" smtClean="0"/>
                        <a:t>FY12 BEP</a:t>
                      </a:r>
                      <a:endParaRPr lang="en-US" dirty="0"/>
                    </a:p>
                  </a:txBody>
                  <a:tcPr anchor="ctr"/>
                </a:tc>
              </a:tr>
              <a:tr h="591807">
                <a:tc>
                  <a:txBody>
                    <a:bodyPr/>
                    <a:lstStyle/>
                    <a:p>
                      <a:r>
                        <a:rPr lang="en-US" dirty="0" smtClean="0"/>
                        <a:t>K – 4 </a:t>
                      </a:r>
                      <a:endParaRPr lang="en-US" dirty="0"/>
                    </a:p>
                  </a:txBody>
                  <a:tcPr anchor="ctr"/>
                </a:tc>
                <a:tc>
                  <a:txBody>
                    <a:bodyPr/>
                    <a:lstStyle/>
                    <a:p>
                      <a:pPr algn="ctr"/>
                      <a:r>
                        <a:rPr lang="en-US" dirty="0" smtClean="0"/>
                        <a:t>$121</a:t>
                      </a:r>
                      <a:endParaRPr lang="en-US" dirty="0"/>
                    </a:p>
                  </a:txBody>
                  <a:tcPr anchor="ctr"/>
                </a:tc>
                <a:tc>
                  <a:txBody>
                    <a:bodyPr/>
                    <a:lstStyle/>
                    <a:p>
                      <a:pPr algn="ctr"/>
                      <a:r>
                        <a:rPr lang="en-US" dirty="0" smtClean="0"/>
                        <a:t>$</a:t>
                      </a:r>
                      <a:r>
                        <a:rPr lang="en-US" dirty="0" smtClean="0"/>
                        <a:t>128</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a:t>
                      </a:r>
                      <a:r>
                        <a:rPr lang="en-US" dirty="0" smtClean="0"/>
                        <a:t>114</a:t>
                      </a:r>
                      <a:endParaRPr lang="en-US" dirty="0"/>
                    </a:p>
                  </a:txBody>
                  <a:tcPr anchor="ctr"/>
                </a:tc>
              </a:tr>
              <a:tr h="591807">
                <a:tc>
                  <a:txBody>
                    <a:bodyPr/>
                    <a:lstStyle/>
                    <a:p>
                      <a:r>
                        <a:rPr lang="en-US" dirty="0" smtClean="0"/>
                        <a:t>5 – 8 </a:t>
                      </a:r>
                      <a:endParaRPr lang="en-US" dirty="0"/>
                    </a:p>
                  </a:txBody>
                  <a:tcPr anchor="ctr"/>
                </a:tc>
                <a:tc>
                  <a:txBody>
                    <a:bodyPr/>
                    <a:lstStyle/>
                    <a:p>
                      <a:pPr algn="ctr"/>
                      <a:r>
                        <a:rPr lang="en-US" dirty="0" smtClean="0"/>
                        <a:t>$125</a:t>
                      </a:r>
                      <a:endParaRPr lang="en-US" dirty="0"/>
                    </a:p>
                  </a:txBody>
                  <a:tcPr anchor="ctr"/>
                </a:tc>
                <a:tc>
                  <a:txBody>
                    <a:bodyPr/>
                    <a:lstStyle/>
                    <a:p>
                      <a:pPr algn="ctr"/>
                      <a:r>
                        <a:rPr lang="en-US" dirty="0" smtClean="0"/>
                        <a:t>$</a:t>
                      </a:r>
                      <a:r>
                        <a:rPr lang="en-US" dirty="0" smtClean="0"/>
                        <a:t>129</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a:t>
                      </a:r>
                      <a:r>
                        <a:rPr lang="en-US" dirty="0" smtClean="0"/>
                        <a:t>117</a:t>
                      </a:r>
                      <a:endParaRPr lang="en-US" dirty="0"/>
                    </a:p>
                  </a:txBody>
                  <a:tcPr anchor="ctr"/>
                </a:tc>
              </a:tr>
              <a:tr h="591807">
                <a:tc>
                  <a:txBody>
                    <a:bodyPr/>
                    <a:lstStyle/>
                    <a:p>
                      <a:r>
                        <a:rPr lang="en-US" dirty="0" smtClean="0"/>
                        <a:t>9 – 12 </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a:t>
                      </a:r>
                      <a:r>
                        <a:rPr lang="en-US" dirty="0" smtClean="0"/>
                        <a:t>126</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a:t>
                      </a:r>
                      <a:r>
                        <a:rPr lang="en-US" dirty="0" smtClean="0"/>
                        <a:t>114</a:t>
                      </a:r>
                      <a:endParaRPr lang="en-US" dirty="0"/>
                    </a:p>
                  </a:txBody>
                  <a:tcPr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FY12 BEP</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ADM download</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July Final Allocation will be sent in early July and is contingent   on the timeliness of ADM data</a:t>
            </a:r>
          </a:p>
          <a:p>
            <a:pPr lvl="1"/>
            <a:endParaRPr lang="en-US" dirty="0"/>
          </a:p>
        </p:txBody>
      </p:sp>
      <p:graphicFrame>
        <p:nvGraphicFramePr>
          <p:cNvPr id="4" name="Table 3"/>
          <p:cNvGraphicFramePr>
            <a:graphicFrameLocks noGrp="1"/>
          </p:cNvGraphicFramePr>
          <p:nvPr/>
        </p:nvGraphicFramePr>
        <p:xfrm>
          <a:off x="1066800" y="2057400"/>
          <a:ext cx="5334000" cy="3428996"/>
        </p:xfrm>
        <a:graphic>
          <a:graphicData uri="http://schemas.openxmlformats.org/drawingml/2006/table">
            <a:tbl>
              <a:tblPr firstRow="1" bandRow="1">
                <a:tableStyleId>{5C22544A-7EE6-4342-B048-85BDC9FD1C3A}</a:tableStyleId>
              </a:tblPr>
              <a:tblGrid>
                <a:gridCol w="1551021"/>
                <a:gridCol w="3782979"/>
              </a:tblGrid>
              <a:tr h="403412">
                <a:tc>
                  <a:txBody>
                    <a:bodyPr/>
                    <a:lstStyle/>
                    <a:p>
                      <a:r>
                        <a:rPr lang="en-US" dirty="0" smtClean="0"/>
                        <a:t>Date</a:t>
                      </a:r>
                      <a:endParaRPr lang="en-US" dirty="0"/>
                    </a:p>
                  </a:txBody>
                  <a:tcPr anchor="ctr"/>
                </a:tc>
                <a:tc>
                  <a:txBody>
                    <a:bodyPr/>
                    <a:lstStyle/>
                    <a:p>
                      <a:r>
                        <a:rPr lang="en-US" dirty="0" smtClean="0"/>
                        <a:t>Download or Estimate Sent</a:t>
                      </a:r>
                      <a:endParaRPr lang="en-US" dirty="0"/>
                    </a:p>
                  </a:txBody>
                  <a:tcPr anchor="ctr"/>
                </a:tc>
              </a:tr>
              <a:tr h="336176">
                <a:tc>
                  <a:txBody>
                    <a:bodyPr/>
                    <a:lstStyle/>
                    <a:p>
                      <a:pPr algn="l"/>
                      <a:r>
                        <a:rPr lang="en-US" sz="1400" kern="1200" dirty="0" smtClean="0">
                          <a:solidFill>
                            <a:schemeClr val="dk1"/>
                          </a:solidFill>
                          <a:latin typeface="+mn-lt"/>
                          <a:ea typeface="+mn-ea"/>
                          <a:cs typeface="+mn-cs"/>
                        </a:rPr>
                        <a:t>April 1</a:t>
                      </a:r>
                      <a:r>
                        <a:rPr lang="en-US" sz="1400" kern="1200" baseline="30000" dirty="0" smtClean="0">
                          <a:solidFill>
                            <a:schemeClr val="dk1"/>
                          </a:solidFill>
                          <a:latin typeface="+mn-lt"/>
                          <a:ea typeface="+mn-ea"/>
                          <a:cs typeface="+mn-cs"/>
                        </a:rPr>
                        <a:t>st</a:t>
                      </a:r>
                      <a:r>
                        <a:rPr lang="en-US" sz="1400" kern="1200" dirty="0" smtClean="0">
                          <a:solidFill>
                            <a:schemeClr val="dk1"/>
                          </a:solidFill>
                          <a:latin typeface="+mn-lt"/>
                          <a:ea typeface="+mn-ea"/>
                          <a:cs typeface="+mn-cs"/>
                        </a:rPr>
                        <a:t> </a:t>
                      </a:r>
                      <a:endParaRPr lang="en-US" sz="1400" dirty="0"/>
                    </a:p>
                  </a:txBody>
                  <a:tcPr anchor="ctr"/>
                </a:tc>
                <a:tc>
                  <a:txBody>
                    <a:bodyPr/>
                    <a:lstStyle/>
                    <a:p>
                      <a:r>
                        <a:rPr lang="en-US" sz="1400" dirty="0" smtClean="0"/>
                        <a:t>ADM downloaded</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April 18</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a:t>
                      </a:r>
                      <a:endParaRPr lang="en-US" sz="1400" dirty="0"/>
                    </a:p>
                  </a:txBody>
                  <a:tcPr anchor="ctr"/>
                </a:tc>
                <a:tc>
                  <a:txBody>
                    <a:bodyPr/>
                    <a:lstStyle/>
                    <a:p>
                      <a:r>
                        <a:rPr lang="en-US" sz="1400" dirty="0" smtClean="0"/>
                        <a:t>ADM downloaded</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April 20</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a:t>
                      </a:r>
                    </a:p>
                  </a:txBody>
                  <a:tcPr anchor="ctr"/>
                </a:tc>
                <a:tc>
                  <a:txBody>
                    <a:bodyPr/>
                    <a:lstStyle/>
                    <a:p>
                      <a:r>
                        <a:rPr lang="en-US" sz="1400" dirty="0" smtClean="0"/>
                        <a:t>BEP estimate sent</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May 2</a:t>
                      </a:r>
                      <a:r>
                        <a:rPr lang="en-US" sz="1400" kern="1200" baseline="30000" dirty="0" smtClean="0">
                          <a:solidFill>
                            <a:schemeClr val="dk1"/>
                          </a:solidFill>
                          <a:latin typeface="+mn-lt"/>
                          <a:ea typeface="+mn-ea"/>
                          <a:cs typeface="+mn-cs"/>
                        </a:rPr>
                        <a:t>nd</a:t>
                      </a:r>
                      <a:r>
                        <a:rPr lang="en-US" sz="1400" kern="1200" dirty="0" smtClean="0">
                          <a:solidFill>
                            <a:schemeClr val="dk1"/>
                          </a:solidFill>
                          <a:latin typeface="+mn-lt"/>
                          <a:ea typeface="+mn-ea"/>
                          <a:cs typeface="+mn-cs"/>
                        </a:rPr>
                        <a:t> </a:t>
                      </a:r>
                    </a:p>
                  </a:txBody>
                  <a:tcPr anchor="ctr"/>
                </a:tc>
                <a:tc>
                  <a:txBody>
                    <a:bodyPr/>
                    <a:lstStyle/>
                    <a:p>
                      <a:r>
                        <a:rPr lang="en-US" sz="1400" dirty="0" smtClean="0"/>
                        <a:t>ADM downloaded</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May 16</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a:t>
                      </a:r>
                      <a:endParaRPr lang="en-US" sz="1400" dirty="0"/>
                    </a:p>
                  </a:txBody>
                  <a:tcPr anchor="ctr"/>
                </a:tc>
                <a:tc>
                  <a:txBody>
                    <a:bodyPr/>
                    <a:lstStyle/>
                    <a:p>
                      <a:r>
                        <a:rPr lang="en-US" sz="1400" dirty="0" smtClean="0"/>
                        <a:t>ADM downloaded</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May 18</a:t>
                      </a:r>
                      <a:r>
                        <a:rPr lang="en-US" sz="1400" kern="1200" baseline="30000" dirty="0" smtClean="0">
                          <a:solidFill>
                            <a:schemeClr val="dk1"/>
                          </a:solidFill>
                          <a:latin typeface="+mn-lt"/>
                          <a:ea typeface="+mn-ea"/>
                          <a:cs typeface="+mn-cs"/>
                        </a:rPr>
                        <a:t>th</a:t>
                      </a:r>
                      <a:endParaRPr lang="en-US" sz="1400" dirty="0"/>
                    </a:p>
                  </a:txBody>
                  <a:tcPr anchor="ctr"/>
                </a:tc>
                <a:tc>
                  <a:txBody>
                    <a:bodyPr/>
                    <a:lstStyle/>
                    <a:p>
                      <a:r>
                        <a:rPr lang="en-US" sz="1400" dirty="0" smtClean="0"/>
                        <a:t>BEP estimate sent</a:t>
                      </a:r>
                      <a:endParaRPr lang="en-US" sz="1400" dirty="0"/>
                    </a:p>
                  </a:txBody>
                  <a:tcPr anchor="ctr"/>
                </a:tc>
              </a:tr>
              <a:tr h="336176">
                <a:tc>
                  <a:txBody>
                    <a:bodyPr/>
                    <a:lstStyle/>
                    <a:p>
                      <a:pPr algn="l"/>
                      <a:r>
                        <a:rPr lang="en-US" sz="1400" kern="1200" dirty="0" smtClean="0">
                          <a:solidFill>
                            <a:schemeClr val="dk1"/>
                          </a:solidFill>
                          <a:latin typeface="+mn-lt"/>
                          <a:ea typeface="+mn-ea"/>
                          <a:cs typeface="+mn-cs"/>
                        </a:rPr>
                        <a:t>June 1</a:t>
                      </a:r>
                      <a:r>
                        <a:rPr lang="en-US" sz="1400" kern="1200" baseline="30000" dirty="0" smtClean="0">
                          <a:solidFill>
                            <a:schemeClr val="dk1"/>
                          </a:solidFill>
                          <a:latin typeface="+mn-lt"/>
                          <a:ea typeface="+mn-ea"/>
                          <a:cs typeface="+mn-cs"/>
                        </a:rPr>
                        <a:t>st</a:t>
                      </a:r>
                      <a:r>
                        <a:rPr lang="en-US" sz="1400" kern="1200" dirty="0" smtClean="0">
                          <a:solidFill>
                            <a:schemeClr val="dk1"/>
                          </a:solidFill>
                          <a:latin typeface="+mn-lt"/>
                          <a:ea typeface="+mn-ea"/>
                          <a:cs typeface="+mn-cs"/>
                        </a:rPr>
                        <a:t> </a:t>
                      </a:r>
                    </a:p>
                  </a:txBody>
                  <a:tcPr anchor="ctr"/>
                </a:tc>
                <a:tc>
                  <a:txBody>
                    <a:bodyPr/>
                    <a:lstStyle/>
                    <a:p>
                      <a:r>
                        <a:rPr lang="en-US" sz="1400" dirty="0" smtClean="0"/>
                        <a:t>ADM downloaded </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June 16</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a:t>
                      </a:r>
                      <a:endParaRPr lang="en-US" sz="1400" dirty="0"/>
                    </a:p>
                  </a:txBody>
                  <a:tcPr anchor="ctr"/>
                </a:tc>
                <a:tc>
                  <a:txBody>
                    <a:bodyPr/>
                    <a:lstStyle/>
                    <a:p>
                      <a:r>
                        <a:rPr lang="en-US" sz="1400" dirty="0" smtClean="0"/>
                        <a:t>ADM downloaded</a:t>
                      </a:r>
                      <a:endParaRPr lang="en-US" sz="1400" dirty="0"/>
                    </a:p>
                  </a:txBody>
                  <a:tcPr anchor="ctr"/>
                </a:tc>
              </a:tr>
              <a:tr h="33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June 17</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a:t>
                      </a:r>
                      <a:endParaRPr lang="en-US" sz="1400" dirty="0"/>
                    </a:p>
                  </a:txBody>
                  <a:tcPr anchor="ctr"/>
                </a:tc>
                <a:tc>
                  <a:txBody>
                    <a:bodyPr/>
                    <a:lstStyle/>
                    <a:p>
                      <a:r>
                        <a:rPr lang="en-US" sz="1400" dirty="0" smtClean="0"/>
                        <a:t>BEP estimate sent</a:t>
                      </a:r>
                      <a:endParaRPr lang="en-US" sz="1400" dirty="0"/>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BEP Stability &amp; Mandatory Increase</a:t>
            </a:r>
            <a:endParaRPr lang="en-US" dirty="0"/>
          </a:p>
        </p:txBody>
      </p:sp>
      <p:sp>
        <p:nvSpPr>
          <p:cNvPr id="3" name="Content Placeholder 2"/>
          <p:cNvSpPr>
            <a:spLocks noGrp="1"/>
          </p:cNvSpPr>
          <p:nvPr>
            <p:ph idx="1"/>
          </p:nvPr>
        </p:nvSpPr>
        <p:spPr/>
        <p:txBody>
          <a:bodyPr/>
          <a:lstStyle/>
          <a:p>
            <a:r>
              <a:rPr lang="en-US" dirty="0" smtClean="0"/>
              <a:t>What is it?</a:t>
            </a:r>
          </a:p>
          <a:p>
            <a:pPr lvl="1"/>
            <a:r>
              <a:rPr lang="en-US" dirty="0" smtClean="0"/>
              <a:t>TCA 49-3-366(b)</a:t>
            </a:r>
          </a:p>
          <a:p>
            <a:pPr lvl="2"/>
            <a:r>
              <a:rPr lang="en-US" dirty="0" smtClean="0"/>
              <a:t>No LEA shall receive from the BEP in fiscal year 2004-2005 and in subsequent fiscal years a lesser amount of state funds for instructional salaries, benefits, insurance, and unit costs adjusted for any mandatory increases in these categories and adjusted for any changes in average daily membership, than it received for such purposes in the 2003-2004 fiscal year.</a:t>
            </a:r>
          </a:p>
          <a:p>
            <a:r>
              <a:rPr lang="en-US" dirty="0" smtClean="0"/>
              <a:t>Stability is what an LEA generates in the prior year.</a:t>
            </a:r>
          </a:p>
          <a:p>
            <a:r>
              <a:rPr lang="en-US" dirty="0" smtClean="0"/>
              <a:t>Mandatory Increase is in addition to stability and is funded when there is an increase for instructional salaries, benefits or insurance.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BEP Stability &amp; Mandatory Increase</a:t>
            </a:r>
            <a:endParaRPr lang="en-US" dirty="0"/>
          </a:p>
        </p:txBody>
      </p:sp>
      <p:sp>
        <p:nvSpPr>
          <p:cNvPr id="3" name="Content Placeholder 2"/>
          <p:cNvSpPr>
            <a:spLocks noGrp="1"/>
          </p:cNvSpPr>
          <p:nvPr>
            <p:ph idx="1"/>
          </p:nvPr>
        </p:nvSpPr>
        <p:spPr/>
        <p:txBody>
          <a:bodyPr/>
          <a:lstStyle/>
          <a:p>
            <a:r>
              <a:rPr lang="en-US" dirty="0" smtClean="0"/>
              <a:t>Several systems on stability in FY12</a:t>
            </a:r>
          </a:p>
          <a:p>
            <a:r>
              <a:rPr lang="en-US" dirty="0" smtClean="0"/>
              <a:t>There has been a slight change in how the stability amount was calculated for FY12.</a:t>
            </a:r>
          </a:p>
          <a:p>
            <a:r>
              <a:rPr lang="en-US" dirty="0" smtClean="0"/>
              <a:t>Only the recurring BEP dollars determined the stability amount.</a:t>
            </a:r>
          </a:p>
          <a:p>
            <a:r>
              <a:rPr lang="en-US" dirty="0" smtClean="0"/>
              <a:t>This is noted on BEP Allocation page.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BEP </a:t>
            </a:r>
            <a:r>
              <a:rPr lang="en-US" dirty="0" smtClean="0"/>
              <a:t>Baseline</a:t>
            </a:r>
            <a:r>
              <a:rPr lang="en-US" dirty="0" smtClean="0"/>
              <a:t> </a:t>
            </a:r>
            <a:r>
              <a:rPr lang="en-US" dirty="0" smtClean="0"/>
              <a:t>&amp; Mandatory Increase</a:t>
            </a:r>
            <a:endParaRPr lang="en-US" dirty="0"/>
          </a:p>
        </p:txBody>
      </p:sp>
      <p:sp>
        <p:nvSpPr>
          <p:cNvPr id="3" name="Content Placeholder 2"/>
          <p:cNvSpPr>
            <a:spLocks noGrp="1"/>
          </p:cNvSpPr>
          <p:nvPr>
            <p:ph idx="1"/>
          </p:nvPr>
        </p:nvSpPr>
        <p:spPr/>
        <p:txBody>
          <a:bodyPr/>
          <a:lstStyle/>
          <a:p>
            <a:r>
              <a:rPr lang="en-US" dirty="0" smtClean="0"/>
              <a:t>Six</a:t>
            </a:r>
            <a:r>
              <a:rPr lang="en-US" dirty="0" smtClean="0"/>
              <a:t> </a:t>
            </a:r>
            <a:r>
              <a:rPr lang="en-US" dirty="0" smtClean="0"/>
              <a:t>systems on </a:t>
            </a:r>
            <a:r>
              <a:rPr lang="en-US" dirty="0" smtClean="0"/>
              <a:t>baseline</a:t>
            </a:r>
            <a:r>
              <a:rPr lang="en-US" dirty="0" smtClean="0"/>
              <a:t> </a:t>
            </a:r>
            <a:r>
              <a:rPr lang="en-US" dirty="0" smtClean="0"/>
              <a:t>in </a:t>
            </a:r>
            <a:r>
              <a:rPr lang="en-US" dirty="0" smtClean="0"/>
              <a:t>FY12</a:t>
            </a:r>
          </a:p>
          <a:p>
            <a:r>
              <a:rPr lang="en-US" dirty="0" smtClean="0"/>
              <a:t>Created with BEP 2.0</a:t>
            </a:r>
            <a:endParaRPr lang="en-US" dirty="0" smtClean="0"/>
          </a:p>
          <a:p>
            <a:r>
              <a:rPr lang="en-US" dirty="0" smtClean="0"/>
              <a:t>Governed by TCA 49-3-307(a)(1)</a:t>
            </a:r>
          </a:p>
          <a:p>
            <a:r>
              <a:rPr lang="en-US" dirty="0" smtClean="0"/>
              <a:t>Mandatory Increase is in addition to </a:t>
            </a:r>
            <a:r>
              <a:rPr lang="en-US" dirty="0" smtClean="0"/>
              <a:t>baseline </a:t>
            </a:r>
            <a:r>
              <a:rPr lang="en-US" dirty="0" smtClean="0"/>
              <a:t>and is funded when there is an increase for instructional salaries, benefits or insurance</a:t>
            </a:r>
            <a:r>
              <a:rPr lang="en-US" dirty="0" smtClean="0"/>
              <a:t>.</a:t>
            </a:r>
            <a:endParaRPr lang="en-US" dirty="0" smtClean="0"/>
          </a:p>
          <a:p>
            <a:r>
              <a:rPr lang="en-US" dirty="0" smtClean="0"/>
              <a:t>This is noted on BEP Allocation page</a:t>
            </a:r>
            <a:r>
              <a:rPr lang="en-US" dirty="0" smtClean="0"/>
              <a:t>.</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GASB 54</a:t>
            </a:r>
            <a:endParaRPr lang="en-US" dirty="0"/>
          </a:p>
        </p:txBody>
      </p:sp>
      <p:sp>
        <p:nvSpPr>
          <p:cNvPr id="3" name="Content Placeholder 2"/>
          <p:cNvSpPr>
            <a:spLocks noGrp="1"/>
          </p:cNvSpPr>
          <p:nvPr>
            <p:ph idx="1"/>
          </p:nvPr>
        </p:nvSpPr>
        <p:spPr/>
        <p:txBody>
          <a:bodyPr/>
          <a:lstStyle/>
          <a:p>
            <a:r>
              <a:rPr lang="en-US" dirty="0" smtClean="0"/>
              <a:t>Why did it come about?</a:t>
            </a:r>
          </a:p>
          <a:p>
            <a:r>
              <a:rPr lang="en-US" dirty="0" smtClean="0"/>
              <a:t>Creditors/Lenders want an accurate account of a government’s fund balance</a:t>
            </a:r>
          </a:p>
          <a:p>
            <a:r>
              <a:rPr lang="en-US" dirty="0" smtClean="0"/>
              <a:t>How much equity do governments really have?</a:t>
            </a:r>
          </a:p>
          <a:p>
            <a:r>
              <a:rPr lang="en-US" dirty="0" smtClean="0"/>
              <a:t>Issues with misrepresentations of how much fund balance was not designated or already spoken for</a:t>
            </a:r>
          </a:p>
          <a:p>
            <a:r>
              <a:rPr lang="en-US" dirty="0" smtClean="0"/>
              <a:t>What will it mean for school system accounting?</a:t>
            </a:r>
          </a:p>
          <a:p>
            <a:r>
              <a:rPr lang="en-US" dirty="0" smtClean="0"/>
              <a:t>Dead </a:t>
            </a:r>
            <a:r>
              <a:rPr lang="en-US" smtClean="0"/>
              <a:t>balance sheet/Period 13</a:t>
            </a:r>
            <a:endParaRPr lang="en-US" dirty="0" smtClean="0"/>
          </a:p>
          <a:p>
            <a:r>
              <a:rPr lang="en-US" dirty="0" smtClean="0"/>
              <a:t>CTAS trainings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GASB 54</a:t>
            </a:r>
            <a:endParaRPr lang="en-US" dirty="0"/>
          </a:p>
        </p:txBody>
      </p:sp>
      <p:sp>
        <p:nvSpPr>
          <p:cNvPr id="7" name="Content Placeholder 6"/>
          <p:cNvSpPr>
            <a:spLocks noGrp="1"/>
          </p:cNvSpPr>
          <p:nvPr>
            <p:ph idx="1"/>
          </p:nvPr>
        </p:nvSpPr>
        <p:spPr/>
        <p:txBody>
          <a:bodyPr/>
          <a:lstStyle/>
          <a:p>
            <a:r>
              <a:rPr lang="en-US" dirty="0" smtClean="0"/>
              <a:t>New Equity Sections</a:t>
            </a:r>
          </a:p>
          <a:p>
            <a:pPr lvl="1"/>
            <a:r>
              <a:rPr lang="en-US" dirty="0" smtClean="0"/>
              <a:t>Nonexpendable</a:t>
            </a:r>
          </a:p>
          <a:p>
            <a:pPr lvl="1"/>
            <a:r>
              <a:rPr lang="en-US" dirty="0" smtClean="0"/>
              <a:t>Restricted</a:t>
            </a:r>
          </a:p>
          <a:p>
            <a:pPr lvl="1"/>
            <a:r>
              <a:rPr lang="en-US" dirty="0" smtClean="0"/>
              <a:t>Committed</a:t>
            </a:r>
          </a:p>
          <a:p>
            <a:pPr lvl="1"/>
            <a:r>
              <a:rPr lang="en-US" dirty="0" smtClean="0"/>
              <a:t>Assigned</a:t>
            </a:r>
          </a:p>
          <a:p>
            <a:pPr lvl="1"/>
            <a:r>
              <a:rPr lang="en-US" dirty="0" smtClean="0"/>
              <a:t>Unassigned</a:t>
            </a:r>
          </a:p>
          <a:p>
            <a:r>
              <a:rPr lang="en-US" dirty="0" smtClean="0"/>
              <a:t>New accounts added to </a:t>
            </a:r>
            <a:r>
              <a:rPr lang="en-US" dirty="0" err="1" smtClean="0"/>
              <a:t>eReporting</a:t>
            </a:r>
            <a:endParaRPr lang="en-US" dirty="0" smtClean="0"/>
          </a:p>
          <a:p>
            <a:r>
              <a:rPr lang="en-US" dirty="0" smtClean="0"/>
              <a:t>The Office of Local Finance has one requirement</a:t>
            </a:r>
          </a:p>
          <a:p>
            <a:pPr lvl="1"/>
            <a:r>
              <a:rPr lang="en-US" dirty="0" smtClean="0"/>
              <a:t>34560 only be used for Career Ladder Reserve</a:t>
            </a:r>
          </a:p>
          <a:p>
            <a:pPr lvl="1"/>
            <a:r>
              <a:rPr lang="en-US" dirty="0" smtClean="0"/>
              <a:t>34560 will be pulled into CL Reconciliation Report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SFSF BEP</a:t>
            </a:r>
            <a:endParaRPr lang="en-US" dirty="0"/>
          </a:p>
        </p:txBody>
      </p:sp>
      <p:sp>
        <p:nvSpPr>
          <p:cNvPr id="3" name="Content Placeholder 2"/>
          <p:cNvSpPr>
            <a:spLocks noGrp="1"/>
          </p:cNvSpPr>
          <p:nvPr>
            <p:ph idx="1"/>
          </p:nvPr>
        </p:nvSpPr>
        <p:spPr>
          <a:xfrm>
            <a:off x="304800" y="1600200"/>
            <a:ext cx="8610600" cy="4800600"/>
          </a:xfrm>
        </p:spPr>
        <p:txBody>
          <a:bodyPr>
            <a:normAutofit fontScale="92500" lnSpcReduction="20000"/>
          </a:bodyPr>
          <a:lstStyle/>
          <a:p>
            <a:r>
              <a:rPr lang="en-US" dirty="0" smtClean="0"/>
              <a:t>Make sure revenue is coded in 46512 in AFR</a:t>
            </a:r>
          </a:p>
          <a:p>
            <a:r>
              <a:rPr lang="en-US" dirty="0" smtClean="0"/>
              <a:t>Cost center expenditures!</a:t>
            </a:r>
          </a:p>
          <a:p>
            <a:r>
              <a:rPr lang="en-US" dirty="0" smtClean="0"/>
              <a:t>Many LEAs received their SFSF BEP funds in the April BEP payment</a:t>
            </a:r>
          </a:p>
          <a:p>
            <a:r>
              <a:rPr lang="en-US" dirty="0" smtClean="0"/>
              <a:t>A few LEAs will also receive a portion of their SFSF BEP funds in June BEP payment</a:t>
            </a:r>
          </a:p>
          <a:p>
            <a:r>
              <a:rPr lang="en-US" dirty="0" smtClean="0"/>
              <a:t>These LEAs will receive all their SFSF BEP in June</a:t>
            </a:r>
          </a:p>
          <a:p>
            <a:pPr lvl="2"/>
            <a:r>
              <a:rPr lang="en-US" dirty="0" smtClean="0"/>
              <a:t>Carroll County</a:t>
            </a:r>
          </a:p>
          <a:p>
            <a:pPr lvl="2"/>
            <a:r>
              <a:rPr lang="en-US" dirty="0" smtClean="0"/>
              <a:t>Fayette County</a:t>
            </a:r>
          </a:p>
          <a:p>
            <a:pPr lvl="2"/>
            <a:r>
              <a:rPr lang="en-US" dirty="0" smtClean="0"/>
              <a:t>Hardeman County</a:t>
            </a:r>
          </a:p>
          <a:p>
            <a:pPr lvl="2"/>
            <a:r>
              <a:rPr lang="en-US" dirty="0" smtClean="0"/>
              <a:t>Maury County</a:t>
            </a:r>
          </a:p>
          <a:p>
            <a:pPr lvl="2"/>
            <a:r>
              <a:rPr lang="en-US" dirty="0" smtClean="0"/>
              <a:t>Union City</a:t>
            </a:r>
          </a:p>
          <a:p>
            <a:pPr lvl="2"/>
            <a:r>
              <a:rPr lang="en-US" dirty="0" smtClean="0"/>
              <a:t>Perry County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Finance Office</a:t>
            </a:r>
            <a:endParaRPr lang="en-US" dirty="0"/>
          </a:p>
        </p:txBody>
      </p:sp>
      <p:sp>
        <p:nvSpPr>
          <p:cNvPr id="3" name="Content Placeholder 2"/>
          <p:cNvSpPr>
            <a:spLocks noGrp="1"/>
          </p:cNvSpPr>
          <p:nvPr>
            <p:ph idx="1"/>
          </p:nvPr>
        </p:nvSpPr>
        <p:spPr>
          <a:xfrm>
            <a:off x="152400" y="1600200"/>
            <a:ext cx="8915400" cy="4800600"/>
          </a:xfrm>
        </p:spPr>
        <p:txBody>
          <a:bodyPr/>
          <a:lstStyle/>
          <a:p>
            <a:r>
              <a:rPr lang="en-US" dirty="0" smtClean="0"/>
              <a:t>Main Line 615-532-1650</a:t>
            </a:r>
          </a:p>
          <a:p>
            <a:r>
              <a:rPr lang="en-US" dirty="0" smtClean="0"/>
              <a:t>Brenda </a:t>
            </a:r>
            <a:r>
              <a:rPr lang="en-US" dirty="0" err="1" smtClean="0"/>
              <a:t>Pursley</a:t>
            </a:r>
            <a:r>
              <a:rPr lang="en-US" dirty="0" smtClean="0"/>
              <a:t>: </a:t>
            </a:r>
            <a:r>
              <a:rPr lang="en-US" sz="2000" dirty="0" err="1" smtClean="0"/>
              <a:t>eReporting</a:t>
            </a:r>
            <a:r>
              <a:rPr lang="en-US" sz="2000" dirty="0" smtClean="0"/>
              <a:t> reports, Ed Jobs, Transportation Report</a:t>
            </a:r>
          </a:p>
          <a:p>
            <a:pPr lvl="2"/>
            <a:r>
              <a:rPr lang="en-US" dirty="0" smtClean="0"/>
              <a:t>615-532-2838	brenda.pursley@tn.gov</a:t>
            </a:r>
          </a:p>
          <a:p>
            <a:r>
              <a:rPr lang="en-US" dirty="0" smtClean="0"/>
              <a:t>Karen </a:t>
            </a:r>
            <a:r>
              <a:rPr lang="en-US" dirty="0" err="1" smtClean="0"/>
              <a:t>Weidemann</a:t>
            </a:r>
            <a:r>
              <a:rPr lang="en-US" dirty="0" smtClean="0"/>
              <a:t>: </a:t>
            </a:r>
            <a:r>
              <a:rPr lang="en-US" sz="2000" dirty="0" smtClean="0"/>
              <a:t>PIRS &amp; Attendance</a:t>
            </a:r>
            <a:r>
              <a:rPr lang="en-US" dirty="0" smtClean="0"/>
              <a:t>	</a:t>
            </a:r>
          </a:p>
          <a:p>
            <a:pPr lvl="2"/>
            <a:r>
              <a:rPr lang="en-US" dirty="0" smtClean="0"/>
              <a:t>615-532-1662	karen.weidemann@tn.gov</a:t>
            </a:r>
          </a:p>
          <a:p>
            <a:r>
              <a:rPr lang="en-US" dirty="0" smtClean="0"/>
              <a:t>Kim Miller: </a:t>
            </a:r>
            <a:r>
              <a:rPr lang="en-US" sz="2000" dirty="0" smtClean="0"/>
              <a:t>Attendance website &amp; System IDs and passwords</a:t>
            </a:r>
            <a:r>
              <a:rPr lang="en-US" dirty="0" smtClean="0"/>
              <a:t>	</a:t>
            </a:r>
          </a:p>
          <a:p>
            <a:pPr lvl="2"/>
            <a:r>
              <a:rPr lang="en-US" dirty="0" smtClean="0"/>
              <a:t>615-741-8835	kim.miller@tn.gov</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SFSF Extended Contract</a:t>
            </a:r>
            <a:endParaRPr lang="en-US" dirty="0"/>
          </a:p>
        </p:txBody>
      </p:sp>
      <p:sp>
        <p:nvSpPr>
          <p:cNvPr id="3" name="Content Placeholder 2"/>
          <p:cNvSpPr>
            <a:spLocks noGrp="1"/>
          </p:cNvSpPr>
          <p:nvPr>
            <p:ph idx="1"/>
          </p:nvPr>
        </p:nvSpPr>
        <p:spPr/>
        <p:txBody>
          <a:bodyPr/>
          <a:lstStyle/>
          <a:p>
            <a:r>
              <a:rPr lang="en-US" dirty="0" smtClean="0"/>
              <a:t>The FY11 allocation will be available to obligate until August 31, 2011</a:t>
            </a:r>
          </a:p>
          <a:p>
            <a:r>
              <a:rPr lang="en-US" dirty="0" smtClean="0"/>
              <a:t>Final SFSF Extended Contract expenditures will be reported in </a:t>
            </a:r>
            <a:r>
              <a:rPr lang="en-US" dirty="0" err="1" smtClean="0"/>
              <a:t>eReporting</a:t>
            </a:r>
            <a:r>
              <a:rPr lang="en-US" dirty="0" smtClean="0"/>
              <a:t> on September 15, 2011</a:t>
            </a:r>
          </a:p>
          <a:p>
            <a:r>
              <a:rPr lang="en-US" dirty="0" smtClean="0"/>
              <a:t>Payments:</a:t>
            </a:r>
          </a:p>
          <a:p>
            <a:pPr lvl="2"/>
            <a:r>
              <a:rPr lang="en-US" dirty="0" smtClean="0"/>
              <a:t>December 29, 2010</a:t>
            </a:r>
          </a:p>
          <a:p>
            <a:pPr lvl="2"/>
            <a:r>
              <a:rPr lang="en-US" dirty="0" smtClean="0"/>
              <a:t>April 21, 2011</a:t>
            </a:r>
          </a:p>
          <a:p>
            <a:pPr lvl="2"/>
            <a:r>
              <a:rPr lang="en-US" dirty="0" smtClean="0"/>
              <a:t>July 19, 2011 (projected payment date)</a:t>
            </a:r>
          </a:p>
          <a:p>
            <a:pPr lvl="2"/>
            <a:r>
              <a:rPr lang="en-US" dirty="0" smtClean="0"/>
              <a:t>September 20, 2011 (projected payment date)</a:t>
            </a:r>
          </a:p>
          <a:p>
            <a:r>
              <a:rPr lang="en-US" dirty="0" smtClean="0"/>
              <a:t>If Extended Contract is funded in the FY12 state budget it will be accounted for as state funds </a:t>
            </a:r>
            <a:endParaRPr lang="en-US" dirty="0"/>
          </a:p>
        </p:txBody>
      </p:sp>
      <p:pic>
        <p:nvPicPr>
          <p:cNvPr id="1026" name="Picture 2" descr="C:\Documents and Settings\ca10160.NET\Local Settings\Temporary Internet Files\Content.IE5\CAUDUI41\MC900433817[1].png"/>
          <p:cNvPicPr>
            <a:picLocks noChangeAspect="1" noChangeArrowheads="1"/>
          </p:cNvPicPr>
          <p:nvPr/>
        </p:nvPicPr>
        <p:blipFill>
          <a:blip r:embed="rId2" cstate="print"/>
          <a:srcRect/>
          <a:stretch>
            <a:fillRect/>
          </a:stretch>
        </p:blipFill>
        <p:spPr bwMode="auto">
          <a:xfrm>
            <a:off x="7924800" y="5943600"/>
            <a:ext cx="533172" cy="53317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 Recap</a:t>
            </a:r>
            <a:endParaRPr lang="en-US" dirty="0"/>
          </a:p>
        </p:txBody>
      </p:sp>
      <p:sp>
        <p:nvSpPr>
          <p:cNvPr id="3" name="Content Placeholder 2"/>
          <p:cNvSpPr>
            <a:spLocks noGrp="1"/>
          </p:cNvSpPr>
          <p:nvPr>
            <p:ph idx="1"/>
          </p:nvPr>
        </p:nvSpPr>
        <p:spPr/>
        <p:txBody>
          <a:bodyPr/>
          <a:lstStyle/>
          <a:p>
            <a:pPr algn="ctr">
              <a:buNone/>
            </a:pPr>
            <a:r>
              <a:rPr lang="en-US" b="1" dirty="0" smtClean="0"/>
              <a:t>ARRA Project TN DOE Contacts</a:t>
            </a:r>
          </a:p>
          <a:p>
            <a:pPr>
              <a:lnSpc>
                <a:spcPct val="90000"/>
              </a:lnSpc>
            </a:pPr>
            <a:r>
              <a:rPr lang="en-US" sz="1400" b="1" u="sng" dirty="0" smtClean="0"/>
              <a:t>Program</a:t>
            </a:r>
            <a:r>
              <a:rPr lang="en-US" sz="1400" b="1" dirty="0" smtClean="0"/>
              <a:t>			</a:t>
            </a:r>
            <a:r>
              <a:rPr lang="en-US" sz="1400" b="1" u="sng" dirty="0" smtClean="0"/>
              <a:t>Contact</a:t>
            </a:r>
            <a:r>
              <a:rPr lang="en-US" sz="1400" b="1" dirty="0" smtClean="0"/>
              <a:t>			</a:t>
            </a:r>
            <a:r>
              <a:rPr lang="en-US" sz="1400" b="1" u="sng" dirty="0" smtClean="0"/>
              <a:t>Email</a:t>
            </a:r>
          </a:p>
          <a:p>
            <a:pPr>
              <a:lnSpc>
                <a:spcPct val="90000"/>
              </a:lnSpc>
            </a:pPr>
            <a:r>
              <a:rPr lang="en-US" sz="1400" b="1" dirty="0" smtClean="0"/>
              <a:t>Title I, II-D, X Projects		Eve Carney	        </a:t>
            </a:r>
            <a:r>
              <a:rPr lang="en-US" sz="1400" b="1" dirty="0" smtClean="0">
                <a:hlinkClick r:id="rId2"/>
              </a:rPr>
              <a:t>eve.carney@tn.gov</a:t>
            </a:r>
            <a:r>
              <a:rPr lang="en-US" sz="1400" b="1" dirty="0" smtClean="0"/>
              <a:t> </a:t>
            </a:r>
          </a:p>
          <a:p>
            <a:pPr>
              <a:lnSpc>
                <a:spcPct val="90000"/>
              </a:lnSpc>
            </a:pPr>
            <a:r>
              <a:rPr lang="en-US" sz="1400" b="1" dirty="0" smtClean="0"/>
              <a:t>IDEA Projects			Nan </a:t>
            </a:r>
            <a:r>
              <a:rPr lang="en-US" sz="1400" b="1" dirty="0" err="1" smtClean="0"/>
              <a:t>McKerley</a:t>
            </a:r>
            <a:r>
              <a:rPr lang="en-US" sz="1400" b="1" dirty="0" smtClean="0"/>
              <a:t>	      </a:t>
            </a:r>
            <a:r>
              <a:rPr lang="en-US" sz="1400" b="1" dirty="0" smtClean="0">
                <a:hlinkClick r:id="rId3"/>
              </a:rPr>
              <a:t>nan.mckerley@tn.gov</a:t>
            </a:r>
            <a:r>
              <a:rPr lang="en-US" sz="1400" b="1" dirty="0" smtClean="0"/>
              <a:t> </a:t>
            </a:r>
          </a:p>
          <a:p>
            <a:pPr>
              <a:lnSpc>
                <a:spcPct val="90000"/>
              </a:lnSpc>
            </a:pPr>
            <a:r>
              <a:rPr lang="en-US" sz="1400" b="1" dirty="0" smtClean="0"/>
              <a:t>State Fiscal Stabilization Fund		</a:t>
            </a:r>
          </a:p>
          <a:p>
            <a:pPr lvl="1">
              <a:lnSpc>
                <a:spcPct val="90000"/>
              </a:lnSpc>
            </a:pPr>
            <a:r>
              <a:rPr lang="en-US" sz="1400" b="1" dirty="0" smtClean="0"/>
              <a:t>Education (BEP)		Wesley Robertson	    </a:t>
            </a:r>
            <a:r>
              <a:rPr lang="en-US" sz="1400" b="1" dirty="0" smtClean="0">
                <a:hlinkClick r:id="rId4"/>
              </a:rPr>
              <a:t>wesley.robertson@tn.gov</a:t>
            </a:r>
            <a:r>
              <a:rPr lang="en-US" sz="1400" b="1" dirty="0" smtClean="0"/>
              <a:t> </a:t>
            </a:r>
          </a:p>
          <a:p>
            <a:pPr lvl="1">
              <a:lnSpc>
                <a:spcPct val="90000"/>
              </a:lnSpc>
            </a:pPr>
            <a:r>
              <a:rPr lang="en-US" sz="1400" b="1" dirty="0" smtClean="0"/>
              <a:t>Government Services		</a:t>
            </a:r>
          </a:p>
          <a:p>
            <a:pPr lvl="2">
              <a:lnSpc>
                <a:spcPct val="90000"/>
              </a:lnSpc>
            </a:pPr>
            <a:r>
              <a:rPr lang="en-US" sz="1400" b="1" dirty="0" smtClean="0"/>
              <a:t>CSH			Jerry </a:t>
            </a:r>
            <a:r>
              <a:rPr lang="en-US" sz="1400" b="1" dirty="0" err="1" smtClean="0"/>
              <a:t>Swaim</a:t>
            </a:r>
            <a:r>
              <a:rPr lang="en-US" sz="1400" b="1" dirty="0" smtClean="0"/>
              <a:t>	           </a:t>
            </a:r>
            <a:r>
              <a:rPr lang="en-US" sz="1400" b="1" dirty="0" smtClean="0">
                <a:hlinkClick r:id="rId5"/>
              </a:rPr>
              <a:t>jerry.swaim@tn.gov</a:t>
            </a:r>
            <a:r>
              <a:rPr lang="en-US" sz="1400" b="1" dirty="0" smtClean="0"/>
              <a:t> </a:t>
            </a:r>
          </a:p>
          <a:p>
            <a:pPr lvl="2">
              <a:lnSpc>
                <a:spcPct val="90000"/>
              </a:lnSpc>
            </a:pPr>
            <a:r>
              <a:rPr lang="en-US" sz="1400" b="1" dirty="0" smtClean="0"/>
              <a:t>Extended Contract		Kimberly Jackson	  </a:t>
            </a:r>
            <a:r>
              <a:rPr lang="en-US" sz="1400" b="1" dirty="0" smtClean="0">
                <a:hlinkClick r:id="rId6"/>
              </a:rPr>
              <a:t>kimberly.f.jackson@tn.gov</a:t>
            </a:r>
            <a:endParaRPr lang="en-US" sz="1400" b="1" dirty="0" smtClean="0"/>
          </a:p>
          <a:p>
            <a:pPr lvl="2">
              <a:lnSpc>
                <a:spcPct val="90000"/>
              </a:lnSpc>
            </a:pPr>
            <a:r>
              <a:rPr lang="en-US" sz="1400" b="1" dirty="0" smtClean="0"/>
              <a:t>Family Resource Centers	Jan Bushing	          </a:t>
            </a:r>
            <a:r>
              <a:rPr lang="en-US" sz="1400" b="1" dirty="0" smtClean="0">
                <a:hlinkClick r:id="rId7"/>
              </a:rPr>
              <a:t>jan.bushing@tn.gov</a:t>
            </a:r>
            <a:r>
              <a:rPr lang="en-US" sz="1400" b="1" dirty="0" smtClean="0"/>
              <a:t>  </a:t>
            </a:r>
          </a:p>
          <a:p>
            <a:pPr lvl="2">
              <a:lnSpc>
                <a:spcPct val="90000"/>
              </a:lnSpc>
            </a:pPr>
            <a:r>
              <a:rPr lang="en-US" sz="1400" b="1" dirty="0" smtClean="0"/>
              <a:t>Safe Schools		Mike Herrmann	      </a:t>
            </a:r>
            <a:r>
              <a:rPr lang="en-US" sz="1400" b="1" dirty="0" smtClean="0">
                <a:hlinkClick r:id="rId8"/>
              </a:rPr>
              <a:t>mike.herrmann@tn.gov</a:t>
            </a:r>
            <a:r>
              <a:rPr lang="en-US" sz="1400" b="1" dirty="0" smtClean="0"/>
              <a:t> </a:t>
            </a:r>
          </a:p>
          <a:p>
            <a:pPr lvl="2">
              <a:lnSpc>
                <a:spcPct val="90000"/>
              </a:lnSpc>
            </a:pPr>
            <a:r>
              <a:rPr lang="en-US" sz="1400" b="1" dirty="0" smtClean="0"/>
              <a:t>Internet Connectivity		Lisa Howard	          </a:t>
            </a:r>
            <a:r>
              <a:rPr lang="en-US" sz="1400" b="1" dirty="0" smtClean="0">
                <a:hlinkClick r:id="rId9"/>
              </a:rPr>
              <a:t>lisa.howard@tn.gov</a:t>
            </a:r>
            <a:r>
              <a:rPr lang="en-US" sz="1400" b="1" dirty="0" smtClean="0"/>
              <a:t> </a:t>
            </a:r>
          </a:p>
          <a:p>
            <a:pPr lvl="2">
              <a:lnSpc>
                <a:spcPct val="90000"/>
              </a:lnSpc>
            </a:pPr>
            <a:r>
              <a:rPr lang="en-US" sz="1400" b="1" dirty="0" smtClean="0"/>
              <a:t>SSMS			Lisa Howard	          </a:t>
            </a:r>
            <a:r>
              <a:rPr lang="en-US" sz="1400" b="1" dirty="0" smtClean="0">
                <a:hlinkClick r:id="rId9"/>
              </a:rPr>
              <a:t>lisa.howard@tn.gov</a:t>
            </a:r>
            <a:r>
              <a:rPr lang="en-US" sz="1400" b="1" dirty="0" smtClean="0"/>
              <a:t> </a:t>
            </a:r>
          </a:p>
          <a:p>
            <a:pPr lvl="2">
              <a:lnSpc>
                <a:spcPct val="90000"/>
              </a:lnSpc>
            </a:pPr>
            <a:r>
              <a:rPr lang="en-US" sz="1400" b="1" dirty="0" smtClean="0"/>
              <a:t>Professional Development	Barry </a:t>
            </a:r>
            <a:r>
              <a:rPr lang="en-US" sz="1400" b="1" dirty="0" err="1" smtClean="0"/>
              <a:t>Olhausen</a:t>
            </a:r>
            <a:r>
              <a:rPr lang="en-US" sz="1400" b="1" dirty="0" smtClean="0"/>
              <a:t>	      </a:t>
            </a:r>
            <a:r>
              <a:rPr lang="en-US" sz="1400" b="1" dirty="0" smtClean="0">
                <a:hlinkClick r:id="rId10"/>
              </a:rPr>
              <a:t>barry.olhausen@tn.gov</a:t>
            </a:r>
            <a:r>
              <a:rPr lang="en-US" sz="1400" b="1" dirty="0" smtClean="0"/>
              <a:t> </a:t>
            </a:r>
          </a:p>
          <a:p>
            <a:pPr>
              <a:lnSpc>
                <a:spcPct val="90000"/>
              </a:lnSpc>
            </a:pPr>
            <a:r>
              <a:rPr lang="en-US" sz="1400" b="1" dirty="0" smtClean="0"/>
              <a:t>First To The Top			Marianna Smith	     </a:t>
            </a:r>
            <a:r>
              <a:rPr lang="en-US" sz="1400" b="1" dirty="0" smtClean="0">
                <a:hlinkClick r:id="rId11"/>
              </a:rPr>
              <a:t>marianna.smith@tn.gov</a:t>
            </a:r>
            <a:r>
              <a:rPr lang="en-US" sz="1400" b="1" dirty="0" smtClean="0"/>
              <a:t> </a:t>
            </a:r>
          </a:p>
          <a:p>
            <a:pPr>
              <a:lnSpc>
                <a:spcPct val="90000"/>
              </a:lnSpc>
            </a:pPr>
            <a:r>
              <a:rPr lang="en-US" sz="1400" b="1" dirty="0" smtClean="0"/>
              <a:t>Education Jobs Fund		Wesley Robertson	    </a:t>
            </a:r>
            <a:r>
              <a:rPr lang="en-US" sz="1400" b="1" dirty="0" smtClean="0">
                <a:hlinkClick r:id="rId4"/>
              </a:rPr>
              <a:t>wesley.robertson@tn.gov</a:t>
            </a:r>
            <a:r>
              <a:rPr lang="en-US" sz="1400" b="1" dirty="0" smtClean="0"/>
              <a:t> </a:t>
            </a:r>
          </a:p>
          <a:p>
            <a:pPr>
              <a:lnSpc>
                <a:spcPct val="90000"/>
              </a:lnSpc>
            </a:pPr>
            <a:r>
              <a:rPr lang="en-US" sz="1400" b="1" dirty="0" smtClean="0"/>
              <a:t>USDA 				Sarah White	          </a:t>
            </a:r>
            <a:r>
              <a:rPr lang="en-US" sz="1400" b="1" dirty="0" smtClean="0">
                <a:hlinkClick r:id="rId12"/>
              </a:rPr>
              <a:t>sarah.white@tn.gov</a:t>
            </a:r>
            <a:r>
              <a:rPr lang="en-US" sz="1400" b="1" dirty="0" smtClean="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 Recap</a:t>
            </a:r>
            <a:endParaRPr lang="en-US" dirty="0"/>
          </a:p>
        </p:txBody>
      </p:sp>
      <p:pic>
        <p:nvPicPr>
          <p:cNvPr id="4" name="Picture 1"/>
          <p:cNvPicPr>
            <a:picLocks noGrp="1" noChangeAspect="1" noChangeArrowheads="1"/>
          </p:cNvPicPr>
          <p:nvPr>
            <p:ph idx="1"/>
          </p:nvPr>
        </p:nvPicPr>
        <p:blipFill>
          <a:blip r:embed="rId2" cstate="print"/>
          <a:srcRect l="9539" t="15805" r="10803" b="14653"/>
          <a:stretch>
            <a:fillRect/>
          </a:stretch>
        </p:blipFill>
        <p:spPr bwMode="auto">
          <a:xfrm>
            <a:off x="228600" y="1600200"/>
            <a:ext cx="8686800" cy="4800600"/>
          </a:xfrm>
          <a:prstGeom prst="rect">
            <a:avLst/>
          </a:prstGeom>
          <a:noFill/>
          <a:ln w="9525">
            <a:solidFill>
              <a:schemeClr val="tx1"/>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Jobs Fund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State may not require an LEA to submit an application for Ed Jobs funds if the LEA has already submitted an SFSF application</a:t>
            </a:r>
          </a:p>
          <a:p>
            <a:r>
              <a:rPr lang="en-US" dirty="0" smtClean="0"/>
              <a:t>Expenditures can span from August 10, 2010 to September 30, 2012</a:t>
            </a:r>
          </a:p>
          <a:p>
            <a:r>
              <a:rPr lang="en-US" dirty="0" smtClean="0"/>
              <a:t>The statute prohibits LEAs from using Ed Jobs funds for general administrative expenses including administrative expenditures related to the operation of the superintendent’s office, the LEA’s board of education, and salaries and benefits of LEA-level administrative employees  </a:t>
            </a:r>
          </a:p>
          <a:p>
            <a:r>
              <a:rPr lang="en-US" dirty="0" smtClean="0"/>
              <a:t>Contracted services are also prohibited.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Jobs Fund</a:t>
            </a:r>
            <a:endParaRPr lang="en-US" dirty="0"/>
          </a:p>
        </p:txBody>
      </p:sp>
      <p:sp>
        <p:nvSpPr>
          <p:cNvPr id="4" name="Content Placeholder 3"/>
          <p:cNvSpPr>
            <a:spLocks noGrp="1"/>
          </p:cNvSpPr>
          <p:nvPr>
            <p:ph sz="half" idx="1"/>
          </p:nvPr>
        </p:nvSpPr>
        <p:spPr/>
        <p:txBody>
          <a:bodyPr>
            <a:normAutofit fontScale="92500" lnSpcReduction="20000"/>
          </a:bodyPr>
          <a:lstStyle/>
          <a:p>
            <a:pPr marL="365760" lvl="0" indent="-256032">
              <a:lnSpc>
                <a:spcPct val="150000"/>
              </a:lnSpc>
              <a:spcBef>
                <a:spcPts val="300"/>
              </a:spcBef>
              <a:buClr>
                <a:schemeClr val="accent3"/>
              </a:buClr>
              <a:buSzTx/>
              <a:buFont typeface="Calibri" pitchFamily="34" charset="0"/>
              <a:buChar char="–"/>
              <a:defRPr/>
            </a:pPr>
            <a:r>
              <a:rPr lang="en-US" dirty="0" smtClean="0"/>
              <a:t>Salaries</a:t>
            </a:r>
          </a:p>
          <a:p>
            <a:pPr marL="365760" lvl="0" indent="-256032">
              <a:lnSpc>
                <a:spcPct val="150000"/>
              </a:lnSpc>
              <a:spcBef>
                <a:spcPts val="300"/>
              </a:spcBef>
              <a:buClr>
                <a:schemeClr val="accent3"/>
              </a:buClr>
              <a:buSzTx/>
              <a:buFont typeface="Calibri" pitchFamily="34" charset="0"/>
              <a:buChar char="–"/>
              <a:defRPr/>
            </a:pPr>
            <a:r>
              <a:rPr lang="en-US" dirty="0" smtClean="0"/>
              <a:t>Performance bonuses</a:t>
            </a:r>
          </a:p>
          <a:p>
            <a:pPr marL="365760" lvl="0" indent="-256032">
              <a:lnSpc>
                <a:spcPct val="150000"/>
              </a:lnSpc>
              <a:spcBef>
                <a:spcPts val="300"/>
              </a:spcBef>
              <a:buClr>
                <a:schemeClr val="accent3"/>
              </a:buClr>
              <a:buSzTx/>
              <a:buFont typeface="Calibri" pitchFamily="34" charset="0"/>
              <a:buChar char="–"/>
              <a:defRPr/>
            </a:pPr>
            <a:r>
              <a:rPr lang="en-US" dirty="0" smtClean="0"/>
              <a:t>Health insurance</a:t>
            </a:r>
          </a:p>
          <a:p>
            <a:pPr marL="365760" lvl="0" indent="-256032">
              <a:lnSpc>
                <a:spcPct val="150000"/>
              </a:lnSpc>
              <a:spcBef>
                <a:spcPts val="300"/>
              </a:spcBef>
              <a:buClr>
                <a:schemeClr val="accent3"/>
              </a:buClr>
              <a:buSzTx/>
              <a:buFont typeface="Calibri" pitchFamily="34" charset="0"/>
              <a:buChar char="–"/>
              <a:defRPr/>
            </a:pPr>
            <a:r>
              <a:rPr lang="en-US" dirty="0" smtClean="0"/>
              <a:t>Retirement benefits</a:t>
            </a:r>
          </a:p>
          <a:p>
            <a:pPr marL="365760" lvl="0" indent="-256032">
              <a:lnSpc>
                <a:spcPct val="150000"/>
              </a:lnSpc>
              <a:spcBef>
                <a:spcPts val="300"/>
              </a:spcBef>
              <a:buClr>
                <a:schemeClr val="accent3"/>
              </a:buClr>
              <a:buSzTx/>
              <a:buFont typeface="Calibri" pitchFamily="34" charset="0"/>
              <a:buChar char="–"/>
              <a:defRPr/>
            </a:pPr>
            <a:r>
              <a:rPr lang="en-US" dirty="0" smtClean="0"/>
              <a:t>Incentives for early    retirement</a:t>
            </a:r>
          </a:p>
          <a:p>
            <a:pPr>
              <a:buNone/>
            </a:pPr>
            <a:endParaRPr lang="en-US" dirty="0"/>
          </a:p>
        </p:txBody>
      </p:sp>
      <p:sp>
        <p:nvSpPr>
          <p:cNvPr id="5" name="Content Placeholder 4"/>
          <p:cNvSpPr>
            <a:spLocks noGrp="1"/>
          </p:cNvSpPr>
          <p:nvPr>
            <p:ph sz="half" idx="2"/>
          </p:nvPr>
        </p:nvSpPr>
        <p:spPr/>
        <p:txBody>
          <a:bodyPr>
            <a:normAutofit fontScale="92500" lnSpcReduction="20000"/>
          </a:bodyPr>
          <a:lstStyle/>
          <a:p>
            <a:pPr fontAlgn="auto">
              <a:lnSpc>
                <a:spcPct val="150000"/>
              </a:lnSpc>
              <a:spcAft>
                <a:spcPts val="0"/>
              </a:spcAft>
              <a:buFont typeface="Calibri" pitchFamily="34" charset="0"/>
              <a:buChar char="–"/>
              <a:defRPr/>
            </a:pPr>
            <a:r>
              <a:rPr lang="en-US" dirty="0" smtClean="0"/>
              <a:t>Pension fund contributions</a:t>
            </a:r>
          </a:p>
          <a:p>
            <a:pPr fontAlgn="auto">
              <a:lnSpc>
                <a:spcPct val="150000"/>
              </a:lnSpc>
              <a:spcAft>
                <a:spcPts val="0"/>
              </a:spcAft>
              <a:buFont typeface="Calibri" pitchFamily="34" charset="0"/>
              <a:buChar char="–"/>
              <a:defRPr/>
            </a:pPr>
            <a:r>
              <a:rPr lang="en-US" dirty="0" smtClean="0"/>
              <a:t>Tuition reimbursement</a:t>
            </a:r>
          </a:p>
          <a:p>
            <a:pPr fontAlgn="auto">
              <a:lnSpc>
                <a:spcPct val="150000"/>
              </a:lnSpc>
              <a:spcAft>
                <a:spcPts val="0"/>
              </a:spcAft>
              <a:buFont typeface="Calibri" pitchFamily="34" charset="0"/>
              <a:buChar char="–"/>
              <a:defRPr/>
            </a:pPr>
            <a:r>
              <a:rPr lang="en-US" dirty="0" smtClean="0"/>
              <a:t>Student loan repayment assistance</a:t>
            </a:r>
          </a:p>
          <a:p>
            <a:pPr fontAlgn="auto">
              <a:lnSpc>
                <a:spcPct val="150000"/>
              </a:lnSpc>
              <a:spcAft>
                <a:spcPts val="0"/>
              </a:spcAft>
              <a:buFont typeface="Calibri" pitchFamily="34" charset="0"/>
              <a:buChar char="–"/>
              <a:defRPr/>
            </a:pPr>
            <a:r>
              <a:rPr lang="en-US" dirty="0" smtClean="0"/>
              <a:t>Transportation subsidies</a:t>
            </a:r>
          </a:p>
          <a:p>
            <a:pPr fontAlgn="auto">
              <a:lnSpc>
                <a:spcPct val="150000"/>
              </a:lnSpc>
              <a:spcAft>
                <a:spcPts val="0"/>
              </a:spcAft>
              <a:buFont typeface="Calibri" pitchFamily="34" charset="0"/>
              <a:buChar char="–"/>
              <a:defRPr/>
            </a:pPr>
            <a:r>
              <a:rPr lang="en-US" dirty="0" smtClean="0"/>
              <a:t>Reimbursement for childcare expenses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Jobs Fund</a:t>
            </a:r>
            <a:endParaRPr lang="en-US" dirty="0"/>
          </a:p>
        </p:txBody>
      </p:sp>
      <p:sp>
        <p:nvSpPr>
          <p:cNvPr id="4" name="Content Placeholder 3"/>
          <p:cNvSpPr>
            <a:spLocks noGrp="1"/>
          </p:cNvSpPr>
          <p:nvPr>
            <p:ph sz="half" idx="1"/>
          </p:nvPr>
        </p:nvSpPr>
        <p:spPr/>
        <p:txBody>
          <a:bodyPr>
            <a:normAutofit fontScale="85000" lnSpcReduction="10000"/>
          </a:bodyPr>
          <a:lstStyle/>
          <a:p>
            <a:pPr fontAlgn="auto">
              <a:lnSpc>
                <a:spcPct val="150000"/>
              </a:lnSpc>
              <a:spcAft>
                <a:spcPts val="0"/>
              </a:spcAft>
              <a:buFont typeface="Calibri" pitchFamily="34" charset="0"/>
              <a:buChar char="–"/>
              <a:defRPr/>
            </a:pPr>
            <a:r>
              <a:rPr lang="en-US" dirty="0" smtClean="0"/>
              <a:t>Principals</a:t>
            </a:r>
          </a:p>
          <a:p>
            <a:pPr fontAlgn="auto">
              <a:lnSpc>
                <a:spcPct val="150000"/>
              </a:lnSpc>
              <a:spcAft>
                <a:spcPts val="0"/>
              </a:spcAft>
              <a:buFont typeface="Calibri" pitchFamily="34" charset="0"/>
              <a:buChar char="–"/>
              <a:defRPr/>
            </a:pPr>
            <a:r>
              <a:rPr lang="en-US" dirty="0" smtClean="0"/>
              <a:t>Assistant principals</a:t>
            </a:r>
          </a:p>
          <a:p>
            <a:pPr fontAlgn="auto">
              <a:lnSpc>
                <a:spcPct val="150000"/>
              </a:lnSpc>
              <a:spcAft>
                <a:spcPts val="0"/>
              </a:spcAft>
              <a:buFont typeface="Calibri" pitchFamily="34" charset="0"/>
              <a:buChar char="–"/>
              <a:defRPr/>
            </a:pPr>
            <a:r>
              <a:rPr lang="en-US" dirty="0" smtClean="0"/>
              <a:t>Academic coaches</a:t>
            </a:r>
          </a:p>
          <a:p>
            <a:pPr fontAlgn="auto">
              <a:lnSpc>
                <a:spcPct val="150000"/>
              </a:lnSpc>
              <a:spcAft>
                <a:spcPts val="0"/>
              </a:spcAft>
              <a:buFont typeface="Calibri" pitchFamily="34" charset="0"/>
              <a:buChar char="–"/>
              <a:defRPr/>
            </a:pPr>
            <a:r>
              <a:rPr lang="en-US" dirty="0" smtClean="0"/>
              <a:t>In-service teacher trainers</a:t>
            </a:r>
          </a:p>
          <a:p>
            <a:pPr fontAlgn="auto">
              <a:lnSpc>
                <a:spcPct val="150000"/>
              </a:lnSpc>
              <a:spcAft>
                <a:spcPts val="0"/>
              </a:spcAft>
              <a:buFont typeface="Calibri" pitchFamily="34" charset="0"/>
              <a:buChar char="–"/>
              <a:defRPr/>
            </a:pPr>
            <a:r>
              <a:rPr lang="en-US" dirty="0" smtClean="0"/>
              <a:t>Classroom aides</a:t>
            </a:r>
          </a:p>
          <a:p>
            <a:pPr fontAlgn="auto">
              <a:lnSpc>
                <a:spcPct val="150000"/>
              </a:lnSpc>
              <a:spcAft>
                <a:spcPts val="0"/>
              </a:spcAft>
              <a:buFont typeface="Calibri" pitchFamily="34" charset="0"/>
              <a:buChar char="–"/>
              <a:defRPr/>
            </a:pPr>
            <a:r>
              <a:rPr lang="en-US" dirty="0" smtClean="0"/>
              <a:t>Counselors</a:t>
            </a:r>
          </a:p>
          <a:p>
            <a:pPr fontAlgn="auto">
              <a:lnSpc>
                <a:spcPct val="150000"/>
              </a:lnSpc>
              <a:spcAft>
                <a:spcPts val="0"/>
              </a:spcAft>
              <a:buFont typeface="Calibri" pitchFamily="34" charset="0"/>
              <a:buChar char="–"/>
              <a:defRPr/>
            </a:pPr>
            <a:r>
              <a:rPr lang="en-US" dirty="0" smtClean="0"/>
              <a:t>Librarians</a:t>
            </a:r>
          </a:p>
          <a:p>
            <a:pPr fontAlgn="auto">
              <a:lnSpc>
                <a:spcPct val="150000"/>
              </a:lnSpc>
              <a:spcAft>
                <a:spcPts val="0"/>
              </a:spcAft>
              <a:buFont typeface="Calibri" pitchFamily="34" charset="0"/>
              <a:buChar char="–"/>
              <a:defRPr/>
            </a:pPr>
            <a:r>
              <a:rPr lang="en-US" dirty="0" smtClean="0"/>
              <a:t>Social workers</a:t>
            </a:r>
          </a:p>
        </p:txBody>
      </p:sp>
      <p:sp>
        <p:nvSpPr>
          <p:cNvPr id="5" name="Content Placeholder 4"/>
          <p:cNvSpPr>
            <a:spLocks noGrp="1"/>
          </p:cNvSpPr>
          <p:nvPr>
            <p:ph sz="half" idx="2"/>
          </p:nvPr>
        </p:nvSpPr>
        <p:spPr/>
        <p:txBody>
          <a:bodyPr>
            <a:normAutofit fontScale="85000" lnSpcReduction="10000"/>
          </a:bodyPr>
          <a:lstStyle/>
          <a:p>
            <a:pPr>
              <a:lnSpc>
                <a:spcPct val="150000"/>
              </a:lnSpc>
              <a:buFont typeface="Calibri" pitchFamily="34" charset="0"/>
              <a:buChar char="–"/>
            </a:pPr>
            <a:r>
              <a:rPr lang="en-US" dirty="0" smtClean="0"/>
              <a:t>Interpreters</a:t>
            </a:r>
          </a:p>
          <a:p>
            <a:pPr>
              <a:lnSpc>
                <a:spcPct val="150000"/>
              </a:lnSpc>
              <a:buFont typeface="Calibri" pitchFamily="34" charset="0"/>
              <a:buChar char="–"/>
            </a:pPr>
            <a:r>
              <a:rPr lang="en-US" dirty="0" smtClean="0"/>
              <a:t>Physical, speech and occupational therapists</a:t>
            </a:r>
          </a:p>
          <a:p>
            <a:pPr>
              <a:lnSpc>
                <a:spcPct val="150000"/>
              </a:lnSpc>
              <a:buFont typeface="Calibri" pitchFamily="34" charset="0"/>
              <a:buChar char="–"/>
            </a:pPr>
            <a:r>
              <a:rPr lang="en-US" dirty="0" smtClean="0"/>
              <a:t>Security officers</a:t>
            </a:r>
          </a:p>
          <a:p>
            <a:pPr>
              <a:lnSpc>
                <a:spcPct val="150000"/>
              </a:lnSpc>
              <a:buFont typeface="Calibri" pitchFamily="34" charset="0"/>
              <a:buChar char="–"/>
            </a:pPr>
            <a:r>
              <a:rPr lang="en-US" dirty="0" smtClean="0"/>
              <a:t>Maintenance workers</a:t>
            </a:r>
          </a:p>
          <a:p>
            <a:pPr>
              <a:lnSpc>
                <a:spcPct val="150000"/>
              </a:lnSpc>
              <a:buFont typeface="Calibri" pitchFamily="34" charset="0"/>
              <a:buChar char="–"/>
            </a:pPr>
            <a:r>
              <a:rPr lang="en-US" dirty="0" smtClean="0"/>
              <a:t>Nurses</a:t>
            </a:r>
          </a:p>
          <a:p>
            <a:pPr>
              <a:lnSpc>
                <a:spcPct val="150000"/>
              </a:lnSpc>
              <a:buFont typeface="Calibri" pitchFamily="34" charset="0"/>
              <a:buChar char="–"/>
            </a:pPr>
            <a:r>
              <a:rPr lang="en-US" dirty="0" smtClean="0"/>
              <a:t>Bus drivers</a:t>
            </a:r>
          </a:p>
          <a:p>
            <a:pPr>
              <a:lnSpc>
                <a:spcPct val="150000"/>
              </a:lnSpc>
              <a:buFont typeface="Calibri" pitchFamily="34" charset="0"/>
              <a:buChar char="–"/>
            </a:pPr>
            <a:r>
              <a:rPr lang="en-US" dirty="0" smtClean="0"/>
              <a:t>Cafeteria workers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Jobs Fund</a:t>
            </a:r>
            <a:endParaRPr lang="en-US" dirty="0"/>
          </a:p>
        </p:txBody>
      </p:sp>
      <p:sp>
        <p:nvSpPr>
          <p:cNvPr id="3" name="Content Placeholder 2"/>
          <p:cNvSpPr>
            <a:spLocks noGrp="1"/>
          </p:cNvSpPr>
          <p:nvPr>
            <p:ph idx="1"/>
          </p:nvPr>
        </p:nvSpPr>
        <p:spPr/>
        <p:txBody>
          <a:bodyPr/>
          <a:lstStyle/>
          <a:p>
            <a:r>
              <a:rPr lang="en-US" dirty="0" smtClean="0"/>
              <a:t>Quarterly Job Forms are sent to Brenda </a:t>
            </a:r>
            <a:r>
              <a:rPr lang="en-US" dirty="0" err="1" smtClean="0"/>
              <a:t>Pursley</a:t>
            </a:r>
            <a:r>
              <a:rPr lang="en-US" dirty="0" smtClean="0"/>
              <a:t>.</a:t>
            </a:r>
          </a:p>
          <a:p>
            <a:r>
              <a:rPr lang="en-US" dirty="0" smtClean="0"/>
              <a:t>The Department will be monitoring State implementation of the Ed Jobs program</a:t>
            </a:r>
          </a:p>
          <a:p>
            <a:r>
              <a:rPr lang="en-US" dirty="0" smtClean="0"/>
              <a:t>Expenditures must be reported in FACTS and </a:t>
            </a:r>
            <a:r>
              <a:rPr lang="en-US" dirty="0" err="1" smtClean="0"/>
              <a:t>eReporting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PIRS</a:t>
            </a:r>
            <a:endParaRPr lang="en-US" dirty="0"/>
          </a:p>
        </p:txBody>
      </p:sp>
      <p:sp>
        <p:nvSpPr>
          <p:cNvPr id="3" name="Content Placeholder 2"/>
          <p:cNvSpPr>
            <a:spLocks noGrp="1"/>
          </p:cNvSpPr>
          <p:nvPr>
            <p:ph idx="1"/>
          </p:nvPr>
        </p:nvSpPr>
        <p:spPr/>
        <p:txBody>
          <a:bodyPr/>
          <a:lstStyle/>
          <a:p>
            <a:r>
              <a:rPr lang="en-US" dirty="0" smtClean="0"/>
              <a:t>Year End Reporting will open May 2, 2011</a:t>
            </a:r>
          </a:p>
          <a:p>
            <a:pPr lvl="1"/>
            <a:r>
              <a:rPr lang="en-US" dirty="0" smtClean="0"/>
              <a:t>August 31, 2011 due date</a:t>
            </a:r>
          </a:p>
          <a:p>
            <a:pPr lvl="1"/>
            <a:r>
              <a:rPr lang="en-US" dirty="0" smtClean="0"/>
              <a:t>Certify Year End report in </a:t>
            </a:r>
            <a:r>
              <a:rPr lang="en-US" dirty="0" err="1" smtClean="0"/>
              <a:t>eReporting</a:t>
            </a:r>
            <a:r>
              <a:rPr lang="en-US" dirty="0" smtClean="0"/>
              <a:t> </a:t>
            </a:r>
          </a:p>
          <a:p>
            <a:pPr lvl="1"/>
            <a:r>
              <a:rPr lang="en-US" dirty="0" smtClean="0"/>
              <a:t>Months and days are only data that is pulled</a:t>
            </a:r>
          </a:p>
          <a:p>
            <a:pPr lvl="1"/>
            <a:r>
              <a:rPr lang="en-US" dirty="0" smtClean="0"/>
              <a:t>Salary is not pulled or reviewed with Year End Report</a:t>
            </a:r>
          </a:p>
          <a:p>
            <a:r>
              <a:rPr lang="en-US" dirty="0" smtClean="0"/>
              <a:t>PIRS training at TASBO in the Fall</a:t>
            </a:r>
          </a:p>
          <a:p>
            <a:r>
              <a:rPr lang="en-US" dirty="0" smtClean="0"/>
              <a:t>Contact: Karen </a:t>
            </a:r>
            <a:r>
              <a:rPr lang="en-US" dirty="0" err="1" smtClean="0"/>
              <a:t>Weidemann</a:t>
            </a:r>
            <a:r>
              <a:rPr lang="en-US" dirty="0" smtClean="0"/>
              <a:t> 615-532-1662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Finance Reports</a:t>
            </a:r>
            <a:endParaRPr lang="en-US" dirty="0"/>
          </a:p>
        </p:txBody>
      </p:sp>
      <p:graphicFrame>
        <p:nvGraphicFramePr>
          <p:cNvPr id="4" name="Content Placeholder 3"/>
          <p:cNvGraphicFramePr>
            <a:graphicFrameLocks noGrp="1"/>
          </p:cNvGraphicFramePr>
          <p:nvPr>
            <p:ph idx="1"/>
          </p:nvPr>
        </p:nvGraphicFramePr>
        <p:xfrm>
          <a:off x="914400" y="1600200"/>
          <a:ext cx="7216585" cy="3962400"/>
        </p:xfrm>
        <a:graphic>
          <a:graphicData uri="http://schemas.openxmlformats.org/drawingml/2006/table">
            <a:tbl>
              <a:tblPr firstRow="1" bandRow="1">
                <a:tableStyleId>{5C22544A-7EE6-4342-B048-85BDC9FD1C3A}</a:tableStyleId>
              </a:tblPr>
              <a:tblGrid>
                <a:gridCol w="3712972"/>
                <a:gridCol w="3503613"/>
              </a:tblGrid>
              <a:tr h="495300">
                <a:tc>
                  <a:txBody>
                    <a:bodyPr/>
                    <a:lstStyle/>
                    <a:p>
                      <a:pPr algn="l" fontAlgn="b"/>
                      <a:r>
                        <a:rPr lang="en-US" sz="2000" b="1" i="0" u="none" strike="noStrike" dirty="0">
                          <a:solidFill>
                            <a:srgbClr val="000000"/>
                          </a:solidFill>
                          <a:latin typeface="+mn-lt"/>
                        </a:rPr>
                        <a:t>Report</a:t>
                      </a:r>
                    </a:p>
                  </a:txBody>
                  <a:tcPr marL="9525" marR="9525" marT="9525" marB="0" anchor="b"/>
                </a:tc>
                <a:tc>
                  <a:txBody>
                    <a:bodyPr/>
                    <a:lstStyle/>
                    <a:p>
                      <a:pPr algn="l" fontAlgn="b"/>
                      <a:r>
                        <a:rPr lang="en-US" sz="2000" b="1" i="0" u="none" strike="noStrike" dirty="0">
                          <a:solidFill>
                            <a:srgbClr val="000000"/>
                          </a:solidFill>
                          <a:latin typeface="+mn-lt"/>
                        </a:rPr>
                        <a:t>Due Date</a:t>
                      </a:r>
                    </a:p>
                  </a:txBody>
                  <a:tcPr marL="9525" marR="9525" marT="9525" marB="0" anchor="b"/>
                </a:tc>
              </a:tr>
              <a:tr h="495300">
                <a:tc>
                  <a:txBody>
                    <a:bodyPr/>
                    <a:lstStyle/>
                    <a:p>
                      <a:pPr algn="l" fontAlgn="b"/>
                      <a:r>
                        <a:rPr lang="en-US" sz="1200" b="1" i="0" u="none" strike="noStrike" dirty="0">
                          <a:solidFill>
                            <a:srgbClr val="000000"/>
                          </a:solidFill>
                          <a:latin typeface="+mn-lt"/>
                        </a:rPr>
                        <a:t>County Trustee/City Treasurer/Fiscal Agent Report</a:t>
                      </a:r>
                    </a:p>
                  </a:txBody>
                  <a:tcPr marL="9525" marR="9525" marT="9525" marB="0" anchor="ctr"/>
                </a:tc>
                <a:tc>
                  <a:txBody>
                    <a:bodyPr/>
                    <a:lstStyle/>
                    <a:p>
                      <a:pPr algn="l" fontAlgn="b"/>
                      <a:r>
                        <a:rPr lang="en-US" sz="1200" b="1" i="0" u="none" strike="noStrike" dirty="0" smtClean="0">
                          <a:solidFill>
                            <a:srgbClr val="000000"/>
                          </a:solidFill>
                          <a:latin typeface="+mn-lt"/>
                        </a:rPr>
                        <a:t>July 15</a:t>
                      </a:r>
                      <a:r>
                        <a:rPr lang="en-US" sz="1200" b="1" i="0" u="none" strike="noStrike" baseline="30000" dirty="0" smtClean="0">
                          <a:solidFill>
                            <a:srgbClr val="000000"/>
                          </a:solidFill>
                          <a:latin typeface="+mn-lt"/>
                        </a:rPr>
                        <a:t>th</a:t>
                      </a:r>
                      <a:r>
                        <a:rPr lang="en-US" sz="1200" b="1" i="0" u="none" strike="noStrike" dirty="0" smtClean="0">
                          <a:solidFill>
                            <a:srgbClr val="000000"/>
                          </a:solidFill>
                          <a:latin typeface="+mn-lt"/>
                        </a:rPr>
                        <a:t> </a:t>
                      </a:r>
                      <a:endParaRPr lang="en-US" sz="1200" b="1" i="0" u="none" strike="noStrike" dirty="0">
                        <a:solidFill>
                          <a:srgbClr val="000000"/>
                        </a:solidFill>
                        <a:latin typeface="+mn-lt"/>
                      </a:endParaRPr>
                    </a:p>
                  </a:txBody>
                  <a:tcPr marL="9525" marR="9525" marT="9525" marB="0" anchor="ctr"/>
                </a:tc>
              </a:tr>
              <a:tr h="495300">
                <a:tc>
                  <a:txBody>
                    <a:bodyPr/>
                    <a:lstStyle/>
                    <a:p>
                      <a:pPr algn="l" fontAlgn="b"/>
                      <a:r>
                        <a:rPr lang="en-US" sz="1200" b="1" i="0" u="none" strike="noStrike" dirty="0">
                          <a:solidFill>
                            <a:srgbClr val="000000"/>
                          </a:solidFill>
                          <a:latin typeface="+mn-lt"/>
                        </a:rPr>
                        <a:t>Transportation Report</a:t>
                      </a:r>
                    </a:p>
                  </a:txBody>
                  <a:tcPr marL="9525" marR="9525" marT="9525" marB="0" anchor="ctr"/>
                </a:tc>
                <a:tc>
                  <a:txBody>
                    <a:bodyPr/>
                    <a:lstStyle/>
                    <a:p>
                      <a:pPr algn="l" fontAlgn="b"/>
                      <a:r>
                        <a:rPr lang="en-US" sz="1200" b="1" i="0" u="none" strike="noStrike" dirty="0" smtClean="0">
                          <a:solidFill>
                            <a:srgbClr val="000000"/>
                          </a:solidFill>
                          <a:latin typeface="+mn-lt"/>
                        </a:rPr>
                        <a:t>July 15</a:t>
                      </a:r>
                      <a:r>
                        <a:rPr lang="en-US" sz="1200" b="1" i="0" u="none" strike="noStrike" baseline="30000" dirty="0" smtClean="0">
                          <a:solidFill>
                            <a:srgbClr val="000000"/>
                          </a:solidFill>
                          <a:latin typeface="+mn-lt"/>
                        </a:rPr>
                        <a:t>th</a:t>
                      </a:r>
                      <a:r>
                        <a:rPr lang="en-US" sz="1200" b="1" i="0" u="none" strike="noStrike" dirty="0" smtClean="0">
                          <a:solidFill>
                            <a:srgbClr val="000000"/>
                          </a:solidFill>
                          <a:latin typeface="+mn-lt"/>
                        </a:rPr>
                        <a:t> </a:t>
                      </a:r>
                      <a:endParaRPr lang="en-US" sz="1200" b="1" i="0" u="none" strike="noStrike" dirty="0">
                        <a:solidFill>
                          <a:srgbClr val="000000"/>
                        </a:solidFill>
                        <a:latin typeface="+mn-lt"/>
                      </a:endParaRPr>
                    </a:p>
                  </a:txBody>
                  <a:tcPr marL="9525" marR="9525" marT="9525" marB="0" anchor="ctr"/>
                </a:tc>
              </a:tr>
              <a:tr h="495300">
                <a:tc>
                  <a:txBody>
                    <a:bodyPr/>
                    <a:lstStyle/>
                    <a:p>
                      <a:pPr algn="l" fontAlgn="b"/>
                      <a:r>
                        <a:rPr lang="en-US" sz="1200" b="1" i="0" u="none" strike="noStrike" dirty="0">
                          <a:solidFill>
                            <a:srgbClr val="000000"/>
                          </a:solidFill>
                          <a:latin typeface="+mn-lt"/>
                        </a:rPr>
                        <a:t>Career Ladder Reconciliation Report</a:t>
                      </a:r>
                    </a:p>
                  </a:txBody>
                  <a:tcPr marL="9525" marR="9525" marT="9525" marB="0" anchor="ctr"/>
                </a:tc>
                <a:tc>
                  <a:txBody>
                    <a:bodyPr/>
                    <a:lstStyle/>
                    <a:p>
                      <a:pPr algn="l" fontAlgn="b"/>
                      <a:r>
                        <a:rPr lang="en-US" sz="1200" b="1" i="0" u="none" strike="noStrike" dirty="0" smtClean="0">
                          <a:solidFill>
                            <a:srgbClr val="000000"/>
                          </a:solidFill>
                          <a:latin typeface="+mn-lt"/>
                        </a:rPr>
                        <a:t>August 1</a:t>
                      </a:r>
                      <a:r>
                        <a:rPr lang="en-US" sz="1200" b="1" i="0" u="none" strike="noStrike" baseline="30000" dirty="0" smtClean="0">
                          <a:solidFill>
                            <a:srgbClr val="000000"/>
                          </a:solidFill>
                          <a:latin typeface="+mn-lt"/>
                        </a:rPr>
                        <a:t>st</a:t>
                      </a:r>
                      <a:r>
                        <a:rPr lang="en-US" sz="1200" b="1" i="0" u="none" strike="noStrike" dirty="0" smtClean="0">
                          <a:solidFill>
                            <a:srgbClr val="000000"/>
                          </a:solidFill>
                          <a:latin typeface="+mn-lt"/>
                        </a:rPr>
                        <a:t> </a:t>
                      </a:r>
                      <a:endParaRPr lang="en-US" sz="1200" b="1" i="0" u="none" strike="noStrike" dirty="0">
                        <a:solidFill>
                          <a:srgbClr val="000000"/>
                        </a:solidFill>
                        <a:latin typeface="+mn-lt"/>
                      </a:endParaRPr>
                    </a:p>
                  </a:txBody>
                  <a:tcPr marL="9525" marR="9525" marT="9525" marB="0" anchor="ctr"/>
                </a:tc>
              </a:tr>
              <a:tr h="495300">
                <a:tc>
                  <a:txBody>
                    <a:bodyPr/>
                    <a:lstStyle/>
                    <a:p>
                      <a:pPr algn="l" fontAlgn="b"/>
                      <a:r>
                        <a:rPr lang="en-US" sz="1200" b="1" i="0" u="none" strike="noStrike" dirty="0">
                          <a:solidFill>
                            <a:srgbClr val="000000"/>
                          </a:solidFill>
                          <a:latin typeface="+mn-lt"/>
                        </a:rPr>
                        <a:t>Annual Public School Financial Report</a:t>
                      </a:r>
                    </a:p>
                  </a:txBody>
                  <a:tcPr marL="9525" marR="9525" marT="9525" marB="0" anchor="ctr"/>
                </a:tc>
                <a:tc>
                  <a:txBody>
                    <a:bodyPr/>
                    <a:lstStyle/>
                    <a:p>
                      <a:pPr algn="l" fontAlgn="b"/>
                      <a:r>
                        <a:rPr lang="en-US" sz="1200" b="1" i="0" u="none" strike="noStrike" dirty="0" smtClean="0">
                          <a:solidFill>
                            <a:srgbClr val="000000"/>
                          </a:solidFill>
                          <a:latin typeface="+mn-lt"/>
                        </a:rPr>
                        <a:t>August 1</a:t>
                      </a:r>
                      <a:r>
                        <a:rPr lang="en-US" sz="1200" b="1" i="0" u="none" strike="noStrike" baseline="30000" dirty="0" smtClean="0">
                          <a:solidFill>
                            <a:srgbClr val="000000"/>
                          </a:solidFill>
                          <a:latin typeface="+mn-lt"/>
                        </a:rPr>
                        <a:t>st</a:t>
                      </a:r>
                      <a:r>
                        <a:rPr lang="en-US" sz="1200" b="1" i="0" u="none" strike="noStrike" dirty="0" smtClean="0">
                          <a:solidFill>
                            <a:srgbClr val="000000"/>
                          </a:solidFill>
                          <a:latin typeface="+mn-lt"/>
                        </a:rPr>
                        <a:t> </a:t>
                      </a:r>
                      <a:endParaRPr lang="en-US" sz="1200" b="1" i="0" u="none" strike="noStrike" dirty="0">
                        <a:solidFill>
                          <a:srgbClr val="000000"/>
                        </a:solidFill>
                        <a:latin typeface="+mn-lt"/>
                      </a:endParaRPr>
                    </a:p>
                  </a:txBody>
                  <a:tcPr marL="9525" marR="9525" marT="9525" marB="0" anchor="ctr"/>
                </a:tc>
              </a:tr>
              <a:tr h="495300">
                <a:tc>
                  <a:txBody>
                    <a:bodyPr/>
                    <a:lstStyle/>
                    <a:p>
                      <a:pPr algn="l" fontAlgn="b"/>
                      <a:r>
                        <a:rPr lang="en-US" sz="1200" b="1" i="0" u="none" strike="noStrike" dirty="0">
                          <a:solidFill>
                            <a:srgbClr val="000000"/>
                          </a:solidFill>
                          <a:latin typeface="+mn-lt"/>
                        </a:rPr>
                        <a:t>Annual Public School Budget Document</a:t>
                      </a:r>
                    </a:p>
                  </a:txBody>
                  <a:tcPr marL="9525" marR="9525" marT="9525" marB="0" anchor="ctr"/>
                </a:tc>
                <a:tc>
                  <a:txBody>
                    <a:bodyPr/>
                    <a:lstStyle/>
                    <a:p>
                      <a:pPr algn="l" fontAlgn="b"/>
                      <a:r>
                        <a:rPr lang="en-US" sz="1200" b="1" i="0" u="none" strike="noStrike" dirty="0" smtClean="0">
                          <a:solidFill>
                            <a:srgbClr val="000000"/>
                          </a:solidFill>
                          <a:latin typeface="+mn-lt"/>
                        </a:rPr>
                        <a:t>July 1</a:t>
                      </a:r>
                      <a:r>
                        <a:rPr lang="en-US" sz="1200" b="1" i="0" u="none" strike="noStrike" baseline="30000" dirty="0" smtClean="0">
                          <a:solidFill>
                            <a:srgbClr val="000000"/>
                          </a:solidFill>
                          <a:latin typeface="+mn-lt"/>
                        </a:rPr>
                        <a:t>st</a:t>
                      </a:r>
                      <a:r>
                        <a:rPr lang="en-US" sz="1200" b="1" i="0" u="none" strike="noStrike" baseline="0" dirty="0" smtClean="0">
                          <a:solidFill>
                            <a:srgbClr val="000000"/>
                          </a:solidFill>
                          <a:latin typeface="+mn-lt"/>
                        </a:rPr>
                        <a:t> </a:t>
                      </a:r>
                      <a:r>
                        <a:rPr lang="en-US" sz="1200" b="1" i="0" u="none" strike="noStrike" dirty="0" smtClean="0">
                          <a:solidFill>
                            <a:srgbClr val="000000"/>
                          </a:solidFill>
                          <a:latin typeface="+mn-lt"/>
                        </a:rPr>
                        <a:t>or October 1</a:t>
                      </a:r>
                      <a:r>
                        <a:rPr lang="en-US" sz="1200" b="1" i="0" u="none" strike="noStrike" baseline="30000" dirty="0" smtClean="0">
                          <a:solidFill>
                            <a:srgbClr val="000000"/>
                          </a:solidFill>
                          <a:latin typeface="+mn-lt"/>
                        </a:rPr>
                        <a:t>st</a:t>
                      </a:r>
                      <a:r>
                        <a:rPr lang="en-US" sz="1200" b="1" i="0" u="none" strike="noStrike" dirty="0" smtClean="0">
                          <a:solidFill>
                            <a:srgbClr val="000000"/>
                          </a:solidFill>
                          <a:latin typeface="+mn-lt"/>
                        </a:rPr>
                        <a:t> if </a:t>
                      </a:r>
                      <a:r>
                        <a:rPr lang="en-US" sz="1200" b="1" i="0" u="none" strike="noStrike" dirty="0">
                          <a:solidFill>
                            <a:srgbClr val="000000"/>
                          </a:solidFill>
                          <a:latin typeface="+mn-lt"/>
                        </a:rPr>
                        <a:t>on continuation budget</a:t>
                      </a:r>
                    </a:p>
                  </a:txBody>
                  <a:tcPr marL="9525" marR="9525" marT="9525" marB="0" anchor="ctr"/>
                </a:tc>
              </a:tr>
              <a:tr h="495300">
                <a:tc>
                  <a:txBody>
                    <a:bodyPr/>
                    <a:lstStyle/>
                    <a:p>
                      <a:pPr algn="l" fontAlgn="b"/>
                      <a:r>
                        <a:rPr lang="en-US" sz="1200" b="1" i="0" u="none" strike="noStrike" dirty="0">
                          <a:solidFill>
                            <a:srgbClr val="000000"/>
                          </a:solidFill>
                          <a:latin typeface="+mn-lt"/>
                        </a:rPr>
                        <a:t>MOE Test</a:t>
                      </a:r>
                    </a:p>
                  </a:txBody>
                  <a:tcPr marL="9525" marR="9525" marT="9525" marB="0" anchor="ctr"/>
                </a:tc>
                <a:tc>
                  <a:txBody>
                    <a:bodyPr/>
                    <a:lstStyle/>
                    <a:p>
                      <a:pPr algn="l" fontAlgn="b"/>
                      <a:r>
                        <a:rPr lang="en-US" sz="1200" b="1" i="0" u="none" strike="noStrike" dirty="0">
                          <a:solidFill>
                            <a:srgbClr val="000000"/>
                          </a:solidFill>
                          <a:latin typeface="+mn-lt"/>
                        </a:rPr>
                        <a:t>Budget Test</a:t>
                      </a:r>
                    </a:p>
                  </a:txBody>
                  <a:tcPr marL="9525" marR="9525" marT="9525" marB="0" anchor="ctr"/>
                </a:tc>
              </a:tr>
              <a:tr h="495300">
                <a:tc>
                  <a:txBody>
                    <a:bodyPr/>
                    <a:lstStyle/>
                    <a:p>
                      <a:pPr algn="l" fontAlgn="b"/>
                      <a:r>
                        <a:rPr lang="en-US" sz="1200" b="1" i="0" u="none" strike="noStrike" dirty="0">
                          <a:solidFill>
                            <a:srgbClr val="000000"/>
                          </a:solidFill>
                          <a:latin typeface="+mn-lt"/>
                        </a:rPr>
                        <a:t>3% Fund Balance Test</a:t>
                      </a:r>
                    </a:p>
                  </a:txBody>
                  <a:tcPr marL="9525" marR="9525" marT="9525" marB="0" anchor="ctr"/>
                </a:tc>
                <a:tc>
                  <a:txBody>
                    <a:bodyPr/>
                    <a:lstStyle/>
                    <a:p>
                      <a:pPr algn="l" fontAlgn="b"/>
                      <a:r>
                        <a:rPr lang="en-US" sz="1200" b="1" i="0" u="none" strike="noStrike" dirty="0">
                          <a:solidFill>
                            <a:srgbClr val="000000"/>
                          </a:solidFill>
                          <a:latin typeface="+mn-lt"/>
                        </a:rPr>
                        <a:t>Budget Test</a:t>
                      </a:r>
                    </a:p>
                  </a:txBody>
                  <a:tcPr marL="9525" marR="9525" marT="9525" marB="0"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MOE</a:t>
            </a:r>
            <a:endParaRPr lang="en-US" dirty="0"/>
          </a:p>
        </p:txBody>
      </p:sp>
      <p:sp>
        <p:nvSpPr>
          <p:cNvPr id="3" name="Content Placeholder 2"/>
          <p:cNvSpPr>
            <a:spLocks noGrp="1"/>
          </p:cNvSpPr>
          <p:nvPr>
            <p:ph idx="1"/>
          </p:nvPr>
        </p:nvSpPr>
        <p:spPr/>
        <p:txBody>
          <a:bodyPr>
            <a:normAutofit/>
          </a:bodyPr>
          <a:lstStyle/>
          <a:p>
            <a:r>
              <a:rPr lang="en-US" dirty="0" smtClean="0"/>
              <a:t>MOE is a continuous budget to budget test.</a:t>
            </a:r>
          </a:p>
          <a:p>
            <a:r>
              <a:rPr lang="en-US" dirty="0" smtClean="0"/>
              <a:t>MOE only applies to local recurring revenue. </a:t>
            </a:r>
          </a:p>
          <a:p>
            <a:r>
              <a:rPr lang="en-US" dirty="0" smtClean="0"/>
              <a:t>Local recurring revenue must be equal to prior years local recurring revenue.</a:t>
            </a:r>
          </a:p>
          <a:p>
            <a:r>
              <a:rPr lang="en-US" dirty="0" smtClean="0"/>
              <a:t>Budget is also compared to actual to determine if a BEP Reserve is established.</a:t>
            </a:r>
          </a:p>
          <a:p>
            <a:r>
              <a:rPr lang="en-US" dirty="0" smtClean="0"/>
              <a:t>This test is on </a:t>
            </a:r>
            <a:r>
              <a:rPr lang="en-US" dirty="0" err="1" smtClean="0"/>
              <a:t>eReporting</a:t>
            </a:r>
            <a:r>
              <a:rPr 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Disbursements Office</a:t>
            </a:r>
            <a:endParaRPr lang="en-US" dirty="0"/>
          </a:p>
        </p:txBody>
      </p:sp>
      <p:sp>
        <p:nvSpPr>
          <p:cNvPr id="3" name="Content Placeholder 2"/>
          <p:cNvSpPr>
            <a:spLocks noGrp="1"/>
          </p:cNvSpPr>
          <p:nvPr>
            <p:ph idx="1"/>
          </p:nvPr>
        </p:nvSpPr>
        <p:spPr/>
        <p:txBody>
          <a:bodyPr/>
          <a:lstStyle/>
          <a:p>
            <a:r>
              <a:rPr lang="en-US" dirty="0" smtClean="0"/>
              <a:t>Spencer </a:t>
            </a:r>
            <a:r>
              <a:rPr lang="en-US" dirty="0" err="1" smtClean="0"/>
              <a:t>Yonce</a:t>
            </a:r>
            <a:r>
              <a:rPr lang="en-US" dirty="0" smtClean="0"/>
              <a:t>: </a:t>
            </a:r>
            <a:r>
              <a:rPr lang="en-US" sz="2000" dirty="0" smtClean="0"/>
              <a:t>Director of Local Disbursements</a:t>
            </a:r>
          </a:p>
          <a:p>
            <a:pPr lvl="2"/>
            <a:r>
              <a:rPr lang="en-US" dirty="0" smtClean="0"/>
              <a:t>615-532-4718	spencer.yonce@tn.gov</a:t>
            </a:r>
          </a:p>
          <a:p>
            <a:r>
              <a:rPr lang="en-US" dirty="0" smtClean="0"/>
              <a:t>Debbie </a:t>
            </a:r>
            <a:r>
              <a:rPr lang="en-US" dirty="0" err="1" smtClean="0"/>
              <a:t>Dungan</a:t>
            </a:r>
            <a:r>
              <a:rPr lang="en-US" dirty="0" smtClean="0"/>
              <a:t>: </a:t>
            </a:r>
            <a:r>
              <a:rPr lang="en-US" sz="2000" dirty="0" smtClean="0"/>
              <a:t>Title Projects, IDEA</a:t>
            </a:r>
          </a:p>
          <a:p>
            <a:pPr lvl="2"/>
            <a:r>
              <a:rPr lang="en-US" dirty="0" smtClean="0"/>
              <a:t>615-532-1657	debbie.dungan@tn.gov</a:t>
            </a:r>
          </a:p>
          <a:p>
            <a:r>
              <a:rPr lang="en-US" dirty="0" smtClean="0"/>
              <a:t>Brenda </a:t>
            </a:r>
            <a:r>
              <a:rPr lang="en-US" dirty="0" err="1" smtClean="0"/>
              <a:t>Pursley</a:t>
            </a:r>
            <a:r>
              <a:rPr lang="en-US" dirty="0" smtClean="0"/>
              <a:t>: </a:t>
            </a:r>
            <a:r>
              <a:rPr lang="en-US" sz="2000" dirty="0" smtClean="0"/>
              <a:t>Carl Perkins, CSH, Pre-K</a:t>
            </a:r>
          </a:p>
          <a:p>
            <a:pPr lvl="2"/>
            <a:r>
              <a:rPr lang="en-US" dirty="0" smtClean="0"/>
              <a:t>615-532-2838	brenda.pursley@tn.gov</a:t>
            </a:r>
          </a:p>
          <a:p>
            <a:r>
              <a:rPr lang="en-US" dirty="0" smtClean="0"/>
              <a:t>Andrew </a:t>
            </a:r>
            <a:r>
              <a:rPr lang="en-US" dirty="0" err="1" smtClean="0"/>
              <a:t>McCluskey</a:t>
            </a:r>
            <a:r>
              <a:rPr lang="en-US" dirty="0" smtClean="0"/>
              <a:t>: </a:t>
            </a:r>
            <a:r>
              <a:rPr lang="en-US" sz="2000" dirty="0" smtClean="0"/>
              <a:t>USDA</a:t>
            </a:r>
          </a:p>
          <a:p>
            <a:pPr lvl="2"/>
            <a:r>
              <a:rPr lang="en-US" dirty="0" smtClean="0"/>
              <a:t>615-532-1654	andrew.mccluskey@tn.gov</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Fund Balance</a:t>
            </a:r>
            <a:endParaRPr lang="en-US" dirty="0"/>
          </a:p>
        </p:txBody>
      </p:sp>
      <p:sp>
        <p:nvSpPr>
          <p:cNvPr id="3" name="Content Placeholder 2"/>
          <p:cNvSpPr>
            <a:spLocks noGrp="1"/>
          </p:cNvSpPr>
          <p:nvPr>
            <p:ph idx="1"/>
          </p:nvPr>
        </p:nvSpPr>
        <p:spPr/>
        <p:txBody>
          <a:bodyPr>
            <a:normAutofit/>
          </a:bodyPr>
          <a:lstStyle/>
          <a:p>
            <a:r>
              <a:rPr lang="en-US" dirty="0" smtClean="0"/>
              <a:t>3% Fund Balance test is only applicable if fund balance is needed to balance the budget.</a:t>
            </a:r>
          </a:p>
          <a:p>
            <a:r>
              <a:rPr lang="en-US" dirty="0" smtClean="0"/>
              <a:t>If fund balance is needed to balance the budget, an LEA can only use the fund balance that is in excess of 3% of its operating expenditures.</a:t>
            </a:r>
          </a:p>
          <a:p>
            <a:r>
              <a:rPr lang="en-US" dirty="0" smtClean="0"/>
              <a:t>There is NO requirement to have 3% of fund balance.</a:t>
            </a:r>
          </a:p>
          <a:p>
            <a:r>
              <a:rPr lang="en-US" dirty="0" smtClean="0"/>
              <a:t>This test is on </a:t>
            </a:r>
            <a:r>
              <a:rPr lang="en-US" dirty="0" err="1" smtClean="0"/>
              <a:t>eReporting</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TCRS Update</a:t>
            </a:r>
            <a:endParaRPr lang="en-US" dirty="0"/>
          </a:p>
        </p:txBody>
      </p:sp>
      <p:sp>
        <p:nvSpPr>
          <p:cNvPr id="3" name="Content Placeholder 2"/>
          <p:cNvSpPr>
            <a:spLocks noGrp="1"/>
          </p:cNvSpPr>
          <p:nvPr>
            <p:ph idx="1"/>
          </p:nvPr>
        </p:nvSpPr>
        <p:spPr>
          <a:xfrm>
            <a:off x="457200" y="1600200"/>
            <a:ext cx="8458200" cy="4876800"/>
          </a:xfrm>
        </p:spPr>
        <p:txBody>
          <a:bodyPr/>
          <a:lstStyle/>
          <a:p>
            <a:r>
              <a:rPr lang="en-US" sz="2400" dirty="0" smtClean="0"/>
              <a:t>TCRS is ranked in top of all pensions plan in the world (public and private)</a:t>
            </a:r>
          </a:p>
          <a:p>
            <a:r>
              <a:rPr lang="en-US" sz="2400" dirty="0" smtClean="0"/>
              <a:t>Retirement incentives do not count for retirement purposes</a:t>
            </a:r>
          </a:p>
          <a:p>
            <a:r>
              <a:rPr lang="en-US" sz="2400" dirty="0" smtClean="0"/>
              <a:t>Contribution Rates revised every 2 years.</a:t>
            </a:r>
          </a:p>
          <a:p>
            <a:r>
              <a:rPr lang="en-US" sz="2400" dirty="0" smtClean="0"/>
              <a:t>$2.7 billion unfunded accrued liability</a:t>
            </a:r>
          </a:p>
          <a:p>
            <a:r>
              <a:rPr lang="en-US" sz="2400" dirty="0" smtClean="0"/>
              <a:t>State and Teacher plans 90.64% funded</a:t>
            </a:r>
          </a:p>
          <a:p>
            <a:r>
              <a:rPr lang="en-US" sz="2400" dirty="0" smtClean="0"/>
              <a:t>History of LEA contribution rates:</a:t>
            </a:r>
          </a:p>
          <a:p>
            <a:pPr lvl="1">
              <a:buNone/>
            </a:pPr>
            <a:endParaRPr lang="en-US" dirty="0" smtClean="0"/>
          </a:p>
        </p:txBody>
      </p:sp>
      <p:graphicFrame>
        <p:nvGraphicFramePr>
          <p:cNvPr id="4" name="Table 3"/>
          <p:cNvGraphicFramePr>
            <a:graphicFrameLocks noGrp="1"/>
          </p:cNvGraphicFramePr>
          <p:nvPr/>
        </p:nvGraphicFramePr>
        <p:xfrm>
          <a:off x="990600" y="4572000"/>
          <a:ext cx="3972560" cy="1905000"/>
        </p:xfrm>
        <a:graphic>
          <a:graphicData uri="http://schemas.openxmlformats.org/drawingml/2006/table">
            <a:tbl>
              <a:tblPr firstRow="1" bandRow="1">
                <a:tableStyleId>{5C22544A-7EE6-4342-B048-85BDC9FD1C3A}</a:tableStyleId>
              </a:tblPr>
              <a:tblGrid>
                <a:gridCol w="1600200"/>
                <a:gridCol w="1021080"/>
                <a:gridCol w="1351280"/>
              </a:tblGrid>
              <a:tr h="381000">
                <a:tc>
                  <a:txBody>
                    <a:bodyPr/>
                    <a:lstStyle/>
                    <a:p>
                      <a:r>
                        <a:rPr lang="en-US" dirty="0" smtClean="0"/>
                        <a:t>Year</a:t>
                      </a:r>
                      <a:endParaRPr lang="en-US" dirty="0"/>
                    </a:p>
                  </a:txBody>
                  <a:tcPr/>
                </a:tc>
                <a:tc>
                  <a:txBody>
                    <a:bodyPr/>
                    <a:lstStyle/>
                    <a:p>
                      <a:r>
                        <a:rPr lang="en-US" dirty="0" smtClean="0"/>
                        <a:t>Rate</a:t>
                      </a:r>
                      <a:endParaRPr lang="en-US" dirty="0"/>
                    </a:p>
                  </a:txBody>
                  <a:tcPr/>
                </a:tc>
                <a:tc>
                  <a:txBody>
                    <a:bodyPr/>
                    <a:lstStyle/>
                    <a:p>
                      <a:r>
                        <a:rPr lang="en-US" dirty="0" smtClean="0"/>
                        <a:t>% Change</a:t>
                      </a:r>
                      <a:endParaRPr lang="en-US" dirty="0"/>
                    </a:p>
                  </a:txBody>
                  <a:tcPr/>
                </a:tc>
              </a:tr>
              <a:tr h="381000">
                <a:tc>
                  <a:txBody>
                    <a:bodyPr/>
                    <a:lstStyle/>
                    <a:p>
                      <a:r>
                        <a:rPr lang="en-US" dirty="0" smtClean="0"/>
                        <a:t>FY05/FY06</a:t>
                      </a:r>
                    </a:p>
                  </a:txBody>
                  <a:tcPr/>
                </a:tc>
                <a:tc>
                  <a:txBody>
                    <a:bodyPr/>
                    <a:lstStyle/>
                    <a:p>
                      <a:r>
                        <a:rPr lang="en-US" dirty="0" smtClean="0"/>
                        <a:t>5.89%</a:t>
                      </a:r>
                      <a:endParaRPr lang="en-US" dirty="0"/>
                    </a:p>
                  </a:txBody>
                  <a:tcPr/>
                </a:tc>
                <a:tc>
                  <a:txBody>
                    <a:bodyPr/>
                    <a:lstStyle/>
                    <a:p>
                      <a:endParaRPr lang="en-US" dirty="0"/>
                    </a:p>
                  </a:txBody>
                  <a:tcPr/>
                </a:tc>
              </a:tr>
              <a:tr h="381000">
                <a:tc>
                  <a:txBody>
                    <a:bodyPr/>
                    <a:lstStyle/>
                    <a:p>
                      <a:r>
                        <a:rPr lang="en-US" dirty="0" smtClean="0"/>
                        <a:t>FY07/FY08</a:t>
                      </a:r>
                      <a:endParaRPr lang="en-US" dirty="0"/>
                    </a:p>
                  </a:txBody>
                  <a:tcPr/>
                </a:tc>
                <a:tc>
                  <a:txBody>
                    <a:bodyPr/>
                    <a:lstStyle/>
                    <a:p>
                      <a:r>
                        <a:rPr lang="en-US" dirty="0" smtClean="0"/>
                        <a:t>6.24%</a:t>
                      </a:r>
                      <a:endParaRPr lang="en-US" dirty="0"/>
                    </a:p>
                  </a:txBody>
                  <a:tcPr/>
                </a:tc>
                <a:tc>
                  <a:txBody>
                    <a:bodyPr/>
                    <a:lstStyle/>
                    <a:p>
                      <a:r>
                        <a:rPr lang="en-US" dirty="0" smtClean="0"/>
                        <a:t>5.9%</a:t>
                      </a:r>
                      <a:endParaRPr lang="en-US" dirty="0"/>
                    </a:p>
                  </a:txBody>
                  <a:tcPr/>
                </a:tc>
              </a:tr>
              <a:tr h="381000">
                <a:tc>
                  <a:txBody>
                    <a:bodyPr/>
                    <a:lstStyle/>
                    <a:p>
                      <a:r>
                        <a:rPr lang="en-US" dirty="0" smtClean="0"/>
                        <a:t>FY09/FY10</a:t>
                      </a:r>
                    </a:p>
                  </a:txBody>
                  <a:tcPr/>
                </a:tc>
                <a:tc>
                  <a:txBody>
                    <a:bodyPr/>
                    <a:lstStyle/>
                    <a:p>
                      <a:r>
                        <a:rPr lang="en-US" dirty="0" smtClean="0"/>
                        <a:t>6.42%</a:t>
                      </a:r>
                      <a:endParaRPr lang="en-US" dirty="0"/>
                    </a:p>
                  </a:txBody>
                  <a:tcPr/>
                </a:tc>
                <a:tc>
                  <a:txBody>
                    <a:bodyPr/>
                    <a:lstStyle/>
                    <a:p>
                      <a:r>
                        <a:rPr lang="en-US" dirty="0" smtClean="0"/>
                        <a:t>2.9%</a:t>
                      </a:r>
                      <a:endParaRPr lang="en-US" dirty="0"/>
                    </a:p>
                  </a:txBody>
                  <a:tcPr/>
                </a:tc>
              </a:tr>
              <a:tr h="381000">
                <a:tc>
                  <a:txBody>
                    <a:bodyPr/>
                    <a:lstStyle/>
                    <a:p>
                      <a:r>
                        <a:rPr lang="en-US" dirty="0" smtClean="0"/>
                        <a:t>FY11/FY12</a:t>
                      </a:r>
                      <a:endParaRPr lang="en-US" dirty="0"/>
                    </a:p>
                  </a:txBody>
                  <a:tcPr/>
                </a:tc>
                <a:tc>
                  <a:txBody>
                    <a:bodyPr/>
                    <a:lstStyle/>
                    <a:p>
                      <a:r>
                        <a:rPr lang="en-US" dirty="0" smtClean="0"/>
                        <a:t>9.05%</a:t>
                      </a:r>
                      <a:endParaRPr lang="en-US" dirty="0"/>
                    </a:p>
                  </a:txBody>
                  <a:tcPr/>
                </a:tc>
                <a:tc>
                  <a:txBody>
                    <a:bodyPr/>
                    <a:lstStyle/>
                    <a:p>
                      <a:r>
                        <a:rPr lang="en-US" dirty="0" smtClean="0"/>
                        <a:t>41%</a:t>
                      </a:r>
                      <a:endParaRPr 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TCRS Update</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dirty="0" smtClean="0"/>
              <a:t>$2.7 billion unfunded accrued liability</a:t>
            </a:r>
          </a:p>
          <a:p>
            <a:r>
              <a:rPr lang="en-US" dirty="0" smtClean="0"/>
              <a:t>Paid back over next 20 years</a:t>
            </a:r>
          </a:p>
          <a:p>
            <a:r>
              <a:rPr lang="en-US" dirty="0" smtClean="0"/>
              <a:t>These future rates reflect 7.5% estimated growth</a:t>
            </a:r>
          </a:p>
          <a:p>
            <a:r>
              <a:rPr lang="en-US" dirty="0" smtClean="0"/>
              <a:t>What does this mean for future rates?:</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endParaRPr lang="en-US" sz="2000" dirty="0" smtClean="0">
              <a:hlinkClick r:id="rId2"/>
            </a:endParaRPr>
          </a:p>
          <a:p>
            <a:r>
              <a:rPr lang="en-US" sz="2000" dirty="0" smtClean="0">
                <a:hlinkClick r:id="rId2"/>
              </a:rPr>
              <a:t>http://treasury.tn.gov/tcrs/PDFs/TCRSPlanUpdate2011.pdf</a:t>
            </a:r>
            <a:endParaRPr lang="en-US" sz="2000" dirty="0" smtClean="0"/>
          </a:p>
          <a:p>
            <a:pPr lvl="1">
              <a:buNone/>
            </a:pPr>
            <a:endParaRPr lang="en-US" dirty="0" smtClean="0"/>
          </a:p>
        </p:txBody>
      </p:sp>
      <p:graphicFrame>
        <p:nvGraphicFramePr>
          <p:cNvPr id="4" name="Table 3"/>
          <p:cNvGraphicFramePr>
            <a:graphicFrameLocks noGrp="1"/>
          </p:cNvGraphicFramePr>
          <p:nvPr/>
        </p:nvGraphicFramePr>
        <p:xfrm>
          <a:off x="609600" y="3657600"/>
          <a:ext cx="3972560" cy="2351316"/>
        </p:xfrm>
        <a:graphic>
          <a:graphicData uri="http://schemas.openxmlformats.org/drawingml/2006/table">
            <a:tbl>
              <a:tblPr firstRow="1" bandRow="1">
                <a:tableStyleId>{5C22544A-7EE6-4342-B048-85BDC9FD1C3A}</a:tableStyleId>
              </a:tblPr>
              <a:tblGrid>
                <a:gridCol w="1600200"/>
                <a:gridCol w="1021080"/>
                <a:gridCol w="1351280"/>
              </a:tblGrid>
              <a:tr h="391886">
                <a:tc>
                  <a:txBody>
                    <a:bodyPr/>
                    <a:lstStyle/>
                    <a:p>
                      <a:r>
                        <a:rPr lang="en-US" dirty="0" smtClean="0"/>
                        <a:t>Year</a:t>
                      </a:r>
                      <a:endParaRPr lang="en-US" dirty="0"/>
                    </a:p>
                  </a:txBody>
                  <a:tcPr/>
                </a:tc>
                <a:tc>
                  <a:txBody>
                    <a:bodyPr/>
                    <a:lstStyle/>
                    <a:p>
                      <a:r>
                        <a:rPr lang="en-US" dirty="0" smtClean="0"/>
                        <a:t>Rate</a:t>
                      </a:r>
                      <a:endParaRPr lang="en-US" dirty="0"/>
                    </a:p>
                  </a:txBody>
                  <a:tcPr/>
                </a:tc>
                <a:tc>
                  <a:txBody>
                    <a:bodyPr/>
                    <a:lstStyle/>
                    <a:p>
                      <a:r>
                        <a:rPr lang="en-US" dirty="0" smtClean="0"/>
                        <a:t>% Change</a:t>
                      </a:r>
                      <a:endParaRPr lang="en-US" dirty="0"/>
                    </a:p>
                  </a:txBody>
                  <a:tcPr/>
                </a:tc>
              </a:tr>
              <a:tr h="391886">
                <a:tc>
                  <a:txBody>
                    <a:bodyPr/>
                    <a:lstStyle/>
                    <a:p>
                      <a:r>
                        <a:rPr lang="en-US" dirty="0" smtClean="0"/>
                        <a:t>FY11/FY12</a:t>
                      </a:r>
                      <a:endParaRPr lang="en-US" dirty="0"/>
                    </a:p>
                  </a:txBody>
                  <a:tcPr/>
                </a:tc>
                <a:tc>
                  <a:txBody>
                    <a:bodyPr/>
                    <a:lstStyle/>
                    <a:p>
                      <a:r>
                        <a:rPr lang="en-US" dirty="0" smtClean="0"/>
                        <a:t>9.05%</a:t>
                      </a:r>
                      <a:endParaRPr lang="en-US" dirty="0"/>
                    </a:p>
                  </a:txBody>
                  <a:tcPr/>
                </a:tc>
                <a:tc>
                  <a:txBody>
                    <a:bodyPr/>
                    <a:lstStyle/>
                    <a:p>
                      <a:pPr algn="ctr" fontAlgn="b"/>
                      <a:r>
                        <a:rPr lang="en-US" sz="1800" b="0" i="0" u="none" strike="noStrike" dirty="0" smtClean="0">
                          <a:solidFill>
                            <a:srgbClr val="000000"/>
                          </a:solidFill>
                          <a:latin typeface="+mn-lt"/>
                        </a:rPr>
                        <a:t>41%</a:t>
                      </a:r>
                      <a:endParaRPr lang="en-US" sz="1800" b="0" i="0" u="none" strike="noStrike" dirty="0">
                        <a:solidFill>
                          <a:srgbClr val="000000"/>
                        </a:solidFill>
                        <a:latin typeface="+mn-lt"/>
                      </a:endParaRPr>
                    </a:p>
                  </a:txBody>
                  <a:tcPr marL="9525" marR="9525" marT="9525" marB="0" anchor="b"/>
                </a:tc>
              </a:tr>
              <a:tr h="391886">
                <a:tc>
                  <a:txBody>
                    <a:bodyPr/>
                    <a:lstStyle/>
                    <a:p>
                      <a:r>
                        <a:rPr lang="en-US" dirty="0" smtClean="0"/>
                        <a:t>FY13/FY14</a:t>
                      </a:r>
                      <a:endParaRPr lang="en-US" dirty="0"/>
                    </a:p>
                  </a:txBody>
                  <a:tcPr/>
                </a:tc>
                <a:tc>
                  <a:txBody>
                    <a:bodyPr/>
                    <a:lstStyle/>
                    <a:p>
                      <a:r>
                        <a:rPr lang="en-US" dirty="0" smtClean="0"/>
                        <a:t>9.69%</a:t>
                      </a:r>
                      <a:endParaRPr lang="en-US" dirty="0"/>
                    </a:p>
                  </a:txBody>
                  <a:tcPr/>
                </a:tc>
                <a:tc>
                  <a:txBody>
                    <a:bodyPr/>
                    <a:lstStyle/>
                    <a:p>
                      <a:pPr algn="ctr" rtl="0" fontAlgn="b"/>
                      <a:r>
                        <a:rPr lang="en-US" sz="1800" b="0" i="0" u="none" strike="noStrike">
                          <a:solidFill>
                            <a:srgbClr val="000000"/>
                          </a:solidFill>
                          <a:latin typeface="Arial"/>
                        </a:rPr>
                        <a:t>7%</a:t>
                      </a:r>
                    </a:p>
                  </a:txBody>
                  <a:tcPr marL="9525" marR="9525" marT="9525" marB="0" anchor="b"/>
                </a:tc>
              </a:tr>
              <a:tr h="391886">
                <a:tc>
                  <a:txBody>
                    <a:bodyPr/>
                    <a:lstStyle/>
                    <a:p>
                      <a:r>
                        <a:rPr lang="en-US" dirty="0" smtClean="0"/>
                        <a:t>FY15/FY16</a:t>
                      </a:r>
                      <a:endParaRPr lang="en-US" dirty="0"/>
                    </a:p>
                  </a:txBody>
                  <a:tcPr/>
                </a:tc>
                <a:tc>
                  <a:txBody>
                    <a:bodyPr/>
                    <a:lstStyle/>
                    <a:p>
                      <a:r>
                        <a:rPr lang="en-US" dirty="0" smtClean="0"/>
                        <a:t>12.89%</a:t>
                      </a:r>
                      <a:endParaRPr lang="en-US" dirty="0"/>
                    </a:p>
                  </a:txBody>
                  <a:tcPr/>
                </a:tc>
                <a:tc>
                  <a:txBody>
                    <a:bodyPr/>
                    <a:lstStyle/>
                    <a:p>
                      <a:pPr algn="ctr" rtl="0" fontAlgn="b"/>
                      <a:r>
                        <a:rPr lang="en-US" sz="1800" b="0" i="0" u="none" strike="noStrike">
                          <a:solidFill>
                            <a:srgbClr val="000000"/>
                          </a:solidFill>
                          <a:latin typeface="Arial"/>
                        </a:rPr>
                        <a:t>33%</a:t>
                      </a:r>
                    </a:p>
                  </a:txBody>
                  <a:tcPr marL="9525" marR="9525" marT="9525" marB="0" anchor="b"/>
                </a:tc>
              </a:tr>
              <a:tr h="391886">
                <a:tc>
                  <a:txBody>
                    <a:bodyPr/>
                    <a:lstStyle/>
                    <a:p>
                      <a:r>
                        <a:rPr lang="en-US" dirty="0" smtClean="0"/>
                        <a:t>FY17/FY18</a:t>
                      </a:r>
                      <a:endParaRPr lang="en-US" dirty="0"/>
                    </a:p>
                  </a:txBody>
                  <a:tcPr/>
                </a:tc>
                <a:tc>
                  <a:txBody>
                    <a:bodyPr/>
                    <a:lstStyle/>
                    <a:p>
                      <a:r>
                        <a:rPr lang="en-US" dirty="0" smtClean="0"/>
                        <a:t>15.17%</a:t>
                      </a:r>
                      <a:endParaRPr lang="en-US" dirty="0"/>
                    </a:p>
                  </a:txBody>
                  <a:tcPr/>
                </a:tc>
                <a:tc>
                  <a:txBody>
                    <a:bodyPr/>
                    <a:lstStyle/>
                    <a:p>
                      <a:pPr algn="ctr" rtl="0" fontAlgn="b"/>
                      <a:r>
                        <a:rPr lang="en-US" sz="1800" b="0" i="0" u="none" strike="noStrike">
                          <a:solidFill>
                            <a:srgbClr val="000000"/>
                          </a:solidFill>
                          <a:latin typeface="Arial"/>
                        </a:rPr>
                        <a:t>18%</a:t>
                      </a:r>
                    </a:p>
                  </a:txBody>
                  <a:tcPr marL="9525" marR="9525" marT="9525" marB="0" anchor="b"/>
                </a:tc>
              </a:tr>
              <a:tr h="391886">
                <a:tc>
                  <a:txBody>
                    <a:bodyPr/>
                    <a:lstStyle/>
                    <a:p>
                      <a:r>
                        <a:rPr lang="en-US" dirty="0" smtClean="0"/>
                        <a:t>FY19/FY20</a:t>
                      </a:r>
                      <a:endParaRPr lang="en-US" dirty="0"/>
                    </a:p>
                  </a:txBody>
                  <a:tcPr/>
                </a:tc>
                <a:tc>
                  <a:txBody>
                    <a:bodyPr/>
                    <a:lstStyle/>
                    <a:p>
                      <a:r>
                        <a:rPr lang="en-US" dirty="0" smtClean="0"/>
                        <a:t>15.29%</a:t>
                      </a:r>
                      <a:endParaRPr lang="en-US" dirty="0"/>
                    </a:p>
                  </a:txBody>
                  <a:tcPr/>
                </a:tc>
                <a:tc>
                  <a:txBody>
                    <a:bodyPr/>
                    <a:lstStyle/>
                    <a:p>
                      <a:pPr algn="ctr" rtl="0" fontAlgn="b"/>
                      <a:r>
                        <a:rPr lang="en-US" sz="1800" b="0" i="0" u="none" strike="noStrike" dirty="0">
                          <a:solidFill>
                            <a:srgbClr val="000000"/>
                          </a:solidFill>
                          <a:latin typeface="Arial"/>
                        </a:rPr>
                        <a:t>1%</a:t>
                      </a:r>
                    </a:p>
                  </a:txBody>
                  <a:tcPr marL="9525" marR="9525" marT="9525" marB="0" anchor="b"/>
                </a:tc>
              </a:tr>
            </a:tbl>
          </a:graphicData>
        </a:graphic>
      </p:graphicFrame>
      <p:graphicFrame>
        <p:nvGraphicFramePr>
          <p:cNvPr id="5" name="Table 4"/>
          <p:cNvGraphicFramePr>
            <a:graphicFrameLocks noGrp="1"/>
          </p:cNvGraphicFramePr>
          <p:nvPr/>
        </p:nvGraphicFramePr>
        <p:xfrm>
          <a:off x="4800600" y="3657600"/>
          <a:ext cx="4099560" cy="2351316"/>
        </p:xfrm>
        <a:graphic>
          <a:graphicData uri="http://schemas.openxmlformats.org/drawingml/2006/table">
            <a:tbl>
              <a:tblPr firstRow="1" bandRow="1">
                <a:tableStyleId>{5C22544A-7EE6-4342-B048-85BDC9FD1C3A}</a:tableStyleId>
              </a:tblPr>
              <a:tblGrid>
                <a:gridCol w="1600200"/>
                <a:gridCol w="1148080"/>
                <a:gridCol w="1351280"/>
              </a:tblGrid>
              <a:tr h="391886">
                <a:tc>
                  <a:txBody>
                    <a:bodyPr/>
                    <a:lstStyle/>
                    <a:p>
                      <a:r>
                        <a:rPr lang="en-US" dirty="0" smtClean="0"/>
                        <a:t>Year</a:t>
                      </a:r>
                      <a:endParaRPr lang="en-US" dirty="0"/>
                    </a:p>
                  </a:txBody>
                  <a:tcPr/>
                </a:tc>
                <a:tc>
                  <a:txBody>
                    <a:bodyPr/>
                    <a:lstStyle/>
                    <a:p>
                      <a:r>
                        <a:rPr lang="en-US" dirty="0" smtClean="0"/>
                        <a:t>Rate</a:t>
                      </a:r>
                      <a:endParaRPr lang="en-US" dirty="0"/>
                    </a:p>
                  </a:txBody>
                  <a:tcPr/>
                </a:tc>
                <a:tc>
                  <a:txBody>
                    <a:bodyPr/>
                    <a:lstStyle/>
                    <a:p>
                      <a:r>
                        <a:rPr lang="en-US" dirty="0" smtClean="0"/>
                        <a:t>% Change</a:t>
                      </a:r>
                      <a:endParaRPr lang="en-US" dirty="0"/>
                    </a:p>
                  </a:txBody>
                  <a:tcPr/>
                </a:tc>
              </a:tr>
              <a:tr h="391886">
                <a:tc>
                  <a:txBody>
                    <a:bodyPr/>
                    <a:lstStyle/>
                    <a:p>
                      <a:r>
                        <a:rPr lang="en-US" dirty="0" smtClean="0"/>
                        <a:t>FY21/FY22</a:t>
                      </a:r>
                      <a:endParaRPr lang="en-US" dirty="0"/>
                    </a:p>
                  </a:txBody>
                  <a:tcPr/>
                </a:tc>
                <a:tc>
                  <a:txBody>
                    <a:bodyPr/>
                    <a:lstStyle/>
                    <a:p>
                      <a:r>
                        <a:rPr lang="en-US" dirty="0" smtClean="0"/>
                        <a:t>14.69%</a:t>
                      </a:r>
                      <a:endParaRPr lang="en-US" dirty="0"/>
                    </a:p>
                  </a:txBody>
                  <a:tcPr/>
                </a:tc>
                <a:tc>
                  <a:txBody>
                    <a:bodyPr/>
                    <a:lstStyle/>
                    <a:p>
                      <a:pPr algn="ctr" rtl="0" fontAlgn="b"/>
                      <a:r>
                        <a:rPr lang="en-US" sz="1800" b="0" i="0" u="none" strike="noStrike">
                          <a:solidFill>
                            <a:srgbClr val="000000"/>
                          </a:solidFill>
                          <a:latin typeface="Arial"/>
                        </a:rPr>
                        <a:t>-4%</a:t>
                      </a:r>
                    </a:p>
                  </a:txBody>
                  <a:tcPr marL="9525" marR="9525" marT="9525" marB="0" anchor="b"/>
                </a:tc>
              </a:tr>
              <a:tr h="391886">
                <a:tc>
                  <a:txBody>
                    <a:bodyPr/>
                    <a:lstStyle/>
                    <a:p>
                      <a:r>
                        <a:rPr lang="en-US" dirty="0" smtClean="0"/>
                        <a:t>FY23/FY24</a:t>
                      </a:r>
                      <a:endParaRPr lang="en-US" dirty="0"/>
                    </a:p>
                  </a:txBody>
                  <a:tcPr/>
                </a:tc>
                <a:tc>
                  <a:txBody>
                    <a:bodyPr/>
                    <a:lstStyle/>
                    <a:p>
                      <a:r>
                        <a:rPr lang="en-US" dirty="0" smtClean="0"/>
                        <a:t>14.11%</a:t>
                      </a:r>
                      <a:endParaRPr lang="en-US" dirty="0"/>
                    </a:p>
                  </a:txBody>
                  <a:tcPr/>
                </a:tc>
                <a:tc>
                  <a:txBody>
                    <a:bodyPr/>
                    <a:lstStyle/>
                    <a:p>
                      <a:pPr algn="ctr" rtl="0" fontAlgn="b"/>
                      <a:r>
                        <a:rPr lang="en-US" sz="1800" b="0" i="0" u="none" strike="noStrike">
                          <a:solidFill>
                            <a:srgbClr val="000000"/>
                          </a:solidFill>
                          <a:latin typeface="Arial"/>
                        </a:rPr>
                        <a:t>-4%</a:t>
                      </a:r>
                    </a:p>
                  </a:txBody>
                  <a:tcPr marL="9525" marR="9525" marT="9525" marB="0" anchor="b"/>
                </a:tc>
              </a:tr>
              <a:tr h="391886">
                <a:tc>
                  <a:txBody>
                    <a:bodyPr/>
                    <a:lstStyle/>
                    <a:p>
                      <a:r>
                        <a:rPr lang="en-US" dirty="0" smtClean="0"/>
                        <a:t>FY25/FY26</a:t>
                      </a:r>
                      <a:endParaRPr lang="en-US" dirty="0"/>
                    </a:p>
                  </a:txBody>
                  <a:tcPr/>
                </a:tc>
                <a:tc>
                  <a:txBody>
                    <a:bodyPr/>
                    <a:lstStyle/>
                    <a:p>
                      <a:r>
                        <a:rPr lang="en-US" dirty="0" smtClean="0"/>
                        <a:t>13.57%</a:t>
                      </a:r>
                      <a:endParaRPr lang="en-US" dirty="0"/>
                    </a:p>
                  </a:txBody>
                  <a:tcPr/>
                </a:tc>
                <a:tc>
                  <a:txBody>
                    <a:bodyPr/>
                    <a:lstStyle/>
                    <a:p>
                      <a:pPr algn="ctr" rtl="0" fontAlgn="b"/>
                      <a:r>
                        <a:rPr lang="en-US" sz="1800" b="0" i="0" u="none" strike="noStrike">
                          <a:solidFill>
                            <a:srgbClr val="000000"/>
                          </a:solidFill>
                          <a:latin typeface="Arial"/>
                        </a:rPr>
                        <a:t>-4%</a:t>
                      </a:r>
                    </a:p>
                  </a:txBody>
                  <a:tcPr marL="9525" marR="9525" marT="9525" marB="0" anchor="b"/>
                </a:tc>
              </a:tr>
              <a:tr h="391886">
                <a:tc>
                  <a:txBody>
                    <a:bodyPr/>
                    <a:lstStyle/>
                    <a:p>
                      <a:r>
                        <a:rPr lang="en-US" dirty="0" smtClean="0"/>
                        <a:t>FY27/FY28</a:t>
                      </a:r>
                      <a:endParaRPr lang="en-US" dirty="0"/>
                    </a:p>
                  </a:txBody>
                  <a:tcPr/>
                </a:tc>
                <a:tc>
                  <a:txBody>
                    <a:bodyPr/>
                    <a:lstStyle/>
                    <a:p>
                      <a:r>
                        <a:rPr lang="en-US" dirty="0" smtClean="0"/>
                        <a:t>13.35%</a:t>
                      </a:r>
                      <a:endParaRPr lang="en-US" dirty="0"/>
                    </a:p>
                  </a:txBody>
                  <a:tcPr/>
                </a:tc>
                <a:tc>
                  <a:txBody>
                    <a:bodyPr/>
                    <a:lstStyle/>
                    <a:p>
                      <a:pPr algn="ctr" rtl="0" fontAlgn="b"/>
                      <a:r>
                        <a:rPr lang="en-US" sz="1800" b="0" i="0" u="none" strike="noStrike">
                          <a:solidFill>
                            <a:srgbClr val="000000"/>
                          </a:solidFill>
                          <a:latin typeface="Arial"/>
                        </a:rPr>
                        <a:t>-2%</a:t>
                      </a:r>
                    </a:p>
                  </a:txBody>
                  <a:tcPr marL="9525" marR="9525" marT="9525" marB="0" anchor="b"/>
                </a:tc>
              </a:tr>
              <a:tr h="391886">
                <a:tc>
                  <a:txBody>
                    <a:bodyPr/>
                    <a:lstStyle/>
                    <a:p>
                      <a:r>
                        <a:rPr lang="en-US" dirty="0" smtClean="0"/>
                        <a:t>FY29/FY30</a:t>
                      </a:r>
                      <a:endParaRPr lang="en-US" dirty="0"/>
                    </a:p>
                  </a:txBody>
                  <a:tcPr/>
                </a:tc>
                <a:tc>
                  <a:txBody>
                    <a:bodyPr/>
                    <a:lstStyle/>
                    <a:p>
                      <a:r>
                        <a:rPr lang="en-US" dirty="0" smtClean="0"/>
                        <a:t>13.00%?</a:t>
                      </a:r>
                      <a:endParaRPr lang="en-US" dirty="0"/>
                    </a:p>
                  </a:txBody>
                  <a:tcPr/>
                </a:tc>
                <a:tc>
                  <a:txBody>
                    <a:bodyPr/>
                    <a:lstStyle/>
                    <a:p>
                      <a:pPr algn="ctr" rtl="0" fontAlgn="b"/>
                      <a:r>
                        <a:rPr lang="en-US" sz="1800" b="0" i="0" u="none" strike="noStrike" dirty="0">
                          <a:solidFill>
                            <a:srgbClr val="000000"/>
                          </a:solidFill>
                          <a:latin typeface="Arial"/>
                        </a:rPr>
                        <a:t>-3%</a:t>
                      </a:r>
                    </a:p>
                  </a:txBody>
                  <a:tcPr marL="9525" marR="9525" marT="9525" marB="0" anchor="b"/>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2500" t="15000" r="21250" b="5000"/>
          <a:stretch>
            <a:fillRect/>
          </a:stretch>
        </p:blipFill>
        <p:spPr bwMode="auto">
          <a:xfrm>
            <a:off x="0" y="0"/>
            <a:ext cx="908685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17500" t="15000" r="15625" b="5000"/>
          <a:stretch>
            <a:fillRect/>
          </a:stretch>
        </p:blipFill>
        <p:spPr bwMode="auto">
          <a:xfrm>
            <a:off x="0" y="0"/>
            <a:ext cx="9144000" cy="6836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7500" t="15000" r="15625" b="5000"/>
          <a:stretch>
            <a:fillRect/>
          </a:stretch>
        </p:blipFill>
        <p:spPr bwMode="auto">
          <a:xfrm>
            <a:off x="0" y="0"/>
            <a:ext cx="9144000" cy="6836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17500" t="14000" r="15625" b="5000"/>
          <a:stretch>
            <a:fillRect/>
          </a:stretch>
        </p:blipFill>
        <p:spPr bwMode="auto">
          <a:xfrm>
            <a:off x="0" y="-1"/>
            <a:ext cx="9144000" cy="6922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7500" t="15000" r="15625" b="5000"/>
          <a:stretch>
            <a:fillRect/>
          </a:stretch>
        </p:blipFill>
        <p:spPr bwMode="auto">
          <a:xfrm>
            <a:off x="0" y="0"/>
            <a:ext cx="9144000" cy="6836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Internal School Uniform Accounting Policy Manual</a:t>
            </a:r>
            <a:endParaRPr lang="en-US" dirty="0"/>
          </a:p>
        </p:txBody>
      </p:sp>
      <p:sp>
        <p:nvSpPr>
          <p:cNvPr id="3" name="Content Placeholder 2"/>
          <p:cNvSpPr>
            <a:spLocks noGrp="1"/>
          </p:cNvSpPr>
          <p:nvPr>
            <p:ph idx="1"/>
          </p:nvPr>
        </p:nvSpPr>
        <p:spPr/>
        <p:txBody>
          <a:bodyPr/>
          <a:lstStyle/>
          <a:p>
            <a:r>
              <a:rPr lang="en-US" dirty="0" smtClean="0"/>
              <a:t>Posted to Department’s website within a few weeks</a:t>
            </a:r>
          </a:p>
          <a:p>
            <a:r>
              <a:rPr lang="en-US" dirty="0" smtClean="0"/>
              <a:t>Collaborative effort between the DOE and Municipal Audit</a:t>
            </a:r>
          </a:p>
          <a:p>
            <a:r>
              <a:rPr lang="en-US" dirty="0" smtClean="0"/>
              <a:t>No major changes</a:t>
            </a:r>
          </a:p>
          <a:p>
            <a:r>
              <a:rPr lang="en-US" dirty="0" smtClean="0"/>
              <a:t>Booster bill incorporated</a:t>
            </a:r>
          </a:p>
          <a:p>
            <a:r>
              <a:rPr lang="en-US" dirty="0" smtClean="0"/>
              <a:t>P-cards should be handled just as normal purchase</a:t>
            </a:r>
          </a:p>
          <a:p>
            <a:r>
              <a:rPr lang="en-US" dirty="0" smtClean="0"/>
              <a:t>Finance seminars are highly recommended</a:t>
            </a:r>
          </a:p>
          <a:p>
            <a:pPr>
              <a:buNone/>
            </a:pPr>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534400" cy="1143000"/>
          </a:xfrm>
        </p:spPr>
        <p:txBody>
          <a:bodyPr/>
          <a:lstStyle/>
          <a:p>
            <a:r>
              <a:rPr lang="en-US" dirty="0" smtClean="0"/>
              <a:t>Questions</a:t>
            </a:r>
            <a:endParaRPr lang="en-US" dirty="0"/>
          </a:p>
        </p:txBody>
      </p:sp>
      <p:pic>
        <p:nvPicPr>
          <p:cNvPr id="1029" name="Picture 5" descr="C:\Documents and Settings\Wesley Robertson\Temporary Internet Files\Content.IE5\KTOCBGFW\MC900383308[1].wmf"/>
          <p:cNvPicPr>
            <a:picLocks noChangeAspect="1" noChangeArrowheads="1"/>
          </p:cNvPicPr>
          <p:nvPr/>
        </p:nvPicPr>
        <p:blipFill>
          <a:blip r:embed="rId2" cstate="print"/>
          <a:srcRect/>
          <a:stretch>
            <a:fillRect/>
          </a:stretch>
        </p:blipFill>
        <p:spPr bwMode="auto">
          <a:xfrm>
            <a:off x="394064" y="381000"/>
            <a:ext cx="8355872" cy="6096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Finance Fiscal Consultants</a:t>
            </a:r>
            <a:endParaRPr lang="en-US" dirty="0"/>
          </a:p>
        </p:txBody>
      </p:sp>
      <p:sp>
        <p:nvSpPr>
          <p:cNvPr id="3" name="Content Placeholder 2"/>
          <p:cNvSpPr>
            <a:spLocks noGrp="1"/>
          </p:cNvSpPr>
          <p:nvPr>
            <p:ph idx="1"/>
          </p:nvPr>
        </p:nvSpPr>
        <p:spPr>
          <a:xfrm>
            <a:off x="304800" y="1676400"/>
            <a:ext cx="8534400" cy="4800600"/>
          </a:xfrm>
        </p:spPr>
        <p:txBody>
          <a:bodyPr>
            <a:normAutofit/>
          </a:bodyPr>
          <a:lstStyle/>
          <a:p>
            <a:r>
              <a:rPr lang="en-US" sz="2600" dirty="0" smtClean="0"/>
              <a:t>Ron Adelman	Jackson, Southwest FSC</a:t>
            </a:r>
          </a:p>
          <a:p>
            <a:r>
              <a:rPr lang="en-US" sz="2600" dirty="0" smtClean="0"/>
              <a:t>Brad Davis	Martin, Northwest FSC</a:t>
            </a:r>
          </a:p>
          <a:p>
            <a:r>
              <a:rPr lang="en-US" sz="2600" dirty="0" smtClean="0"/>
              <a:t>Malinda White	Shelbyville, South Central FSC</a:t>
            </a:r>
          </a:p>
          <a:p>
            <a:r>
              <a:rPr lang="en-US" sz="2600" dirty="0" smtClean="0"/>
              <a:t>Bobby Palmer	Cookeville, Upper Cumberland FSC</a:t>
            </a:r>
          </a:p>
          <a:p>
            <a:r>
              <a:rPr lang="en-US" sz="2600" dirty="0" smtClean="0"/>
              <a:t>Carol Newton	Cleveland, Southeast FSC</a:t>
            </a:r>
          </a:p>
          <a:p>
            <a:r>
              <a:rPr lang="en-US" sz="2600" dirty="0" smtClean="0"/>
              <a:t>Jackie Broyles	Johnson City, First TN </a:t>
            </a:r>
            <a:r>
              <a:rPr lang="en-US" sz="2600" dirty="0" smtClean="0"/>
              <a:t>FSC</a:t>
            </a:r>
          </a:p>
          <a:p>
            <a:endParaRPr lang="en-US" sz="2600" dirty="0" smtClean="0"/>
          </a:p>
          <a:p>
            <a:r>
              <a:rPr lang="en-US" sz="2600" dirty="0" smtClean="0"/>
              <a:t>Contact Brad Davis on BEP questions.</a:t>
            </a: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Budget</a:t>
            </a:r>
            <a:endParaRPr lang="en-US" dirty="0"/>
          </a:p>
        </p:txBody>
      </p:sp>
      <p:graphicFrame>
        <p:nvGraphicFramePr>
          <p:cNvPr id="4" name="Content Placeholder 3"/>
          <p:cNvGraphicFramePr>
            <a:graphicFrameLocks noGrp="1"/>
          </p:cNvGraphicFramePr>
          <p:nvPr>
            <p:ph idx="1"/>
          </p:nvPr>
        </p:nvGraphicFramePr>
        <p:xfrm>
          <a:off x="457199" y="1676400"/>
          <a:ext cx="8229601" cy="4722720"/>
        </p:xfrm>
        <a:graphic>
          <a:graphicData uri="http://schemas.openxmlformats.org/drawingml/2006/table">
            <a:tbl>
              <a:tblPr firstRow="1" bandRow="1">
                <a:tableStyleId>{5C22544A-7EE6-4342-B048-85BDC9FD1C3A}</a:tableStyleId>
              </a:tblPr>
              <a:tblGrid>
                <a:gridCol w="4416237"/>
                <a:gridCol w="1906682"/>
                <a:gridCol w="1906682"/>
              </a:tblGrid>
              <a:tr h="640080">
                <a:tc gridSpan="3">
                  <a:txBody>
                    <a:bodyPr/>
                    <a:lstStyle/>
                    <a:p>
                      <a:pPr algn="ctr" fontAlgn="ctr"/>
                      <a:r>
                        <a:rPr lang="en-US" sz="2400" b="1" i="0" u="none" strike="noStrike" dirty="0" smtClean="0">
                          <a:solidFill>
                            <a:schemeClr val="tx1"/>
                          </a:solidFill>
                          <a:latin typeface="+mn-lt"/>
                        </a:rPr>
                        <a:t>2011 – 2012 Improvements</a:t>
                      </a:r>
                      <a:endParaRPr lang="en-US" sz="2400" b="1" i="0" u="none" strike="noStrike" dirty="0">
                        <a:solidFill>
                          <a:schemeClr val="tx1"/>
                        </a:solidFill>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hMerge="1">
                  <a:txBody>
                    <a:bodyPr/>
                    <a:lstStyle/>
                    <a:p>
                      <a:pPr algn="l" fontAlgn="ctr"/>
                      <a:endParaRPr lang="en-US" sz="1400" b="1" i="0" u="sng" strike="noStrike" dirty="0">
                        <a:solidFill>
                          <a:srgbClr val="000000"/>
                        </a:solidFill>
                        <a:latin typeface="Calibri"/>
                      </a:endParaRPr>
                    </a:p>
                  </a:txBody>
                  <a:tcPr marL="9525" marR="9525" marT="9525" marB="0" anchor="ctr"/>
                </a:tc>
                <a:tc hMerge="1">
                  <a:txBody>
                    <a:bodyPr/>
                    <a:lstStyle/>
                    <a:p>
                      <a:pPr algn="ctr" fontAlgn="ctr"/>
                      <a:endParaRPr lang="en-US" sz="2400" b="1" i="0" u="none" strike="noStrike" dirty="0">
                        <a:solidFill>
                          <a:schemeClr val="tx1"/>
                        </a:solidFill>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r>
              <a:tr h="408264">
                <a:tc>
                  <a:txBody>
                    <a:bodyPr/>
                    <a:lstStyle/>
                    <a:p>
                      <a:pPr lvl="1" algn="l" fontAlgn="ctr"/>
                      <a:r>
                        <a:rPr lang="en-US" sz="1200" b="1" i="0" u="sng" strike="noStrike" spc="50" baseline="0" dirty="0">
                          <a:solidFill>
                            <a:srgbClr val="000000"/>
                          </a:solidFill>
                          <a:latin typeface="+mn-lt"/>
                        </a:rPr>
                        <a:t>Description</a:t>
                      </a:r>
                    </a:p>
                  </a:txBody>
                  <a:tcPr marL="9525" marR="9525" marT="9525"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lvl="1" algn="l" fontAlgn="ctr"/>
                      <a:r>
                        <a:rPr lang="en-US" sz="1200" b="1" i="0" u="sng" strike="noStrike" dirty="0">
                          <a:solidFill>
                            <a:srgbClr val="000000"/>
                          </a:solidFill>
                          <a:latin typeface="+mn-lt"/>
                        </a:rPr>
                        <a:t> Amounts </a:t>
                      </a:r>
                    </a:p>
                  </a:txBody>
                  <a:tcPr marL="9525" marR="9525" marT="9525" marB="0"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lvl="1" algn="l" fontAlgn="ctr"/>
                      <a:r>
                        <a:rPr lang="en-US" sz="1200" b="1" i="0" u="sng" strike="noStrike" dirty="0" smtClean="0">
                          <a:solidFill>
                            <a:srgbClr val="000000"/>
                          </a:solidFill>
                          <a:latin typeface="+mn-lt"/>
                        </a:rPr>
                        <a:t>Amendment</a:t>
                      </a:r>
                      <a:endParaRPr lang="en-US" sz="1200" b="1" i="0" u="sng" strike="noStrike" dirty="0">
                        <a:solidFill>
                          <a:srgbClr val="000000"/>
                        </a:solidFill>
                        <a:latin typeface="+mn-lt"/>
                      </a:endParaRPr>
                    </a:p>
                  </a:txBody>
                  <a:tcPr marL="9525" marR="9525" marT="9525" marB="0"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Fully Funding BEP</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53,500,000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a:t>
                      </a:r>
                      <a:r>
                        <a:rPr lang="en-US" sz="1200" b="1" i="0" u="none" strike="noStrike" dirty="0" smtClean="0">
                          <a:solidFill>
                            <a:srgbClr val="000000"/>
                          </a:solidFill>
                          <a:latin typeface="+mn-lt"/>
                        </a:rPr>
                        <a:t>48,700,000 </a:t>
                      </a:r>
                      <a:endParaRPr lang="en-US" sz="1200" b="1" i="0" u="none" strike="noStrike" dirty="0">
                        <a:solidFill>
                          <a:srgbClr val="000000"/>
                        </a:solidFill>
                        <a:latin typeface="+mn-lt"/>
                      </a:endParaRP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1.6% Salary Increase in the BEP</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36,300,000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36,300,000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Health Insurance in BEP 1/1/2011, last 6 months</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2,800,000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2,800,000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Health Insurance in BEP 1/1/2012, first 6 months</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5,700,000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a:t>
                      </a:r>
                      <a:r>
                        <a:rPr lang="en-US" sz="1200" b="1" i="0" u="none" strike="noStrike" baseline="0" dirty="0" smtClean="0">
                          <a:solidFill>
                            <a:srgbClr val="000000"/>
                          </a:solidFill>
                          <a:latin typeface="+mn-lt"/>
                        </a:rPr>
                        <a:t>              </a:t>
                      </a:r>
                      <a:r>
                        <a:rPr lang="en-US" sz="1200" b="1" i="0" u="none" strike="noStrike" dirty="0" smtClean="0">
                          <a:solidFill>
                            <a:srgbClr val="000000"/>
                          </a:solidFill>
                          <a:latin typeface="+mn-lt"/>
                        </a:rPr>
                        <a:t>0 </a:t>
                      </a:r>
                      <a:endParaRPr lang="en-US" sz="1200" b="1" i="0" u="none" strike="noStrike" dirty="0">
                        <a:solidFill>
                          <a:srgbClr val="000000"/>
                        </a:solidFill>
                        <a:latin typeface="+mn-lt"/>
                      </a:endParaRP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Current Year BEP Growth</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8,700,000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a:t>
                      </a:r>
                      <a:r>
                        <a:rPr lang="en-US" sz="1200" b="1" i="0" u="none" strike="noStrike" dirty="0" smtClean="0">
                          <a:solidFill>
                            <a:srgbClr val="000000"/>
                          </a:solidFill>
                          <a:latin typeface="+mn-lt"/>
                        </a:rPr>
                        <a:t>4,000,000 </a:t>
                      </a:r>
                      <a:endParaRPr lang="en-US" sz="1200" b="1" i="0" u="none" strike="noStrike" dirty="0">
                        <a:solidFill>
                          <a:srgbClr val="000000"/>
                        </a:solidFill>
                        <a:latin typeface="+mn-lt"/>
                      </a:endParaRP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Fully Funding Existing Pre-K Classrooms</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1,200,000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1,200,000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K-4 Math and Science PD ( TSU grant)</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2,000,000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2,000,000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Save the Children (6th year)</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sng" strike="noStrike" dirty="0">
                          <a:solidFill>
                            <a:srgbClr val="000000"/>
                          </a:solidFill>
                          <a:latin typeface="+mn-lt"/>
                        </a:rPr>
                        <a:t> $                  500,000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200" b="1" i="0" u="sng" strike="noStrike" dirty="0">
                          <a:solidFill>
                            <a:srgbClr val="000000"/>
                          </a:solidFill>
                          <a:latin typeface="+mn-lt"/>
                        </a:rPr>
                        <a:t> $                  500,000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8264">
                <a:tc>
                  <a:txBody>
                    <a:bodyPr/>
                    <a:lstStyle/>
                    <a:p>
                      <a:pPr lvl="1" algn="l" fontAlgn="ctr"/>
                      <a:r>
                        <a:rPr lang="en-US" sz="1200" b="1" i="0" u="none" strike="noStrike" spc="50" baseline="0" dirty="0">
                          <a:solidFill>
                            <a:srgbClr val="000000"/>
                          </a:solidFill>
                          <a:latin typeface="+mn-lt"/>
                        </a:rPr>
                        <a:t>Total Improvements</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110,700,000 </a:t>
                      </a:r>
                    </a:p>
                  </a:txBody>
                  <a:tcPr marL="9525" marR="9525" marT="9525"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1" i="0" u="none" strike="noStrike" dirty="0">
                          <a:solidFill>
                            <a:srgbClr val="000000"/>
                          </a:solidFill>
                          <a:latin typeface="+mn-lt"/>
                        </a:rPr>
                        <a:t> $          </a:t>
                      </a:r>
                      <a:r>
                        <a:rPr lang="en-US" sz="1200" b="1" i="0" u="none" strike="noStrike" dirty="0" smtClean="0">
                          <a:solidFill>
                            <a:srgbClr val="000000"/>
                          </a:solidFill>
                          <a:latin typeface="+mn-lt"/>
                        </a:rPr>
                        <a:t>  96,200,000 </a:t>
                      </a:r>
                      <a:endParaRPr lang="en-US" sz="1200" b="1" i="0" u="none" strike="noStrike" dirty="0">
                        <a:solidFill>
                          <a:srgbClr val="000000"/>
                        </a:solidFill>
                        <a:latin typeface="+mn-lt"/>
                      </a:endParaRPr>
                    </a:p>
                  </a:txBody>
                  <a:tcPr marL="9525" marR="9525" marT="9525"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Budget</a:t>
            </a:r>
            <a:endParaRPr lang="en-US" dirty="0"/>
          </a:p>
        </p:txBody>
      </p:sp>
      <p:graphicFrame>
        <p:nvGraphicFramePr>
          <p:cNvPr id="4" name="Content Placeholder 3"/>
          <p:cNvGraphicFramePr>
            <a:graphicFrameLocks noGrp="1"/>
          </p:cNvGraphicFramePr>
          <p:nvPr>
            <p:ph idx="1"/>
          </p:nvPr>
        </p:nvGraphicFramePr>
        <p:xfrm>
          <a:off x="609599" y="1676400"/>
          <a:ext cx="7848600" cy="4314456"/>
        </p:xfrm>
        <a:graphic>
          <a:graphicData uri="http://schemas.openxmlformats.org/drawingml/2006/table">
            <a:tbl>
              <a:tblPr firstRow="1" bandRow="1">
                <a:tableStyleId>{5C22544A-7EE6-4342-B048-85BDC9FD1C3A}</a:tableStyleId>
              </a:tblPr>
              <a:tblGrid>
                <a:gridCol w="3624695"/>
                <a:gridCol w="1564940"/>
                <a:gridCol w="1564940"/>
                <a:gridCol w="1094025"/>
              </a:tblGrid>
              <a:tr h="640080">
                <a:tc gridSpan="4">
                  <a:txBody>
                    <a:bodyPr/>
                    <a:lstStyle/>
                    <a:p>
                      <a:pPr algn="ctr" fontAlgn="ctr"/>
                      <a:r>
                        <a:rPr lang="en-US" sz="2400" b="1" i="0" u="none" strike="noStrike" dirty="0" smtClean="0">
                          <a:solidFill>
                            <a:schemeClr val="tx1"/>
                          </a:solidFill>
                          <a:latin typeface="+mn-lt"/>
                        </a:rPr>
                        <a:t>2011 – 2012 Programs Funded One-Time State Funds</a:t>
                      </a:r>
                      <a:endParaRPr lang="en-US" sz="2400" b="1" i="0" u="none" strike="noStrike" dirty="0">
                        <a:solidFill>
                          <a:schemeClr val="tx1"/>
                        </a:solidFill>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l" fontAlgn="ctr"/>
                      <a:endParaRPr lang="en-US" sz="1400" b="1" i="0" u="sng" strike="noStrike" dirty="0">
                        <a:solidFill>
                          <a:srgbClr val="000000"/>
                        </a:solidFill>
                        <a:latin typeface="Calibri"/>
                      </a:endParaRPr>
                    </a:p>
                  </a:txBody>
                  <a:tcPr marL="9525" marR="9525" marT="9525" marB="0" anchor="ctr"/>
                </a:tc>
                <a:tc hMerge="1">
                  <a:txBody>
                    <a:bodyPr/>
                    <a:lstStyle/>
                    <a:p>
                      <a:pPr algn="ctr" fontAlgn="ctr"/>
                      <a:endParaRPr lang="en-US" sz="2400" b="1" i="0" u="sng" strike="noStrike" dirty="0">
                        <a:solidFill>
                          <a:schemeClr val="tx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fontAlgn="ctr"/>
                      <a:endParaRPr lang="en-US" sz="2400" b="1" i="0" u="sng" strike="noStrike" dirty="0">
                        <a:solidFill>
                          <a:schemeClr val="tx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8264">
                <a:tc>
                  <a:txBody>
                    <a:bodyPr/>
                    <a:lstStyle/>
                    <a:p>
                      <a:pPr lvl="1" algn="l" fontAlgn="ctr"/>
                      <a:r>
                        <a:rPr lang="en-US" sz="1200" b="1" i="0" u="sng" strike="noStrike" dirty="0">
                          <a:solidFill>
                            <a:srgbClr val="000000"/>
                          </a:solidFill>
                          <a:latin typeface="+mn-lt"/>
                        </a:rPr>
                        <a:t>Description</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sng" strike="noStrike" dirty="0">
                          <a:solidFill>
                            <a:srgbClr val="000000"/>
                          </a:solidFill>
                          <a:latin typeface="+mn-lt"/>
                        </a:rPr>
                        <a:t> FY2012 State Amounts </a:t>
                      </a:r>
                    </a:p>
                  </a:txBody>
                  <a:tcPr marL="9525" marR="9525" marT="9525" marB="0" anchor="ctr"/>
                </a:tc>
                <a:tc>
                  <a:txBody>
                    <a:bodyPr/>
                    <a:lstStyle/>
                    <a:p>
                      <a:pPr algn="ctr" fontAlgn="ctr"/>
                      <a:r>
                        <a:rPr lang="en-US" sz="1200" b="1" i="0" u="sng" strike="noStrike" dirty="0">
                          <a:solidFill>
                            <a:srgbClr val="000000"/>
                          </a:solidFill>
                          <a:latin typeface="+mn-lt"/>
                        </a:rPr>
                        <a:t>FY2011 ARRA Amounts</a:t>
                      </a:r>
                    </a:p>
                  </a:txBody>
                  <a:tcPr marL="9525" marR="9525" marT="9525" marB="0" anchor="ctr"/>
                </a:tc>
                <a:tc>
                  <a:txBody>
                    <a:bodyPr/>
                    <a:lstStyle/>
                    <a:p>
                      <a:pPr algn="ctr" fontAlgn="ctr"/>
                      <a:r>
                        <a:rPr lang="en-US" sz="1200" b="1" i="0" u="sng" strike="noStrike" dirty="0">
                          <a:solidFill>
                            <a:srgbClr val="000000"/>
                          </a:solidFill>
                          <a:latin typeface="+mn-lt"/>
                        </a:rPr>
                        <a:t>% Change</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Coordinated School Health</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15,090,000 </a:t>
                      </a:r>
                    </a:p>
                  </a:txBody>
                  <a:tcPr marL="9525" marR="9525" marT="9525" marB="0" anchor="ctr"/>
                </a:tc>
                <a:tc>
                  <a:txBody>
                    <a:bodyPr/>
                    <a:lstStyle/>
                    <a:p>
                      <a:pPr algn="l" fontAlgn="ctr"/>
                      <a:r>
                        <a:rPr lang="en-US" sz="1200" b="1" i="0" u="none" strike="noStrike" dirty="0">
                          <a:solidFill>
                            <a:srgbClr val="000000"/>
                          </a:solidFill>
                          <a:latin typeface="+mn-lt"/>
                        </a:rPr>
                        <a:t> $            15,370,100 </a:t>
                      </a:r>
                    </a:p>
                  </a:txBody>
                  <a:tcPr marL="9525" marR="9525" marT="9525" marB="0" anchor="ctr"/>
                </a:tc>
                <a:tc>
                  <a:txBody>
                    <a:bodyPr/>
                    <a:lstStyle/>
                    <a:p>
                      <a:pPr algn="ctr" fontAlgn="ctr"/>
                      <a:r>
                        <a:rPr lang="en-US" sz="1200" b="1" i="0" u="none" strike="noStrike" dirty="0">
                          <a:solidFill>
                            <a:srgbClr val="000000"/>
                          </a:solidFill>
                          <a:latin typeface="+mn-lt"/>
                        </a:rPr>
                        <a:t>-1.8%</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Extended Contracts</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15,000,000 </a:t>
                      </a:r>
                    </a:p>
                  </a:txBody>
                  <a:tcPr marL="9525" marR="9525" marT="9525" marB="0" anchor="ctr"/>
                </a:tc>
                <a:tc>
                  <a:txBody>
                    <a:bodyPr/>
                    <a:lstStyle/>
                    <a:p>
                      <a:pPr algn="l" fontAlgn="ctr"/>
                      <a:r>
                        <a:rPr lang="en-US" sz="1200" b="1" i="0" u="none" strike="noStrike">
                          <a:solidFill>
                            <a:srgbClr val="000000"/>
                          </a:solidFill>
                          <a:latin typeface="+mn-lt"/>
                        </a:rPr>
                        <a:t> $            15,000,000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Internet Connectivity</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a:solidFill>
                            <a:srgbClr val="000000"/>
                          </a:solidFill>
                          <a:latin typeface="+mn-lt"/>
                        </a:rPr>
                        <a:t> $              2,000,000 </a:t>
                      </a:r>
                    </a:p>
                  </a:txBody>
                  <a:tcPr marL="9525" marR="9525" marT="9525" marB="0" anchor="ctr"/>
                </a:tc>
                <a:tc>
                  <a:txBody>
                    <a:bodyPr/>
                    <a:lstStyle/>
                    <a:p>
                      <a:pPr algn="l" fontAlgn="ctr"/>
                      <a:r>
                        <a:rPr lang="en-US" sz="1200" b="1" i="0" u="none" strike="noStrike">
                          <a:solidFill>
                            <a:srgbClr val="000000"/>
                          </a:solidFill>
                          <a:latin typeface="+mn-lt"/>
                        </a:rPr>
                        <a:t> $              2,363,400 </a:t>
                      </a:r>
                    </a:p>
                  </a:txBody>
                  <a:tcPr marL="9525" marR="9525" marT="9525" marB="0" anchor="ctr"/>
                </a:tc>
                <a:tc>
                  <a:txBody>
                    <a:bodyPr/>
                    <a:lstStyle/>
                    <a:p>
                      <a:pPr algn="ctr" fontAlgn="ctr"/>
                      <a:r>
                        <a:rPr lang="en-US" sz="1200" b="1" i="0" u="none" strike="noStrike" dirty="0">
                          <a:solidFill>
                            <a:srgbClr val="000000"/>
                          </a:solidFill>
                          <a:latin typeface="+mn-lt"/>
                        </a:rPr>
                        <a:t>-15.4%</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Little TN Valley Education Cooperative</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47,700 </a:t>
                      </a:r>
                    </a:p>
                  </a:txBody>
                  <a:tcPr marL="9525" marR="9525" marT="9525" marB="0" anchor="ctr"/>
                </a:tc>
                <a:tc>
                  <a:txBody>
                    <a:bodyPr/>
                    <a:lstStyle/>
                    <a:p>
                      <a:pPr algn="l" fontAlgn="ctr"/>
                      <a:r>
                        <a:rPr lang="en-US" sz="1200" b="1" i="0" u="none" strike="noStrike">
                          <a:solidFill>
                            <a:srgbClr val="000000"/>
                          </a:solidFill>
                          <a:latin typeface="+mn-lt"/>
                        </a:rPr>
                        <a:t> $                    47,700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Public Television</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2,786,800 </a:t>
                      </a:r>
                    </a:p>
                  </a:txBody>
                  <a:tcPr marL="9525" marR="9525" marT="9525" marB="0" anchor="ctr"/>
                </a:tc>
                <a:tc>
                  <a:txBody>
                    <a:bodyPr/>
                    <a:lstStyle/>
                    <a:p>
                      <a:pPr algn="l" fontAlgn="ctr"/>
                      <a:r>
                        <a:rPr lang="en-US" sz="1200" b="1" i="0" u="none" strike="noStrike">
                          <a:solidFill>
                            <a:srgbClr val="000000"/>
                          </a:solidFill>
                          <a:latin typeface="+mn-lt"/>
                        </a:rPr>
                        <a:t> $              3,286,800 </a:t>
                      </a:r>
                    </a:p>
                  </a:txBody>
                  <a:tcPr marL="9525" marR="9525" marT="9525" marB="0" anchor="ctr"/>
                </a:tc>
                <a:tc>
                  <a:txBody>
                    <a:bodyPr/>
                    <a:lstStyle/>
                    <a:p>
                      <a:pPr algn="ctr" fontAlgn="ctr"/>
                      <a:r>
                        <a:rPr lang="en-US" sz="1200" b="1" i="0" u="none" strike="noStrike" dirty="0">
                          <a:solidFill>
                            <a:srgbClr val="000000"/>
                          </a:solidFill>
                          <a:latin typeface="+mn-lt"/>
                        </a:rPr>
                        <a:t>-15.2%</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Science Alliance Museums</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750,000 </a:t>
                      </a:r>
                    </a:p>
                  </a:txBody>
                  <a:tcPr marL="9525" marR="9525" marT="9525" marB="0" anchor="ctr"/>
                </a:tc>
                <a:tc>
                  <a:txBody>
                    <a:bodyPr/>
                    <a:lstStyle/>
                    <a:p>
                      <a:pPr algn="l" fontAlgn="ctr"/>
                      <a:r>
                        <a:rPr lang="en-US" sz="1200" b="1" i="0" u="none" strike="noStrike">
                          <a:solidFill>
                            <a:srgbClr val="000000"/>
                          </a:solidFill>
                          <a:latin typeface="+mn-lt"/>
                        </a:rPr>
                        <a:t> $                  750,000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Holocaust Commission</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128,300 </a:t>
                      </a:r>
                    </a:p>
                  </a:txBody>
                  <a:tcPr marL="9525" marR="9525" marT="9525" marB="0" anchor="ctr"/>
                </a:tc>
                <a:tc>
                  <a:txBody>
                    <a:bodyPr/>
                    <a:lstStyle/>
                    <a:p>
                      <a:pPr algn="l" fontAlgn="ctr"/>
                      <a:r>
                        <a:rPr lang="en-US" sz="1200" b="1" i="0" u="none" strike="noStrike" dirty="0">
                          <a:solidFill>
                            <a:srgbClr val="000000"/>
                          </a:solidFill>
                          <a:latin typeface="+mn-lt"/>
                        </a:rPr>
                        <a:t> $                  128,300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Arts Academy</a:t>
                      </a: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l" fontAlgn="ctr"/>
                      <a:r>
                        <a:rPr lang="en-US" sz="1200" b="1" i="0" u="none" strike="noStrike" dirty="0">
                          <a:solidFill>
                            <a:srgbClr val="000000"/>
                          </a:solidFill>
                          <a:latin typeface="+mn-lt"/>
                        </a:rPr>
                        <a:t> $                  150,000 </a:t>
                      </a:r>
                    </a:p>
                  </a:txBody>
                  <a:tcPr marL="9525" marR="9525" marT="9525" marB="0" anchor="ctr">
                    <a:lnB w="12700" cap="flat" cmpd="sng" algn="ctr">
                      <a:noFill/>
                      <a:prstDash val="solid"/>
                      <a:round/>
                      <a:headEnd type="none" w="med" len="med"/>
                      <a:tailEnd type="none" w="med" len="med"/>
                    </a:lnB>
                  </a:tcPr>
                </a:tc>
                <a:tc>
                  <a:txBody>
                    <a:bodyPr/>
                    <a:lstStyle/>
                    <a:p>
                      <a:pPr algn="l" fontAlgn="ctr"/>
                      <a:r>
                        <a:rPr lang="en-US" sz="1200" b="1" i="0" u="none" strike="noStrike" dirty="0">
                          <a:solidFill>
                            <a:srgbClr val="000000"/>
                          </a:solidFill>
                          <a:latin typeface="+mn-lt"/>
                        </a:rPr>
                        <a:t> $                  150,000 </a:t>
                      </a:r>
                    </a:p>
                  </a:txBody>
                  <a:tcPr marL="9525" marR="9525" marT="9525" marB="0" anchor="ctr">
                    <a:lnB w="12700" cap="flat" cmpd="sng" algn="ctr">
                      <a:no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Budget</a:t>
            </a:r>
            <a:endParaRPr lang="en-US" dirty="0"/>
          </a:p>
        </p:txBody>
      </p:sp>
      <p:graphicFrame>
        <p:nvGraphicFramePr>
          <p:cNvPr id="4" name="Content Placeholder 3"/>
          <p:cNvGraphicFramePr>
            <a:graphicFrameLocks noGrp="1"/>
          </p:cNvGraphicFramePr>
          <p:nvPr>
            <p:ph idx="1"/>
          </p:nvPr>
        </p:nvGraphicFramePr>
        <p:xfrm>
          <a:off x="609600" y="1676400"/>
          <a:ext cx="7924800" cy="3906192"/>
        </p:xfrm>
        <a:graphic>
          <a:graphicData uri="http://schemas.openxmlformats.org/drawingml/2006/table">
            <a:tbl>
              <a:tblPr firstRow="1" bandRow="1">
                <a:tableStyleId>{5C22544A-7EE6-4342-B048-85BDC9FD1C3A}</a:tableStyleId>
              </a:tblPr>
              <a:tblGrid>
                <a:gridCol w="2978807"/>
                <a:gridCol w="1847226"/>
                <a:gridCol w="1847226"/>
                <a:gridCol w="1251541"/>
              </a:tblGrid>
              <a:tr h="640080">
                <a:tc gridSpan="4">
                  <a:txBody>
                    <a:bodyPr/>
                    <a:lstStyle/>
                    <a:p>
                      <a:pPr algn="ctr" fontAlgn="ctr"/>
                      <a:r>
                        <a:rPr lang="en-US" sz="2400" b="1" i="0" u="none" strike="noStrike" dirty="0" smtClean="0">
                          <a:solidFill>
                            <a:schemeClr val="tx1"/>
                          </a:solidFill>
                          <a:latin typeface="+mn-lt"/>
                        </a:rPr>
                        <a:t>2011 – 2012 Programs Funded One-Time State Funds</a:t>
                      </a:r>
                      <a:endParaRPr lang="en-US" sz="2400" b="1" i="0" u="none" strike="noStrike" dirty="0">
                        <a:solidFill>
                          <a:schemeClr val="tx1"/>
                        </a:solidFill>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l" fontAlgn="ctr"/>
                      <a:endParaRPr lang="en-US" sz="1400" b="1" i="0" u="sng" strike="noStrike" dirty="0">
                        <a:solidFill>
                          <a:srgbClr val="000000"/>
                        </a:solidFill>
                        <a:latin typeface="Calibri"/>
                      </a:endParaRPr>
                    </a:p>
                  </a:txBody>
                  <a:tcPr marL="9525" marR="9525" marT="9525" marB="0" anchor="ctr"/>
                </a:tc>
                <a:tc hMerge="1">
                  <a:txBody>
                    <a:bodyPr/>
                    <a:lstStyle/>
                    <a:p>
                      <a:pPr algn="ctr" fontAlgn="ctr"/>
                      <a:endParaRPr lang="en-US" sz="2400" b="1" i="0" u="sng" strike="noStrike" dirty="0">
                        <a:solidFill>
                          <a:schemeClr val="tx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fontAlgn="ctr"/>
                      <a:endParaRPr lang="en-US" sz="2400" b="1" i="0" u="sng" strike="noStrike" dirty="0">
                        <a:solidFill>
                          <a:schemeClr val="tx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8264">
                <a:tc>
                  <a:txBody>
                    <a:bodyPr/>
                    <a:lstStyle/>
                    <a:p>
                      <a:pPr lvl="1" algn="l" fontAlgn="ctr"/>
                      <a:r>
                        <a:rPr lang="en-US" sz="1200" b="1" i="0" u="sng" strike="noStrike" dirty="0">
                          <a:solidFill>
                            <a:srgbClr val="000000"/>
                          </a:solidFill>
                          <a:latin typeface="+mn-lt"/>
                        </a:rPr>
                        <a:t>Description</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sng" strike="noStrike" dirty="0">
                          <a:solidFill>
                            <a:srgbClr val="000000"/>
                          </a:solidFill>
                          <a:latin typeface="+mn-lt"/>
                        </a:rPr>
                        <a:t> FY2012 State Amounts </a:t>
                      </a:r>
                    </a:p>
                  </a:txBody>
                  <a:tcPr marL="9525" marR="9525" marT="9525" marB="0" anchor="ctr"/>
                </a:tc>
                <a:tc>
                  <a:txBody>
                    <a:bodyPr/>
                    <a:lstStyle/>
                    <a:p>
                      <a:pPr algn="ctr" fontAlgn="ctr"/>
                      <a:r>
                        <a:rPr lang="en-US" sz="1200" b="1" i="0" u="sng" strike="noStrike" dirty="0">
                          <a:solidFill>
                            <a:srgbClr val="000000"/>
                          </a:solidFill>
                          <a:latin typeface="+mn-lt"/>
                        </a:rPr>
                        <a:t>FY2011 ARRA Amounts</a:t>
                      </a:r>
                    </a:p>
                  </a:txBody>
                  <a:tcPr marL="9525" marR="9525" marT="9525" marB="0" anchor="ctr"/>
                </a:tc>
                <a:tc>
                  <a:txBody>
                    <a:bodyPr/>
                    <a:lstStyle/>
                    <a:p>
                      <a:pPr algn="ctr" fontAlgn="ctr"/>
                      <a:r>
                        <a:rPr lang="en-US" sz="1200" b="1" i="0" u="sng" strike="noStrike" dirty="0">
                          <a:solidFill>
                            <a:srgbClr val="000000"/>
                          </a:solidFill>
                          <a:latin typeface="+mn-lt"/>
                        </a:rPr>
                        <a:t>% Change</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Professional </a:t>
                      </a:r>
                      <a:r>
                        <a:rPr lang="en-US" sz="1200" b="1" i="0" u="none" strike="noStrike" dirty="0" smtClean="0">
                          <a:solidFill>
                            <a:srgbClr val="000000"/>
                          </a:solidFill>
                          <a:latin typeface="+mn-lt"/>
                        </a:rPr>
                        <a:t>Development (includes CEO)</a:t>
                      </a:r>
                      <a:endParaRPr lang="en-US" sz="1200" b="1" i="0" u="none" strike="noStrike" dirty="0">
                        <a:solidFill>
                          <a:srgbClr val="000000"/>
                        </a:solidFill>
                        <a:latin typeface="+mn-lt"/>
                      </a:endParaRP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none" strike="noStrike" dirty="0">
                          <a:solidFill>
                            <a:srgbClr val="000000"/>
                          </a:solidFill>
                          <a:latin typeface="+mn-lt"/>
                        </a:rPr>
                        <a:t> $                  582,000 </a:t>
                      </a:r>
                    </a:p>
                  </a:txBody>
                  <a:tcPr marL="9525" marR="9525" marT="9525" marB="0" anchor="ctr"/>
                </a:tc>
                <a:tc>
                  <a:txBody>
                    <a:bodyPr/>
                    <a:lstStyle/>
                    <a:p>
                      <a:pPr algn="ctr" fontAlgn="ctr"/>
                      <a:r>
                        <a:rPr lang="en-US" sz="1200" b="1" i="0" u="none" strike="noStrike" dirty="0">
                          <a:solidFill>
                            <a:srgbClr val="000000"/>
                          </a:solidFill>
                          <a:latin typeface="+mn-lt"/>
                        </a:rPr>
                        <a:t> $                  582,000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Exemplary Educators</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none" strike="noStrike" dirty="0">
                          <a:solidFill>
                            <a:srgbClr val="000000"/>
                          </a:solidFill>
                          <a:latin typeface="+mn-lt"/>
                        </a:rPr>
                        <a:t> $              2,250,000 </a:t>
                      </a:r>
                    </a:p>
                  </a:txBody>
                  <a:tcPr marL="9525" marR="9525" marT="9525" marB="0" anchor="ctr"/>
                </a:tc>
                <a:tc>
                  <a:txBody>
                    <a:bodyPr/>
                    <a:lstStyle/>
                    <a:p>
                      <a:pPr algn="ctr" fontAlgn="ctr"/>
                      <a:r>
                        <a:rPr lang="en-US" sz="1200" b="1" i="0" u="none" strike="noStrike" dirty="0">
                          <a:solidFill>
                            <a:srgbClr val="000000"/>
                          </a:solidFill>
                          <a:latin typeface="+mn-lt"/>
                        </a:rPr>
                        <a:t> $              2,250,000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SSMS</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none" strike="noStrike" dirty="0">
                          <a:solidFill>
                            <a:srgbClr val="000000"/>
                          </a:solidFill>
                          <a:latin typeface="+mn-lt"/>
                        </a:rPr>
                        <a:t> $              2,700,000 </a:t>
                      </a:r>
                    </a:p>
                  </a:txBody>
                  <a:tcPr marL="9525" marR="9525" marT="9525" marB="0" anchor="ctr"/>
                </a:tc>
                <a:tc>
                  <a:txBody>
                    <a:bodyPr/>
                    <a:lstStyle/>
                    <a:p>
                      <a:pPr algn="ctr" fontAlgn="ctr"/>
                      <a:r>
                        <a:rPr lang="en-US" sz="1200" b="1" i="0" u="none" strike="noStrike" dirty="0">
                          <a:solidFill>
                            <a:srgbClr val="000000"/>
                          </a:solidFill>
                          <a:latin typeface="+mn-lt"/>
                        </a:rPr>
                        <a:t> $              3,700,000 </a:t>
                      </a:r>
                    </a:p>
                  </a:txBody>
                  <a:tcPr marL="9525" marR="9525" marT="9525" marB="0" anchor="ctr"/>
                </a:tc>
                <a:tc>
                  <a:txBody>
                    <a:bodyPr/>
                    <a:lstStyle/>
                    <a:p>
                      <a:pPr algn="ctr" fontAlgn="ctr"/>
                      <a:r>
                        <a:rPr lang="en-US" sz="1200" b="1" i="0" u="none" strike="noStrike" dirty="0">
                          <a:solidFill>
                            <a:srgbClr val="000000"/>
                          </a:solidFill>
                          <a:latin typeface="+mn-lt"/>
                        </a:rPr>
                        <a:t>-27.0%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Family Resource Centers</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none" strike="noStrike" dirty="0">
                          <a:solidFill>
                            <a:srgbClr val="000000"/>
                          </a:solidFill>
                          <a:latin typeface="+mn-lt"/>
                        </a:rPr>
                        <a:t> $              3,050,000 </a:t>
                      </a:r>
                    </a:p>
                  </a:txBody>
                  <a:tcPr marL="9525" marR="9525" marT="9525" marB="0" anchor="ctr"/>
                </a:tc>
                <a:tc>
                  <a:txBody>
                    <a:bodyPr/>
                    <a:lstStyle/>
                    <a:p>
                      <a:pPr algn="ctr" fontAlgn="ctr"/>
                      <a:r>
                        <a:rPr lang="en-US" sz="1200" b="1" i="0" u="none" strike="noStrike" dirty="0">
                          <a:solidFill>
                            <a:srgbClr val="000000"/>
                          </a:solidFill>
                          <a:latin typeface="+mn-lt"/>
                        </a:rPr>
                        <a:t> $              3,463,200 </a:t>
                      </a:r>
                    </a:p>
                  </a:txBody>
                  <a:tcPr marL="9525" marR="9525" marT="9525" marB="0" anchor="ctr"/>
                </a:tc>
                <a:tc>
                  <a:txBody>
                    <a:bodyPr/>
                    <a:lstStyle/>
                    <a:p>
                      <a:pPr algn="ctr" fontAlgn="ctr"/>
                      <a:r>
                        <a:rPr lang="en-US" sz="1200" b="1" i="0" u="none" strike="noStrike" dirty="0">
                          <a:solidFill>
                            <a:srgbClr val="000000"/>
                          </a:solidFill>
                          <a:latin typeface="+mn-lt"/>
                        </a:rPr>
                        <a:t>-11.9%</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Safe Schools</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none" strike="noStrike" dirty="0">
                          <a:solidFill>
                            <a:srgbClr val="000000"/>
                          </a:solidFill>
                          <a:latin typeface="+mn-lt"/>
                        </a:rPr>
                        <a:t> $              4,841,200 </a:t>
                      </a:r>
                    </a:p>
                  </a:txBody>
                  <a:tcPr marL="9525" marR="9525" marT="9525" marB="0" anchor="ctr"/>
                </a:tc>
                <a:tc>
                  <a:txBody>
                    <a:bodyPr/>
                    <a:lstStyle/>
                    <a:p>
                      <a:pPr algn="ctr" fontAlgn="ctr"/>
                      <a:r>
                        <a:rPr lang="en-US" sz="1200" b="1" i="0" u="none" strike="noStrike" dirty="0">
                          <a:solidFill>
                            <a:srgbClr val="000000"/>
                          </a:solidFill>
                          <a:latin typeface="+mn-lt"/>
                        </a:rPr>
                        <a:t> $              4,841,200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K - 2 Assessment</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none" strike="noStrike" dirty="0">
                          <a:solidFill>
                            <a:srgbClr val="000000"/>
                          </a:solidFill>
                          <a:latin typeface="+mn-lt"/>
                        </a:rPr>
                        <a:t> $              1,300,000 </a:t>
                      </a:r>
                    </a:p>
                  </a:txBody>
                  <a:tcPr marL="9525" marR="9525" marT="9525" marB="0" anchor="ctr"/>
                </a:tc>
                <a:tc>
                  <a:txBody>
                    <a:bodyPr/>
                    <a:lstStyle/>
                    <a:p>
                      <a:pPr algn="ctr" fontAlgn="ctr"/>
                      <a:r>
                        <a:rPr lang="en-US" sz="1200" b="1" i="0" u="none" strike="noStrike" dirty="0">
                          <a:solidFill>
                            <a:srgbClr val="000000"/>
                          </a:solidFill>
                          <a:latin typeface="+mn-lt"/>
                        </a:rPr>
                        <a:t> $              2,284,400 </a:t>
                      </a:r>
                    </a:p>
                  </a:txBody>
                  <a:tcPr marL="9525" marR="9525" marT="9525" marB="0" anchor="ctr"/>
                </a:tc>
                <a:tc>
                  <a:txBody>
                    <a:bodyPr/>
                    <a:lstStyle/>
                    <a:p>
                      <a:pPr algn="ctr" fontAlgn="ctr"/>
                      <a:r>
                        <a:rPr lang="en-US" sz="1200" b="1" i="0" u="none" strike="noStrike" dirty="0">
                          <a:solidFill>
                            <a:srgbClr val="000000"/>
                          </a:solidFill>
                          <a:latin typeface="+mn-lt"/>
                        </a:rPr>
                        <a:t>-43.1%</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Operational Savings</a:t>
                      </a: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 $                              -   </a:t>
                      </a:r>
                    </a:p>
                  </a:txBody>
                  <a:tcPr marL="9525" marR="9525" marT="9525" marB="0" anchor="ctr">
                    <a:lnB w="12700" cap="flat" cmpd="sng" algn="ctr">
                      <a:no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 $                  257,900 </a:t>
                      </a:r>
                    </a:p>
                  </a:txBody>
                  <a:tcPr marL="9525" marR="9525" marT="9525" marB="0" anchor="ctr">
                    <a:lnB w="12700" cap="flat" cmpd="sng" algn="ctr">
                      <a:no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-100.0%</a:t>
                      </a: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Budget</a:t>
            </a:r>
            <a:endParaRPr lang="en-US" dirty="0"/>
          </a:p>
        </p:txBody>
      </p:sp>
      <p:graphicFrame>
        <p:nvGraphicFramePr>
          <p:cNvPr id="4" name="Content Placeholder 3"/>
          <p:cNvGraphicFramePr>
            <a:graphicFrameLocks noGrp="1"/>
          </p:cNvGraphicFramePr>
          <p:nvPr>
            <p:ph idx="1"/>
          </p:nvPr>
        </p:nvGraphicFramePr>
        <p:xfrm>
          <a:off x="533400" y="1676400"/>
          <a:ext cx="7924801" cy="3906192"/>
        </p:xfrm>
        <a:graphic>
          <a:graphicData uri="http://schemas.openxmlformats.org/drawingml/2006/table">
            <a:tbl>
              <a:tblPr firstRow="1" bandRow="1">
                <a:tableStyleId>{5C22544A-7EE6-4342-B048-85BDC9FD1C3A}</a:tableStyleId>
              </a:tblPr>
              <a:tblGrid>
                <a:gridCol w="3677748"/>
                <a:gridCol w="1587845"/>
                <a:gridCol w="1587845"/>
                <a:gridCol w="1071363"/>
              </a:tblGrid>
              <a:tr h="640080">
                <a:tc gridSpan="4">
                  <a:txBody>
                    <a:bodyPr/>
                    <a:lstStyle/>
                    <a:p>
                      <a:pPr algn="ctr" fontAlgn="ctr"/>
                      <a:r>
                        <a:rPr lang="en-US" sz="2400" b="1" i="0" u="none" strike="noStrike" dirty="0" smtClean="0">
                          <a:solidFill>
                            <a:schemeClr val="tx1"/>
                          </a:solidFill>
                          <a:latin typeface="+mn-lt"/>
                        </a:rPr>
                        <a:t>2011 – 2012 Programs Funded One-Time State Funds</a:t>
                      </a:r>
                      <a:endParaRPr lang="en-US" sz="2400" b="1" i="0" u="none" strike="noStrike" dirty="0">
                        <a:solidFill>
                          <a:schemeClr val="tx1"/>
                        </a:solidFill>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l" fontAlgn="ctr"/>
                      <a:endParaRPr lang="en-US" sz="1400" b="1" i="0" u="sng" strike="noStrike" dirty="0">
                        <a:solidFill>
                          <a:srgbClr val="000000"/>
                        </a:solidFill>
                        <a:latin typeface="Calibri"/>
                      </a:endParaRPr>
                    </a:p>
                  </a:txBody>
                  <a:tcPr marL="9525" marR="9525" marT="9525" marB="0" anchor="ctr"/>
                </a:tc>
                <a:tc hMerge="1">
                  <a:txBody>
                    <a:bodyPr/>
                    <a:lstStyle/>
                    <a:p>
                      <a:pPr algn="ctr" fontAlgn="ctr"/>
                      <a:endParaRPr lang="en-US" sz="2400" b="1" i="0" u="sng" strike="noStrike" dirty="0">
                        <a:solidFill>
                          <a:schemeClr val="tx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fontAlgn="ctr"/>
                      <a:endParaRPr lang="en-US" sz="2400" b="1" i="0" u="sng" strike="noStrike" dirty="0">
                        <a:solidFill>
                          <a:schemeClr val="tx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8264">
                <a:tc>
                  <a:txBody>
                    <a:bodyPr/>
                    <a:lstStyle/>
                    <a:p>
                      <a:pPr lvl="1" algn="l" fontAlgn="ctr"/>
                      <a:r>
                        <a:rPr lang="en-US" sz="1200" b="1" i="0" u="sng" strike="noStrike" dirty="0">
                          <a:solidFill>
                            <a:srgbClr val="000000"/>
                          </a:solidFill>
                          <a:latin typeface="+mn-lt"/>
                        </a:rPr>
                        <a:t>Description</a:t>
                      </a:r>
                    </a:p>
                  </a:txBody>
                  <a:tcPr marL="9525" marR="9525" marT="9525" marB="0" anchor="ctr">
                    <a:lnL w="12700" cap="flat" cmpd="sng" algn="ctr">
                      <a:noFill/>
                      <a:prstDash val="solid"/>
                      <a:round/>
                      <a:headEnd type="none" w="med" len="med"/>
                      <a:tailEnd type="none" w="med" len="med"/>
                    </a:lnL>
                  </a:tcPr>
                </a:tc>
                <a:tc>
                  <a:txBody>
                    <a:bodyPr/>
                    <a:lstStyle/>
                    <a:p>
                      <a:pPr algn="ctr" fontAlgn="ctr"/>
                      <a:r>
                        <a:rPr lang="en-US" sz="1200" b="1" i="0" u="sng" strike="noStrike" dirty="0">
                          <a:solidFill>
                            <a:srgbClr val="000000"/>
                          </a:solidFill>
                          <a:latin typeface="+mn-lt"/>
                        </a:rPr>
                        <a:t> FY2012 State Amounts </a:t>
                      </a:r>
                    </a:p>
                  </a:txBody>
                  <a:tcPr marL="9525" marR="9525" marT="9525" marB="0" anchor="ctr"/>
                </a:tc>
                <a:tc>
                  <a:txBody>
                    <a:bodyPr/>
                    <a:lstStyle/>
                    <a:p>
                      <a:pPr algn="ctr" fontAlgn="ctr"/>
                      <a:r>
                        <a:rPr lang="en-US" sz="1200" b="1" i="0" u="sng" strike="noStrike" dirty="0">
                          <a:solidFill>
                            <a:srgbClr val="000000"/>
                          </a:solidFill>
                          <a:latin typeface="+mn-lt"/>
                        </a:rPr>
                        <a:t>FY2011 ARRA Amounts</a:t>
                      </a:r>
                    </a:p>
                  </a:txBody>
                  <a:tcPr marL="9525" marR="9525" marT="9525" marB="0" anchor="ctr"/>
                </a:tc>
                <a:tc>
                  <a:txBody>
                    <a:bodyPr/>
                    <a:lstStyle/>
                    <a:p>
                      <a:pPr algn="ctr" fontAlgn="ctr"/>
                      <a:r>
                        <a:rPr lang="en-US" sz="1200" b="1" i="0" u="sng" strike="noStrike" dirty="0">
                          <a:solidFill>
                            <a:srgbClr val="000000"/>
                          </a:solidFill>
                          <a:latin typeface="+mn-lt"/>
                        </a:rPr>
                        <a:t>% Change</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Transportation</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800,000 </a:t>
                      </a:r>
                    </a:p>
                  </a:txBody>
                  <a:tcPr marL="9525" marR="9525" marT="9525" marB="0" anchor="ctr"/>
                </a:tc>
                <a:tc>
                  <a:txBody>
                    <a:bodyPr/>
                    <a:lstStyle/>
                    <a:p>
                      <a:pPr algn="l" fontAlgn="ctr"/>
                      <a:r>
                        <a:rPr lang="en-US" sz="1200" b="1" i="0" u="none" strike="noStrike">
                          <a:solidFill>
                            <a:srgbClr val="000000"/>
                          </a:solidFill>
                          <a:latin typeface="+mn-lt"/>
                        </a:rPr>
                        <a:t> $                  800,000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TEIS</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   </a:t>
                      </a:r>
                    </a:p>
                  </a:txBody>
                  <a:tcPr marL="9525" marR="9525" marT="9525" marB="0" anchor="ctr"/>
                </a:tc>
                <a:tc>
                  <a:txBody>
                    <a:bodyPr/>
                    <a:lstStyle/>
                    <a:p>
                      <a:pPr algn="l" fontAlgn="ctr"/>
                      <a:r>
                        <a:rPr lang="en-US" sz="1200" b="1" i="0" u="none" strike="noStrike" dirty="0">
                          <a:solidFill>
                            <a:srgbClr val="000000"/>
                          </a:solidFill>
                          <a:latin typeface="+mn-lt"/>
                        </a:rPr>
                        <a:t> $              2,210,200 </a:t>
                      </a:r>
                    </a:p>
                  </a:txBody>
                  <a:tcPr marL="9525" marR="9525" marT="9525" marB="0" anchor="ctr"/>
                </a:tc>
                <a:tc>
                  <a:txBody>
                    <a:bodyPr/>
                    <a:lstStyle/>
                    <a:p>
                      <a:pPr algn="ctr" fontAlgn="ctr"/>
                      <a:r>
                        <a:rPr lang="en-US" sz="1200" b="1" i="0" u="none" strike="noStrike" dirty="0">
                          <a:solidFill>
                            <a:srgbClr val="000000"/>
                          </a:solidFill>
                          <a:latin typeface="+mn-lt"/>
                        </a:rPr>
                        <a:t>-100.0%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Governor's Schools</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2,481,000 </a:t>
                      </a:r>
                    </a:p>
                  </a:txBody>
                  <a:tcPr marL="9525" marR="9525" marT="9525" marB="0" anchor="ctr"/>
                </a:tc>
                <a:tc>
                  <a:txBody>
                    <a:bodyPr/>
                    <a:lstStyle/>
                    <a:p>
                      <a:pPr algn="l" fontAlgn="ctr"/>
                      <a:r>
                        <a:rPr lang="en-US" sz="1200" b="1" i="0" u="none" strike="noStrike" dirty="0">
                          <a:solidFill>
                            <a:srgbClr val="000000"/>
                          </a:solidFill>
                          <a:latin typeface="+mn-lt"/>
                        </a:rPr>
                        <a:t> $              2,481,000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Governor's Books from Birth Fund</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340,000 </a:t>
                      </a:r>
                    </a:p>
                  </a:txBody>
                  <a:tcPr marL="9525" marR="9525" marT="9525" marB="0" anchor="ctr"/>
                </a:tc>
                <a:tc>
                  <a:txBody>
                    <a:bodyPr/>
                    <a:lstStyle/>
                    <a:p>
                      <a:pPr algn="l" fontAlgn="ctr"/>
                      <a:r>
                        <a:rPr lang="en-US" sz="1200" b="1" i="0" u="none" strike="noStrike" dirty="0">
                          <a:solidFill>
                            <a:srgbClr val="000000"/>
                          </a:solidFill>
                          <a:latin typeface="+mn-lt"/>
                        </a:rPr>
                        <a:t> $                  340,000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Alvin C. York High School</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none" strike="noStrike" dirty="0">
                          <a:solidFill>
                            <a:srgbClr val="000000"/>
                          </a:solidFill>
                          <a:latin typeface="+mn-lt"/>
                        </a:rPr>
                        <a:t> $              2,294,400 </a:t>
                      </a:r>
                    </a:p>
                  </a:txBody>
                  <a:tcPr marL="9525" marR="9525" marT="9525" marB="0" anchor="ctr"/>
                </a:tc>
                <a:tc>
                  <a:txBody>
                    <a:bodyPr/>
                    <a:lstStyle/>
                    <a:p>
                      <a:pPr algn="l" fontAlgn="ctr"/>
                      <a:r>
                        <a:rPr lang="en-US" sz="1200" b="1" i="0" u="none" strike="noStrike" dirty="0">
                          <a:solidFill>
                            <a:srgbClr val="000000"/>
                          </a:solidFill>
                          <a:latin typeface="+mn-lt"/>
                        </a:rPr>
                        <a:t> $              2,294,400 </a:t>
                      </a:r>
                    </a:p>
                  </a:txBody>
                  <a:tcPr marL="9525" marR="9525" marT="9525" marB="0" anchor="ctr"/>
                </a:tc>
                <a:tc>
                  <a:txBody>
                    <a:bodyPr/>
                    <a:lstStyle/>
                    <a:p>
                      <a:pPr algn="ctr" fontAlgn="ctr"/>
                      <a:r>
                        <a:rPr lang="en-US" sz="1200" b="1" i="0" u="none"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BEP Current Year ADM Growth</a:t>
                      </a:r>
                    </a:p>
                  </a:txBody>
                  <a:tcPr marL="9525" marR="9525" marT="9525" marB="0" anchor="ctr">
                    <a:lnL w="12700" cap="flat" cmpd="sng" algn="ctr">
                      <a:noFill/>
                      <a:prstDash val="solid"/>
                      <a:round/>
                      <a:headEnd type="none" w="med" len="med"/>
                      <a:tailEnd type="none" w="med" len="med"/>
                    </a:lnL>
                  </a:tcPr>
                </a:tc>
                <a:tc>
                  <a:txBody>
                    <a:bodyPr/>
                    <a:lstStyle/>
                    <a:p>
                      <a:pPr algn="l" fontAlgn="ctr"/>
                      <a:r>
                        <a:rPr lang="en-US" sz="1200" b="1" i="0" u="sng" strike="noStrike" dirty="0">
                          <a:solidFill>
                            <a:srgbClr val="000000"/>
                          </a:solidFill>
                          <a:latin typeface="+mn-lt"/>
                        </a:rPr>
                        <a:t> $              7,000,000 </a:t>
                      </a:r>
                    </a:p>
                  </a:txBody>
                  <a:tcPr marL="9525" marR="9525" marT="9525" marB="0" anchor="ctr"/>
                </a:tc>
                <a:tc>
                  <a:txBody>
                    <a:bodyPr/>
                    <a:lstStyle/>
                    <a:p>
                      <a:pPr algn="l" fontAlgn="ctr"/>
                      <a:r>
                        <a:rPr lang="en-US" sz="1200" b="1" i="0" u="sng" strike="noStrike" dirty="0">
                          <a:solidFill>
                            <a:srgbClr val="000000"/>
                          </a:solidFill>
                          <a:latin typeface="+mn-lt"/>
                        </a:rPr>
                        <a:t> $              7,000,000 </a:t>
                      </a:r>
                    </a:p>
                  </a:txBody>
                  <a:tcPr marL="9525" marR="9525" marT="9525" marB="0" anchor="ctr"/>
                </a:tc>
                <a:tc>
                  <a:txBody>
                    <a:bodyPr/>
                    <a:lstStyle/>
                    <a:p>
                      <a:pPr algn="ctr" fontAlgn="ctr"/>
                      <a:r>
                        <a:rPr lang="en-US" sz="1200" b="1" i="0" u="sng" strike="noStrike" dirty="0">
                          <a:solidFill>
                            <a:srgbClr val="000000"/>
                          </a:solidFill>
                          <a:latin typeface="+mn-lt"/>
                        </a:rPr>
                        <a:t>0.0%</a:t>
                      </a:r>
                    </a:p>
                  </a:txBody>
                  <a:tcPr marL="9525" marR="9525" marT="9525" marB="0" anchor="ctr">
                    <a:lnR w="12700" cap="flat" cmpd="sng" algn="ctr">
                      <a:noFill/>
                      <a:prstDash val="solid"/>
                      <a:round/>
                      <a:headEnd type="none" w="med" len="med"/>
                      <a:tailEnd type="none" w="med" len="med"/>
                    </a:lnR>
                  </a:tcPr>
                </a:tc>
              </a:tr>
              <a:tr h="408264">
                <a:tc>
                  <a:txBody>
                    <a:bodyPr/>
                    <a:lstStyle/>
                    <a:p>
                      <a:pPr lvl="1" algn="l" fontAlgn="ctr"/>
                      <a:r>
                        <a:rPr lang="en-US" sz="1200" b="1" i="0" u="none" strike="noStrike" dirty="0">
                          <a:solidFill>
                            <a:srgbClr val="000000"/>
                          </a:solidFill>
                          <a:latin typeface="+mn-lt"/>
                        </a:rPr>
                        <a:t>Total</a:t>
                      </a:r>
                    </a:p>
                  </a:txBody>
                  <a:tcPr marL="9525" marR="9525" marT="9525"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l" fontAlgn="ctr"/>
                      <a:r>
                        <a:rPr lang="en-US" sz="1200" b="1" i="0" u="none" strike="noStrike" dirty="0">
                          <a:solidFill>
                            <a:srgbClr val="000000"/>
                          </a:solidFill>
                          <a:latin typeface="+mn-lt"/>
                        </a:rPr>
                        <a:t> $            63,591,400 </a:t>
                      </a:r>
                    </a:p>
                  </a:txBody>
                  <a:tcPr marL="9525" marR="9525" marT="9525" marB="0" anchor="ctr">
                    <a:lnB w="12700" cap="flat" cmpd="sng" algn="ctr">
                      <a:noFill/>
                      <a:prstDash val="solid"/>
                      <a:round/>
                      <a:headEnd type="none" w="med" len="med"/>
                      <a:tailEnd type="none" w="med" len="med"/>
                    </a:lnB>
                  </a:tcPr>
                </a:tc>
                <a:tc>
                  <a:txBody>
                    <a:bodyPr/>
                    <a:lstStyle/>
                    <a:p>
                      <a:pPr algn="l" fontAlgn="ctr"/>
                      <a:r>
                        <a:rPr lang="en-US" sz="1200" b="1" i="0" u="none" strike="noStrike" dirty="0">
                          <a:solidFill>
                            <a:srgbClr val="000000"/>
                          </a:solidFill>
                          <a:latin typeface="+mn-lt"/>
                        </a:rPr>
                        <a:t> $            69,600,600 </a:t>
                      </a:r>
                    </a:p>
                  </a:txBody>
                  <a:tcPr marL="9525" marR="9525" marT="9525" marB="0" anchor="ctr">
                    <a:lnB w="12700" cap="flat" cmpd="sng" algn="ctr">
                      <a:no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-8.6%</a:t>
                      </a:r>
                    </a:p>
                  </a:txBody>
                  <a:tcPr marL="9525" marR="9525" marT="9525"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FY12 BEP</a:t>
            </a:r>
            <a:endParaRPr lang="en-US" dirty="0"/>
          </a:p>
        </p:txBody>
      </p:sp>
      <p:sp>
        <p:nvSpPr>
          <p:cNvPr id="3" name="Content Placeholder 2"/>
          <p:cNvSpPr>
            <a:spLocks noGrp="1"/>
          </p:cNvSpPr>
          <p:nvPr>
            <p:ph idx="1"/>
          </p:nvPr>
        </p:nvSpPr>
        <p:spPr/>
        <p:txBody>
          <a:bodyPr>
            <a:normAutofit/>
          </a:bodyPr>
          <a:lstStyle/>
          <a:p>
            <a:r>
              <a:rPr lang="en-US" dirty="0" smtClean="0"/>
              <a:t>Estimate Dates:</a:t>
            </a:r>
          </a:p>
          <a:p>
            <a:pPr lvl="1"/>
            <a:r>
              <a:rPr lang="en-US" dirty="0" smtClean="0"/>
              <a:t>April 20</a:t>
            </a:r>
            <a:r>
              <a:rPr lang="en-US" baseline="30000" dirty="0" smtClean="0"/>
              <a:t>th</a:t>
            </a:r>
            <a:endParaRPr lang="en-US" dirty="0" smtClean="0"/>
          </a:p>
          <a:p>
            <a:pPr lvl="1"/>
            <a:r>
              <a:rPr lang="en-US" dirty="0" smtClean="0"/>
              <a:t>May 18</a:t>
            </a:r>
            <a:r>
              <a:rPr lang="en-US" baseline="30000" dirty="0" smtClean="0"/>
              <a:t>th</a:t>
            </a:r>
            <a:endParaRPr lang="en-US" dirty="0" smtClean="0"/>
          </a:p>
          <a:p>
            <a:pPr lvl="1"/>
            <a:r>
              <a:rPr lang="en-US" dirty="0" smtClean="0"/>
              <a:t>June 17</a:t>
            </a:r>
            <a:r>
              <a:rPr lang="en-US" baseline="30000" dirty="0" smtClean="0"/>
              <a:t>th</a:t>
            </a:r>
            <a:endParaRPr lang="en-US" dirty="0" smtClean="0"/>
          </a:p>
          <a:p>
            <a:pPr lvl="1"/>
            <a:r>
              <a:rPr lang="en-US" dirty="0" smtClean="0"/>
              <a:t>July Final, early July contingent on timely ADM </a:t>
            </a:r>
          </a:p>
          <a:p>
            <a:r>
              <a:rPr lang="en-US" dirty="0" smtClean="0"/>
              <a:t>Capital Inflation from FY11 is not funded</a:t>
            </a:r>
          </a:p>
          <a:p>
            <a:pPr lvl="1"/>
            <a:r>
              <a:rPr lang="en-US" dirty="0" smtClean="0"/>
              <a:t>TCA 49-351(a)(4) </a:t>
            </a:r>
          </a:p>
          <a:p>
            <a:pPr lvl="1"/>
            <a:r>
              <a:rPr lang="en-US" dirty="0" smtClean="0"/>
              <a:t>Approximately $30 million state-wide</a:t>
            </a:r>
          </a:p>
          <a:p>
            <a:pPr lvl="1">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fab">
  <a:themeElements>
    <a:clrScheme name="Prefab">
      <a:dk1>
        <a:sysClr val="windowText" lastClr="000000"/>
      </a:dk1>
      <a:lt1>
        <a:sysClr val="window" lastClr="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Prefab">
      <a:majorFont>
        <a:latin typeface="Arial Black"/>
        <a:ea typeface=""/>
        <a:cs typeface=""/>
        <a:font script="Jpan" typeface="ＭＳ Ｐゴシック"/>
        <a:font script="Hang" typeface="HY견고딕"/>
        <a:font script="Hans" typeface="宋体"/>
        <a:font script="Hant" typeface="新細明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efab">
      <a:fillStyleLst>
        <a:solidFill>
          <a:schemeClr val="phClr"/>
        </a:solidFill>
        <a:gradFill rotWithShape="1">
          <a:gsLst>
            <a:gs pos="0">
              <a:schemeClr val="phClr">
                <a:tint val="30000"/>
                <a:satMod val="200000"/>
              </a:schemeClr>
            </a:gs>
            <a:gs pos="30000">
              <a:schemeClr val="phClr">
                <a:tint val="60000"/>
                <a:satMod val="250000"/>
              </a:schemeClr>
            </a:gs>
            <a:gs pos="50000">
              <a:schemeClr val="phClr">
                <a:tint val="57000"/>
                <a:satMod val="250000"/>
              </a:schemeClr>
            </a:gs>
            <a:gs pos="100000">
              <a:schemeClr val="phClr">
                <a:tint val="17000"/>
                <a:satMod val="350000"/>
              </a:schemeClr>
            </a:gs>
          </a:gsLst>
          <a:lin ang="4000000" scaled="1"/>
        </a:gra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90000" algn="ctr" rotWithShape="0">
              <a:srgbClr val="000000">
                <a:alpha val="60000"/>
              </a:srgbClr>
            </a:outerShdw>
          </a:effectLst>
        </a:effectStyle>
        <a:effectStyle>
          <a:effectLst>
            <a:outerShdw blurRad="110000" algn="ctr" rotWithShape="0">
              <a:srgbClr val="000000">
                <a:alpha val="65000"/>
              </a:srgbClr>
            </a:outerShdw>
          </a:effectLst>
        </a:effectStyle>
        <a:effectStyle>
          <a:effectLst>
            <a:outerShdw blurRad="120000" algn="ctr" rotWithShape="0">
              <a:srgbClr val="000000">
                <a:alpha val="70000"/>
              </a:srgbClr>
            </a:outerShdw>
          </a:effectLst>
          <a:scene3d>
            <a:camera prst="orthographicFront"/>
            <a:lightRig rig="glow" dir="t">
              <a:rot lat="0" lon="0" rev="1800000"/>
            </a:lightRig>
          </a:scene3d>
          <a:sp3d contourW="12700" prstMaterial="dkEdge">
            <a:bevelT w="50800" h="44450" prst="angle"/>
            <a:contourClr>
              <a:schemeClr val="phClr">
                <a:shade val="40000"/>
              </a:schemeClr>
            </a:contourClr>
          </a:sp3d>
        </a:effectStyle>
      </a:effectStyleLst>
      <a:bgFillStyleLst>
        <a:solidFill>
          <a:schemeClr val="phClr"/>
        </a:soli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blipFill>
          <a:blip xmlns:r="http://schemas.openxmlformats.org/officeDocument/2006/relationships" r:embed="rId1">
            <a:duotone>
              <a:schemeClr val="phClr">
                <a:shade val="75000"/>
                <a:satMod val="120000"/>
              </a:schemeClr>
              <a:schemeClr val="phClr">
                <a:tint val="94000"/>
                <a:satMod val="2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Prefab</Template>
  <TotalTime>844</TotalTime>
  <Words>1990</Words>
  <Application>Microsoft Office PowerPoint</Application>
  <PresentationFormat>On-screen Show (4:3)</PresentationFormat>
  <Paragraphs>536</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Prefab</vt:lpstr>
      <vt:lpstr>Local Finance Updates</vt:lpstr>
      <vt:lpstr>Local Finance Office</vt:lpstr>
      <vt:lpstr>Local Disbursements Office</vt:lpstr>
      <vt:lpstr>Local Finance Fiscal Consultants</vt:lpstr>
      <vt:lpstr>State Budget</vt:lpstr>
      <vt:lpstr>State Budget</vt:lpstr>
      <vt:lpstr>State Budget</vt:lpstr>
      <vt:lpstr>State Budget</vt:lpstr>
      <vt:lpstr>FY12 BEP</vt:lpstr>
      <vt:lpstr>FY12 BEP</vt:lpstr>
      <vt:lpstr>FY12 BEP</vt:lpstr>
      <vt:lpstr>FY12 BEP</vt:lpstr>
      <vt:lpstr>FY12 BEP</vt:lpstr>
      <vt:lpstr>BEP Stability &amp; Mandatory Increase</vt:lpstr>
      <vt:lpstr>BEP Stability &amp; Mandatory Increase</vt:lpstr>
      <vt:lpstr>BEP Baseline &amp; Mandatory Increase</vt:lpstr>
      <vt:lpstr>GASB 54</vt:lpstr>
      <vt:lpstr>GASB 54</vt:lpstr>
      <vt:lpstr>SFSF BEP</vt:lpstr>
      <vt:lpstr>SFSF Extended Contract</vt:lpstr>
      <vt:lpstr>ARRA Recap</vt:lpstr>
      <vt:lpstr>ARRA Recap</vt:lpstr>
      <vt:lpstr>Education Jobs Fund</vt:lpstr>
      <vt:lpstr>Education Jobs Fund</vt:lpstr>
      <vt:lpstr>Education Jobs Fund</vt:lpstr>
      <vt:lpstr>Education Jobs Fund</vt:lpstr>
      <vt:lpstr>PIRS</vt:lpstr>
      <vt:lpstr>Local Finance Reports</vt:lpstr>
      <vt:lpstr>MOE</vt:lpstr>
      <vt:lpstr>3% Fund Balance</vt:lpstr>
      <vt:lpstr>TCRS Update</vt:lpstr>
      <vt:lpstr>TCRS Update</vt:lpstr>
      <vt:lpstr>Slide 33</vt:lpstr>
      <vt:lpstr>Slide 34</vt:lpstr>
      <vt:lpstr>Slide 35</vt:lpstr>
      <vt:lpstr>Slide 36</vt:lpstr>
      <vt:lpstr>Slide 37</vt:lpstr>
      <vt:lpstr>Revised Internal School Uniform Accounting Policy Manual</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Finance Workshops</dc:title>
  <dc:creator> </dc:creator>
  <cp:lastModifiedBy>Lenovo User</cp:lastModifiedBy>
  <cp:revision>20</cp:revision>
  <dcterms:created xsi:type="dcterms:W3CDTF">2011-02-19T00:19:50Z</dcterms:created>
  <dcterms:modified xsi:type="dcterms:W3CDTF">2011-05-10T18:52:45Z</dcterms:modified>
</cp:coreProperties>
</file>