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58" r:id="rId3"/>
    <p:sldId id="270" r:id="rId4"/>
    <p:sldId id="292" r:id="rId5"/>
    <p:sldId id="293" r:id="rId6"/>
    <p:sldId id="259" r:id="rId7"/>
    <p:sldId id="260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78" r:id="rId16"/>
    <p:sldId id="294" r:id="rId17"/>
    <p:sldId id="290" r:id="rId18"/>
    <p:sldId id="291" r:id="rId19"/>
    <p:sldId id="279" r:id="rId20"/>
    <p:sldId id="289" r:id="rId21"/>
    <p:sldId id="286" r:id="rId22"/>
    <p:sldId id="287" r:id="rId23"/>
    <p:sldId id="288" r:id="rId24"/>
    <p:sldId id="302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1821" autoAdjust="0"/>
    <p:restoredTop sz="94660"/>
  </p:normalViewPr>
  <p:slideViewPr>
    <p:cSldViewPr>
      <p:cViewPr>
        <p:scale>
          <a:sx n="100" d="100"/>
          <a:sy n="100" d="100"/>
        </p:scale>
        <p:origin x="53" y="10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CD537-E036-4A95-9491-46CF7F3B1986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C18696-BA8C-45EB-A4E5-B6E1BA26C572}">
      <dgm:prSet/>
      <dgm:spPr/>
      <dgm:t>
        <a:bodyPr/>
        <a:lstStyle/>
        <a:p>
          <a:pPr rtl="0"/>
          <a:r>
            <a:rPr lang="en-US" u="sng" dirty="0" smtClean="0"/>
            <a:t>Who or What is </a:t>
          </a:r>
          <a:r>
            <a:rPr lang="en-US" u="sng" dirty="0" err="1" smtClean="0"/>
            <a:t>GASB</a:t>
          </a:r>
          <a:r>
            <a:rPr lang="en-US" u="sng" dirty="0" smtClean="0"/>
            <a:t>?</a:t>
          </a:r>
          <a:endParaRPr lang="en-US" dirty="0"/>
        </a:p>
      </dgm:t>
    </dgm:pt>
    <dgm:pt modelId="{7FDFEBD6-B246-47A0-9D5A-CE0A4D71BE73}" type="parTrans" cxnId="{E610B329-9AF0-48D6-BB13-37CEFBC530B7}">
      <dgm:prSet/>
      <dgm:spPr/>
      <dgm:t>
        <a:bodyPr/>
        <a:lstStyle/>
        <a:p>
          <a:endParaRPr lang="en-US"/>
        </a:p>
      </dgm:t>
    </dgm:pt>
    <dgm:pt modelId="{6A003172-AC7F-4BCF-90DC-1C2F2A438DE9}" type="sibTrans" cxnId="{E610B329-9AF0-48D6-BB13-37CEFBC530B7}">
      <dgm:prSet/>
      <dgm:spPr/>
      <dgm:t>
        <a:bodyPr/>
        <a:lstStyle/>
        <a:p>
          <a:endParaRPr lang="en-US"/>
        </a:p>
      </dgm:t>
    </dgm:pt>
    <dgm:pt modelId="{FDA9553F-808A-403C-9FFF-30878FAEDF88}">
      <dgm:prSet/>
      <dgm:spPr/>
      <dgm:t>
        <a:bodyPr/>
        <a:lstStyle/>
        <a:p>
          <a:pPr rtl="0"/>
          <a:r>
            <a:rPr lang="en-US" b="1" dirty="0" smtClean="0"/>
            <a:t>Governmental Accounting Standards Board.</a:t>
          </a:r>
          <a:endParaRPr lang="en-US" b="1" dirty="0"/>
        </a:p>
      </dgm:t>
    </dgm:pt>
    <dgm:pt modelId="{9BD84E37-A620-4CB2-B1E2-721C8E4DBBBC}" type="parTrans" cxnId="{F200E327-877E-4D57-83B1-EACBFB93DADE}">
      <dgm:prSet/>
      <dgm:spPr/>
      <dgm:t>
        <a:bodyPr/>
        <a:lstStyle/>
        <a:p>
          <a:endParaRPr lang="en-US"/>
        </a:p>
      </dgm:t>
    </dgm:pt>
    <dgm:pt modelId="{D351C05B-3C3A-4636-81D4-895A20D575F0}" type="sibTrans" cxnId="{F200E327-877E-4D57-83B1-EACBFB93DADE}">
      <dgm:prSet/>
      <dgm:spPr/>
      <dgm:t>
        <a:bodyPr/>
        <a:lstStyle/>
        <a:p>
          <a:endParaRPr lang="en-US"/>
        </a:p>
      </dgm:t>
    </dgm:pt>
    <dgm:pt modelId="{1AF75CDE-6E41-4E0F-9DE1-E165A66CBE03}">
      <dgm:prSet/>
      <dgm:spPr/>
      <dgm:t>
        <a:bodyPr/>
        <a:lstStyle/>
        <a:p>
          <a:pPr rtl="0"/>
          <a:r>
            <a:rPr lang="en-US" u="sng" dirty="0" smtClean="0"/>
            <a:t>What does </a:t>
          </a:r>
          <a:r>
            <a:rPr lang="en-US" u="sng" dirty="0" err="1" smtClean="0"/>
            <a:t>GASB</a:t>
          </a:r>
          <a:r>
            <a:rPr lang="en-US" u="sng" dirty="0" smtClean="0"/>
            <a:t> do?</a:t>
          </a:r>
          <a:endParaRPr lang="en-US" dirty="0"/>
        </a:p>
      </dgm:t>
    </dgm:pt>
    <dgm:pt modelId="{7F88FA06-63FC-4D53-A702-7CFB4F9FD579}" type="parTrans" cxnId="{E54C1D7D-CC79-4EEE-8FBF-AC4AF587CAE2}">
      <dgm:prSet/>
      <dgm:spPr/>
      <dgm:t>
        <a:bodyPr/>
        <a:lstStyle/>
        <a:p>
          <a:endParaRPr lang="en-US"/>
        </a:p>
      </dgm:t>
    </dgm:pt>
    <dgm:pt modelId="{679E6E1E-B42D-4AB5-B1DC-76356845B54B}" type="sibTrans" cxnId="{E54C1D7D-CC79-4EEE-8FBF-AC4AF587CAE2}">
      <dgm:prSet/>
      <dgm:spPr/>
      <dgm:t>
        <a:bodyPr/>
        <a:lstStyle/>
        <a:p>
          <a:endParaRPr lang="en-US"/>
        </a:p>
      </dgm:t>
    </dgm:pt>
    <dgm:pt modelId="{5A41BE26-3193-48F1-8F01-BBBC7E462180}">
      <dgm:prSet/>
      <dgm:spPr/>
      <dgm:t>
        <a:bodyPr/>
        <a:lstStyle/>
        <a:p>
          <a:pPr rtl="0"/>
          <a:r>
            <a:rPr lang="en-US" b="1" dirty="0" smtClean="0"/>
            <a:t>Sets Accounting Standards for </a:t>
          </a:r>
          <a:r>
            <a:rPr lang="en-US" b="1" dirty="0" err="1" smtClean="0"/>
            <a:t>U.S.Governments</a:t>
          </a:r>
          <a:r>
            <a:rPr lang="en-US" b="1" dirty="0" smtClean="0"/>
            <a:t>.</a:t>
          </a:r>
          <a:endParaRPr lang="en-US" b="1" dirty="0"/>
        </a:p>
      </dgm:t>
    </dgm:pt>
    <dgm:pt modelId="{EB7F6E96-E1BF-4EBC-89E4-47BF7A0DC2A8}" type="parTrans" cxnId="{8EE9CA75-8312-43F4-B0A0-8B8E9D2C8333}">
      <dgm:prSet/>
      <dgm:spPr/>
      <dgm:t>
        <a:bodyPr/>
        <a:lstStyle/>
        <a:p>
          <a:endParaRPr lang="en-US"/>
        </a:p>
      </dgm:t>
    </dgm:pt>
    <dgm:pt modelId="{D78524C2-4810-4348-880D-3CE7A513670E}" type="sibTrans" cxnId="{8EE9CA75-8312-43F4-B0A0-8B8E9D2C8333}">
      <dgm:prSet/>
      <dgm:spPr/>
      <dgm:t>
        <a:bodyPr/>
        <a:lstStyle/>
        <a:p>
          <a:endParaRPr lang="en-US"/>
        </a:p>
      </dgm:t>
    </dgm:pt>
    <dgm:pt modelId="{47D942D0-9089-4EDE-A14F-111F4E24A8B7}">
      <dgm:prSet/>
      <dgm:spPr/>
      <dgm:t>
        <a:bodyPr/>
        <a:lstStyle/>
        <a:p>
          <a:pPr rtl="0"/>
          <a:r>
            <a:rPr lang="en-US" u="sng" dirty="0" smtClean="0"/>
            <a:t>Do I have to follow these standards?</a:t>
          </a:r>
          <a:endParaRPr lang="en-US" dirty="0"/>
        </a:p>
      </dgm:t>
    </dgm:pt>
    <dgm:pt modelId="{B20496F1-D43D-4144-95F5-6B6E07BDA0C8}" type="parTrans" cxnId="{DAFDEDA9-4DAE-48A2-A718-715CC5691ED9}">
      <dgm:prSet/>
      <dgm:spPr/>
      <dgm:t>
        <a:bodyPr/>
        <a:lstStyle/>
        <a:p>
          <a:endParaRPr lang="en-US"/>
        </a:p>
      </dgm:t>
    </dgm:pt>
    <dgm:pt modelId="{F398E249-028B-44F9-A412-6E387377391A}" type="sibTrans" cxnId="{DAFDEDA9-4DAE-48A2-A718-715CC5691ED9}">
      <dgm:prSet/>
      <dgm:spPr/>
      <dgm:t>
        <a:bodyPr/>
        <a:lstStyle/>
        <a:p>
          <a:endParaRPr lang="en-US"/>
        </a:p>
      </dgm:t>
    </dgm:pt>
    <dgm:pt modelId="{D6801AC9-62B9-47D8-B3AE-82B3F3E9849B}">
      <dgm:prSet/>
      <dgm:spPr/>
      <dgm:t>
        <a:bodyPr/>
        <a:lstStyle/>
        <a:p>
          <a:pPr rtl="0"/>
          <a:r>
            <a:rPr lang="en-US" b="1" dirty="0" smtClean="0"/>
            <a:t>Yes,  State Statute in Tennessee.</a:t>
          </a:r>
          <a:endParaRPr lang="en-US" b="1" dirty="0"/>
        </a:p>
      </dgm:t>
    </dgm:pt>
    <dgm:pt modelId="{E028559C-DE39-475C-8E7F-A8F1B81FCD2E}" type="parTrans" cxnId="{4D85D3C4-F430-42E0-ABD5-B1797E28963C}">
      <dgm:prSet/>
      <dgm:spPr/>
      <dgm:t>
        <a:bodyPr/>
        <a:lstStyle/>
        <a:p>
          <a:endParaRPr lang="en-US"/>
        </a:p>
      </dgm:t>
    </dgm:pt>
    <dgm:pt modelId="{C78FD4B2-12E5-42A8-BA4A-EB33F8B155C3}" type="sibTrans" cxnId="{4D85D3C4-F430-42E0-ABD5-B1797E28963C}">
      <dgm:prSet/>
      <dgm:spPr/>
      <dgm:t>
        <a:bodyPr/>
        <a:lstStyle/>
        <a:p>
          <a:endParaRPr lang="en-US"/>
        </a:p>
      </dgm:t>
    </dgm:pt>
    <dgm:pt modelId="{08060346-C973-4A2D-9970-6A5B724170D8}" type="pres">
      <dgm:prSet presAssocID="{986CD537-E036-4A95-9491-46CF7F3B19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7DD716-DF0C-4CB2-99F9-949F4F092D1B}" type="pres">
      <dgm:prSet presAssocID="{03C18696-BA8C-45EB-A4E5-B6E1BA26C572}" presName="root" presStyleCnt="0"/>
      <dgm:spPr/>
    </dgm:pt>
    <dgm:pt modelId="{05BDFA3B-1CEE-4400-8FAE-E229BB0126F9}" type="pres">
      <dgm:prSet presAssocID="{03C18696-BA8C-45EB-A4E5-B6E1BA26C572}" presName="rootComposite" presStyleCnt="0"/>
      <dgm:spPr/>
    </dgm:pt>
    <dgm:pt modelId="{A29C6CA7-3937-4304-8C27-4080DD4D4502}" type="pres">
      <dgm:prSet presAssocID="{03C18696-BA8C-45EB-A4E5-B6E1BA26C572}" presName="rootText" presStyleLbl="node1" presStyleIdx="0" presStyleCnt="3"/>
      <dgm:spPr/>
      <dgm:t>
        <a:bodyPr/>
        <a:lstStyle/>
        <a:p>
          <a:endParaRPr lang="en-US"/>
        </a:p>
      </dgm:t>
    </dgm:pt>
    <dgm:pt modelId="{9879A488-4F33-4451-B5C8-0862BF7DCEE7}" type="pres">
      <dgm:prSet presAssocID="{03C18696-BA8C-45EB-A4E5-B6E1BA26C572}" presName="rootConnector" presStyleLbl="node1" presStyleIdx="0" presStyleCnt="3"/>
      <dgm:spPr/>
      <dgm:t>
        <a:bodyPr/>
        <a:lstStyle/>
        <a:p>
          <a:endParaRPr lang="en-US"/>
        </a:p>
      </dgm:t>
    </dgm:pt>
    <dgm:pt modelId="{13792524-3FAA-438D-AFB7-4B09695AF8A5}" type="pres">
      <dgm:prSet presAssocID="{03C18696-BA8C-45EB-A4E5-B6E1BA26C572}" presName="childShape" presStyleCnt="0"/>
      <dgm:spPr/>
    </dgm:pt>
    <dgm:pt modelId="{10BA3262-CB00-492D-93BE-6E0D535F2A2C}" type="pres">
      <dgm:prSet presAssocID="{9BD84E37-A620-4CB2-B1E2-721C8E4DBBBC}" presName="Name13" presStyleLbl="parChTrans1D2" presStyleIdx="0" presStyleCnt="3"/>
      <dgm:spPr/>
      <dgm:t>
        <a:bodyPr/>
        <a:lstStyle/>
        <a:p>
          <a:endParaRPr lang="en-US"/>
        </a:p>
      </dgm:t>
    </dgm:pt>
    <dgm:pt modelId="{69A8E26A-E6D1-4C34-AA82-8C16D2BB1092}" type="pres">
      <dgm:prSet presAssocID="{FDA9553F-808A-403C-9FFF-30878FAEDF88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329BD-08FA-4890-BE55-41481C8F9C49}" type="pres">
      <dgm:prSet presAssocID="{1AF75CDE-6E41-4E0F-9DE1-E165A66CBE03}" presName="root" presStyleCnt="0"/>
      <dgm:spPr/>
    </dgm:pt>
    <dgm:pt modelId="{989888E9-6492-45C6-95F5-01858A918821}" type="pres">
      <dgm:prSet presAssocID="{1AF75CDE-6E41-4E0F-9DE1-E165A66CBE03}" presName="rootComposite" presStyleCnt="0"/>
      <dgm:spPr/>
    </dgm:pt>
    <dgm:pt modelId="{5DC8923A-5230-4899-B3C2-5EB1D9ED5F25}" type="pres">
      <dgm:prSet presAssocID="{1AF75CDE-6E41-4E0F-9DE1-E165A66CBE03}" presName="rootText" presStyleLbl="node1" presStyleIdx="1" presStyleCnt="3"/>
      <dgm:spPr/>
      <dgm:t>
        <a:bodyPr/>
        <a:lstStyle/>
        <a:p>
          <a:endParaRPr lang="en-US"/>
        </a:p>
      </dgm:t>
    </dgm:pt>
    <dgm:pt modelId="{EB26B6CF-A326-46EC-8475-03EE05A09C75}" type="pres">
      <dgm:prSet presAssocID="{1AF75CDE-6E41-4E0F-9DE1-E165A66CBE03}" presName="rootConnector" presStyleLbl="node1" presStyleIdx="1" presStyleCnt="3"/>
      <dgm:spPr/>
      <dgm:t>
        <a:bodyPr/>
        <a:lstStyle/>
        <a:p>
          <a:endParaRPr lang="en-US"/>
        </a:p>
      </dgm:t>
    </dgm:pt>
    <dgm:pt modelId="{80B0C76F-BB47-4EC9-A598-2834560581D9}" type="pres">
      <dgm:prSet presAssocID="{1AF75CDE-6E41-4E0F-9DE1-E165A66CBE03}" presName="childShape" presStyleCnt="0"/>
      <dgm:spPr/>
    </dgm:pt>
    <dgm:pt modelId="{B8FD0143-0B1D-4F57-83BF-456BF4AC9B2C}" type="pres">
      <dgm:prSet presAssocID="{EB7F6E96-E1BF-4EBC-89E4-47BF7A0DC2A8}" presName="Name13" presStyleLbl="parChTrans1D2" presStyleIdx="1" presStyleCnt="3"/>
      <dgm:spPr/>
      <dgm:t>
        <a:bodyPr/>
        <a:lstStyle/>
        <a:p>
          <a:endParaRPr lang="en-US"/>
        </a:p>
      </dgm:t>
    </dgm:pt>
    <dgm:pt modelId="{612C89CF-E149-43EB-98A9-86989713B409}" type="pres">
      <dgm:prSet presAssocID="{5A41BE26-3193-48F1-8F01-BBBC7E462180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73E5B-C72E-470D-8E38-4C6BAFA685C8}" type="pres">
      <dgm:prSet presAssocID="{47D942D0-9089-4EDE-A14F-111F4E24A8B7}" presName="root" presStyleCnt="0"/>
      <dgm:spPr/>
    </dgm:pt>
    <dgm:pt modelId="{D7AD7368-E8FE-4D9E-91C8-30723DF0D972}" type="pres">
      <dgm:prSet presAssocID="{47D942D0-9089-4EDE-A14F-111F4E24A8B7}" presName="rootComposite" presStyleCnt="0"/>
      <dgm:spPr/>
    </dgm:pt>
    <dgm:pt modelId="{6FB4D71A-E3BC-4C7F-937D-A1F723D9AEFB}" type="pres">
      <dgm:prSet presAssocID="{47D942D0-9089-4EDE-A14F-111F4E24A8B7}" presName="rootText" presStyleLbl="node1" presStyleIdx="2" presStyleCnt="3"/>
      <dgm:spPr/>
      <dgm:t>
        <a:bodyPr/>
        <a:lstStyle/>
        <a:p>
          <a:endParaRPr lang="en-US"/>
        </a:p>
      </dgm:t>
    </dgm:pt>
    <dgm:pt modelId="{63232F77-7155-4107-A845-7B3E81B88C6A}" type="pres">
      <dgm:prSet presAssocID="{47D942D0-9089-4EDE-A14F-111F4E24A8B7}" presName="rootConnector" presStyleLbl="node1" presStyleIdx="2" presStyleCnt="3"/>
      <dgm:spPr/>
      <dgm:t>
        <a:bodyPr/>
        <a:lstStyle/>
        <a:p>
          <a:endParaRPr lang="en-US"/>
        </a:p>
      </dgm:t>
    </dgm:pt>
    <dgm:pt modelId="{F42CD8A1-9A5A-410A-8293-F735F8BF2191}" type="pres">
      <dgm:prSet presAssocID="{47D942D0-9089-4EDE-A14F-111F4E24A8B7}" presName="childShape" presStyleCnt="0"/>
      <dgm:spPr/>
    </dgm:pt>
    <dgm:pt modelId="{D8D24B2D-530A-495F-98E0-8B7AB41CABD5}" type="pres">
      <dgm:prSet presAssocID="{E028559C-DE39-475C-8E7F-A8F1B81FCD2E}" presName="Name13" presStyleLbl="parChTrans1D2" presStyleIdx="2" presStyleCnt="3"/>
      <dgm:spPr/>
      <dgm:t>
        <a:bodyPr/>
        <a:lstStyle/>
        <a:p>
          <a:endParaRPr lang="en-US"/>
        </a:p>
      </dgm:t>
    </dgm:pt>
    <dgm:pt modelId="{8A6910DA-4CC3-40DD-B3E4-BCA85F4930DF}" type="pres">
      <dgm:prSet presAssocID="{D6801AC9-62B9-47D8-B3AE-82B3F3E9849B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AFEEFF-DC1E-4AB4-87FE-E90A9C526933}" type="presOf" srcId="{47D942D0-9089-4EDE-A14F-111F4E24A8B7}" destId="{63232F77-7155-4107-A845-7B3E81B88C6A}" srcOrd="1" destOrd="0" presId="urn:microsoft.com/office/officeart/2005/8/layout/hierarchy3"/>
    <dgm:cxn modelId="{24EA7B86-1A14-4AA2-B56B-D035DAA3291A}" type="presOf" srcId="{D6801AC9-62B9-47D8-B3AE-82B3F3E9849B}" destId="{8A6910DA-4CC3-40DD-B3E4-BCA85F4930DF}" srcOrd="0" destOrd="0" presId="urn:microsoft.com/office/officeart/2005/8/layout/hierarchy3"/>
    <dgm:cxn modelId="{DAFDEDA9-4DAE-48A2-A718-715CC5691ED9}" srcId="{986CD537-E036-4A95-9491-46CF7F3B1986}" destId="{47D942D0-9089-4EDE-A14F-111F4E24A8B7}" srcOrd="2" destOrd="0" parTransId="{B20496F1-D43D-4144-95F5-6B6E07BDA0C8}" sibTransId="{F398E249-028B-44F9-A412-6E387377391A}"/>
    <dgm:cxn modelId="{2AE1BE41-EA5B-4DB3-869B-553D5B2CE22A}" type="presOf" srcId="{03C18696-BA8C-45EB-A4E5-B6E1BA26C572}" destId="{9879A488-4F33-4451-B5C8-0862BF7DCEE7}" srcOrd="1" destOrd="0" presId="urn:microsoft.com/office/officeart/2005/8/layout/hierarchy3"/>
    <dgm:cxn modelId="{ADFA9A5F-80EB-4F47-83E0-A2C02A83BDAF}" type="presOf" srcId="{03C18696-BA8C-45EB-A4E5-B6E1BA26C572}" destId="{A29C6CA7-3937-4304-8C27-4080DD4D4502}" srcOrd="0" destOrd="0" presId="urn:microsoft.com/office/officeart/2005/8/layout/hierarchy3"/>
    <dgm:cxn modelId="{C4604CA7-D73A-4C6E-86D9-84D2488ABD2A}" type="presOf" srcId="{986CD537-E036-4A95-9491-46CF7F3B1986}" destId="{08060346-C973-4A2D-9970-6A5B724170D8}" srcOrd="0" destOrd="0" presId="urn:microsoft.com/office/officeart/2005/8/layout/hierarchy3"/>
    <dgm:cxn modelId="{F5DF196E-798B-4673-B40F-BAB028D86CF9}" type="presOf" srcId="{47D942D0-9089-4EDE-A14F-111F4E24A8B7}" destId="{6FB4D71A-E3BC-4C7F-937D-A1F723D9AEFB}" srcOrd="0" destOrd="0" presId="urn:microsoft.com/office/officeart/2005/8/layout/hierarchy3"/>
    <dgm:cxn modelId="{85221913-3A3E-4EE6-863E-BCDE97E70F6F}" type="presOf" srcId="{E028559C-DE39-475C-8E7F-A8F1B81FCD2E}" destId="{D8D24B2D-530A-495F-98E0-8B7AB41CABD5}" srcOrd="0" destOrd="0" presId="urn:microsoft.com/office/officeart/2005/8/layout/hierarchy3"/>
    <dgm:cxn modelId="{74130287-6F17-4A10-81CC-84DDD21BC4B1}" type="presOf" srcId="{9BD84E37-A620-4CB2-B1E2-721C8E4DBBBC}" destId="{10BA3262-CB00-492D-93BE-6E0D535F2A2C}" srcOrd="0" destOrd="0" presId="urn:microsoft.com/office/officeart/2005/8/layout/hierarchy3"/>
    <dgm:cxn modelId="{2FAE30A2-BB27-4A01-9CB2-94722D0CDEC1}" type="presOf" srcId="{1AF75CDE-6E41-4E0F-9DE1-E165A66CBE03}" destId="{5DC8923A-5230-4899-B3C2-5EB1D9ED5F25}" srcOrd="0" destOrd="0" presId="urn:microsoft.com/office/officeart/2005/8/layout/hierarchy3"/>
    <dgm:cxn modelId="{E610B329-9AF0-48D6-BB13-37CEFBC530B7}" srcId="{986CD537-E036-4A95-9491-46CF7F3B1986}" destId="{03C18696-BA8C-45EB-A4E5-B6E1BA26C572}" srcOrd="0" destOrd="0" parTransId="{7FDFEBD6-B246-47A0-9D5A-CE0A4D71BE73}" sibTransId="{6A003172-AC7F-4BCF-90DC-1C2F2A438DE9}"/>
    <dgm:cxn modelId="{C8DC8B78-577C-4495-B9F2-B4A36602E745}" type="presOf" srcId="{FDA9553F-808A-403C-9FFF-30878FAEDF88}" destId="{69A8E26A-E6D1-4C34-AA82-8C16D2BB1092}" srcOrd="0" destOrd="0" presId="urn:microsoft.com/office/officeart/2005/8/layout/hierarchy3"/>
    <dgm:cxn modelId="{D66C363F-0726-4C7C-A6BE-0DA19884E5D7}" type="presOf" srcId="{EB7F6E96-E1BF-4EBC-89E4-47BF7A0DC2A8}" destId="{B8FD0143-0B1D-4F57-83BF-456BF4AC9B2C}" srcOrd="0" destOrd="0" presId="urn:microsoft.com/office/officeart/2005/8/layout/hierarchy3"/>
    <dgm:cxn modelId="{4305D963-C502-42E3-9177-9B6287A075AE}" type="presOf" srcId="{5A41BE26-3193-48F1-8F01-BBBC7E462180}" destId="{612C89CF-E149-43EB-98A9-86989713B409}" srcOrd="0" destOrd="0" presId="urn:microsoft.com/office/officeart/2005/8/layout/hierarchy3"/>
    <dgm:cxn modelId="{4D85D3C4-F430-42E0-ABD5-B1797E28963C}" srcId="{47D942D0-9089-4EDE-A14F-111F4E24A8B7}" destId="{D6801AC9-62B9-47D8-B3AE-82B3F3E9849B}" srcOrd="0" destOrd="0" parTransId="{E028559C-DE39-475C-8E7F-A8F1B81FCD2E}" sibTransId="{C78FD4B2-12E5-42A8-BA4A-EB33F8B155C3}"/>
    <dgm:cxn modelId="{F200E327-877E-4D57-83B1-EACBFB93DADE}" srcId="{03C18696-BA8C-45EB-A4E5-B6E1BA26C572}" destId="{FDA9553F-808A-403C-9FFF-30878FAEDF88}" srcOrd="0" destOrd="0" parTransId="{9BD84E37-A620-4CB2-B1E2-721C8E4DBBBC}" sibTransId="{D351C05B-3C3A-4636-81D4-895A20D575F0}"/>
    <dgm:cxn modelId="{8EE9CA75-8312-43F4-B0A0-8B8E9D2C8333}" srcId="{1AF75CDE-6E41-4E0F-9DE1-E165A66CBE03}" destId="{5A41BE26-3193-48F1-8F01-BBBC7E462180}" srcOrd="0" destOrd="0" parTransId="{EB7F6E96-E1BF-4EBC-89E4-47BF7A0DC2A8}" sibTransId="{D78524C2-4810-4348-880D-3CE7A513670E}"/>
    <dgm:cxn modelId="{E54C1D7D-CC79-4EEE-8FBF-AC4AF587CAE2}" srcId="{986CD537-E036-4A95-9491-46CF7F3B1986}" destId="{1AF75CDE-6E41-4E0F-9DE1-E165A66CBE03}" srcOrd="1" destOrd="0" parTransId="{7F88FA06-63FC-4D53-A702-7CFB4F9FD579}" sibTransId="{679E6E1E-B42D-4AB5-B1DC-76356845B54B}"/>
    <dgm:cxn modelId="{E9D6A691-C70D-41A2-83D9-F94ECFD36456}" type="presOf" srcId="{1AF75CDE-6E41-4E0F-9DE1-E165A66CBE03}" destId="{EB26B6CF-A326-46EC-8475-03EE05A09C75}" srcOrd="1" destOrd="0" presId="urn:microsoft.com/office/officeart/2005/8/layout/hierarchy3"/>
    <dgm:cxn modelId="{F8A132CB-B1F1-4886-AE6E-C388A6A551AB}" type="presParOf" srcId="{08060346-C973-4A2D-9970-6A5B724170D8}" destId="{567DD716-DF0C-4CB2-99F9-949F4F092D1B}" srcOrd="0" destOrd="0" presId="urn:microsoft.com/office/officeart/2005/8/layout/hierarchy3"/>
    <dgm:cxn modelId="{143E5B5D-4A27-4CF7-A903-14128A69E1F2}" type="presParOf" srcId="{567DD716-DF0C-4CB2-99F9-949F4F092D1B}" destId="{05BDFA3B-1CEE-4400-8FAE-E229BB0126F9}" srcOrd="0" destOrd="0" presId="urn:microsoft.com/office/officeart/2005/8/layout/hierarchy3"/>
    <dgm:cxn modelId="{37CEA4A7-BDD3-4427-80FF-3E60DB09A4B9}" type="presParOf" srcId="{05BDFA3B-1CEE-4400-8FAE-E229BB0126F9}" destId="{A29C6CA7-3937-4304-8C27-4080DD4D4502}" srcOrd="0" destOrd="0" presId="urn:microsoft.com/office/officeart/2005/8/layout/hierarchy3"/>
    <dgm:cxn modelId="{B5603D71-3DA1-4551-AA45-A7BFC1548FAC}" type="presParOf" srcId="{05BDFA3B-1CEE-4400-8FAE-E229BB0126F9}" destId="{9879A488-4F33-4451-B5C8-0862BF7DCEE7}" srcOrd="1" destOrd="0" presId="urn:microsoft.com/office/officeart/2005/8/layout/hierarchy3"/>
    <dgm:cxn modelId="{F4D53C3A-2936-419D-B25C-2BD75E6CD7C2}" type="presParOf" srcId="{567DD716-DF0C-4CB2-99F9-949F4F092D1B}" destId="{13792524-3FAA-438D-AFB7-4B09695AF8A5}" srcOrd="1" destOrd="0" presId="urn:microsoft.com/office/officeart/2005/8/layout/hierarchy3"/>
    <dgm:cxn modelId="{6DD9D3B4-A09D-46DB-AB7E-923810E6E74B}" type="presParOf" srcId="{13792524-3FAA-438D-AFB7-4B09695AF8A5}" destId="{10BA3262-CB00-492D-93BE-6E0D535F2A2C}" srcOrd="0" destOrd="0" presId="urn:microsoft.com/office/officeart/2005/8/layout/hierarchy3"/>
    <dgm:cxn modelId="{8BE469CF-D4C7-45CF-99E1-3F727652F8E9}" type="presParOf" srcId="{13792524-3FAA-438D-AFB7-4B09695AF8A5}" destId="{69A8E26A-E6D1-4C34-AA82-8C16D2BB1092}" srcOrd="1" destOrd="0" presId="urn:microsoft.com/office/officeart/2005/8/layout/hierarchy3"/>
    <dgm:cxn modelId="{ED3173F4-6335-4A77-B55C-DB5FF0067A14}" type="presParOf" srcId="{08060346-C973-4A2D-9970-6A5B724170D8}" destId="{94F329BD-08FA-4890-BE55-41481C8F9C49}" srcOrd="1" destOrd="0" presId="urn:microsoft.com/office/officeart/2005/8/layout/hierarchy3"/>
    <dgm:cxn modelId="{BF86300F-9977-45E4-8718-72E36B3BAA70}" type="presParOf" srcId="{94F329BD-08FA-4890-BE55-41481C8F9C49}" destId="{989888E9-6492-45C6-95F5-01858A918821}" srcOrd="0" destOrd="0" presId="urn:microsoft.com/office/officeart/2005/8/layout/hierarchy3"/>
    <dgm:cxn modelId="{8AAF3AF5-6C23-4D50-82D9-E03F816D5208}" type="presParOf" srcId="{989888E9-6492-45C6-95F5-01858A918821}" destId="{5DC8923A-5230-4899-B3C2-5EB1D9ED5F25}" srcOrd="0" destOrd="0" presId="urn:microsoft.com/office/officeart/2005/8/layout/hierarchy3"/>
    <dgm:cxn modelId="{C7A909C8-6B2E-48CD-B6F5-2BC40A8EA7C6}" type="presParOf" srcId="{989888E9-6492-45C6-95F5-01858A918821}" destId="{EB26B6CF-A326-46EC-8475-03EE05A09C75}" srcOrd="1" destOrd="0" presId="urn:microsoft.com/office/officeart/2005/8/layout/hierarchy3"/>
    <dgm:cxn modelId="{48153805-3505-4C11-B30E-0715BF21F650}" type="presParOf" srcId="{94F329BD-08FA-4890-BE55-41481C8F9C49}" destId="{80B0C76F-BB47-4EC9-A598-2834560581D9}" srcOrd="1" destOrd="0" presId="urn:microsoft.com/office/officeart/2005/8/layout/hierarchy3"/>
    <dgm:cxn modelId="{720809EC-5405-428E-84B2-176A65B0ADA7}" type="presParOf" srcId="{80B0C76F-BB47-4EC9-A598-2834560581D9}" destId="{B8FD0143-0B1D-4F57-83BF-456BF4AC9B2C}" srcOrd="0" destOrd="0" presId="urn:microsoft.com/office/officeart/2005/8/layout/hierarchy3"/>
    <dgm:cxn modelId="{4A92722D-8FE8-4D49-A1F2-C8DFBE9C3CE5}" type="presParOf" srcId="{80B0C76F-BB47-4EC9-A598-2834560581D9}" destId="{612C89CF-E149-43EB-98A9-86989713B409}" srcOrd="1" destOrd="0" presId="urn:microsoft.com/office/officeart/2005/8/layout/hierarchy3"/>
    <dgm:cxn modelId="{52567664-9D97-4565-A109-1B9B87B3CFF3}" type="presParOf" srcId="{08060346-C973-4A2D-9970-6A5B724170D8}" destId="{AA573E5B-C72E-470D-8E38-4C6BAFA685C8}" srcOrd="2" destOrd="0" presId="urn:microsoft.com/office/officeart/2005/8/layout/hierarchy3"/>
    <dgm:cxn modelId="{01ACE8A8-5137-4822-B75C-4B89ADF38C55}" type="presParOf" srcId="{AA573E5B-C72E-470D-8E38-4C6BAFA685C8}" destId="{D7AD7368-E8FE-4D9E-91C8-30723DF0D972}" srcOrd="0" destOrd="0" presId="urn:microsoft.com/office/officeart/2005/8/layout/hierarchy3"/>
    <dgm:cxn modelId="{BC09D8AA-469D-4E0A-B87D-4A00166F3A67}" type="presParOf" srcId="{D7AD7368-E8FE-4D9E-91C8-30723DF0D972}" destId="{6FB4D71A-E3BC-4C7F-937D-A1F723D9AEFB}" srcOrd="0" destOrd="0" presId="urn:microsoft.com/office/officeart/2005/8/layout/hierarchy3"/>
    <dgm:cxn modelId="{B1B47C79-26AE-4EDE-AE1B-2FDFEFDAAE36}" type="presParOf" srcId="{D7AD7368-E8FE-4D9E-91C8-30723DF0D972}" destId="{63232F77-7155-4107-A845-7B3E81B88C6A}" srcOrd="1" destOrd="0" presId="urn:microsoft.com/office/officeart/2005/8/layout/hierarchy3"/>
    <dgm:cxn modelId="{EE2DF1EC-EDAE-4162-9979-03D93D903AC7}" type="presParOf" srcId="{AA573E5B-C72E-470D-8E38-4C6BAFA685C8}" destId="{F42CD8A1-9A5A-410A-8293-F735F8BF2191}" srcOrd="1" destOrd="0" presId="urn:microsoft.com/office/officeart/2005/8/layout/hierarchy3"/>
    <dgm:cxn modelId="{974BDABB-C672-49B3-BE51-C66CE7CC0E82}" type="presParOf" srcId="{F42CD8A1-9A5A-410A-8293-F735F8BF2191}" destId="{D8D24B2D-530A-495F-98E0-8B7AB41CABD5}" srcOrd="0" destOrd="0" presId="urn:microsoft.com/office/officeart/2005/8/layout/hierarchy3"/>
    <dgm:cxn modelId="{5BE82839-33D7-42E3-ACDC-96A58BD6B48B}" type="presParOf" srcId="{F42CD8A1-9A5A-410A-8293-F735F8BF2191}" destId="{8A6910DA-4CC3-40DD-B3E4-BCA85F4930D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86B39-C3E2-49D8-A8BB-6EEDDE6EA6E2}" type="doc">
      <dgm:prSet loTypeId="urn:microsoft.com/office/officeart/2005/8/layout/hierarchy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DC29AE-F8DD-4B7C-B2AC-C120257F64B4}">
      <dgm:prSet/>
      <dgm:spPr/>
      <dgm:t>
        <a:bodyPr/>
        <a:lstStyle/>
        <a:p>
          <a:pPr rtl="0"/>
          <a:r>
            <a:rPr lang="en-US" dirty="0" smtClean="0"/>
            <a:t>Governmental Accounting 101</a:t>
          </a:r>
          <a:endParaRPr lang="en-US" dirty="0"/>
        </a:p>
      </dgm:t>
    </dgm:pt>
    <dgm:pt modelId="{FA1BF7FD-3C7D-45E1-929B-A4179369F476}" type="parTrans" cxnId="{CCE80BBD-24E1-4A8F-883B-D24A3CC08807}">
      <dgm:prSet/>
      <dgm:spPr/>
      <dgm:t>
        <a:bodyPr/>
        <a:lstStyle/>
        <a:p>
          <a:endParaRPr lang="en-US"/>
        </a:p>
      </dgm:t>
    </dgm:pt>
    <dgm:pt modelId="{314C62BC-2525-4CC5-B52A-BF331D849036}" type="sibTrans" cxnId="{CCE80BBD-24E1-4A8F-883B-D24A3CC08807}">
      <dgm:prSet/>
      <dgm:spPr/>
      <dgm:t>
        <a:bodyPr/>
        <a:lstStyle/>
        <a:p>
          <a:endParaRPr lang="en-US"/>
        </a:p>
      </dgm:t>
    </dgm:pt>
    <dgm:pt modelId="{758108FE-D047-4A94-B32F-54D8C286A395}">
      <dgm:prSet custT="1"/>
      <dgm:spPr/>
      <dgm:t>
        <a:bodyPr/>
        <a:lstStyle/>
        <a:p>
          <a:pPr algn="ctr" rtl="0"/>
          <a:r>
            <a:rPr lang="en-US" sz="4000" dirty="0" smtClean="0"/>
            <a:t>Types of Funds:</a:t>
          </a:r>
          <a:endParaRPr lang="en-US" sz="4000" dirty="0"/>
        </a:p>
      </dgm:t>
    </dgm:pt>
    <dgm:pt modelId="{3A5EC5AA-04B6-4F4F-B274-497D80B2B077}" type="parTrans" cxnId="{1356108B-1FB1-43FA-AF5E-7E48A24ABE14}">
      <dgm:prSet/>
      <dgm:spPr/>
      <dgm:t>
        <a:bodyPr/>
        <a:lstStyle/>
        <a:p>
          <a:endParaRPr lang="en-US"/>
        </a:p>
      </dgm:t>
    </dgm:pt>
    <dgm:pt modelId="{5796F3A5-2C3E-459C-BB0B-FAAD7EDCA53B}" type="sibTrans" cxnId="{1356108B-1FB1-43FA-AF5E-7E48A24ABE14}">
      <dgm:prSet/>
      <dgm:spPr/>
      <dgm:t>
        <a:bodyPr/>
        <a:lstStyle/>
        <a:p>
          <a:endParaRPr lang="en-US"/>
        </a:p>
      </dgm:t>
    </dgm:pt>
    <dgm:pt modelId="{B2425E96-37D7-4DF5-89B2-429EF5017EFC}">
      <dgm:prSet custT="1"/>
      <dgm:spPr/>
      <dgm:t>
        <a:bodyPr/>
        <a:lstStyle/>
        <a:p>
          <a:pPr rtl="0"/>
          <a:r>
            <a:rPr lang="en-US" sz="2400" u="sng" dirty="0" smtClean="0"/>
            <a:t>Governmental Funds</a:t>
          </a:r>
          <a:endParaRPr lang="en-US" sz="2400" dirty="0"/>
        </a:p>
      </dgm:t>
    </dgm:pt>
    <dgm:pt modelId="{C333BF3E-6981-43BA-8F11-9AC75F52E21C}" type="parTrans" cxnId="{8CE8F6CB-EC34-4145-8D42-957CBFA3BA56}">
      <dgm:prSet/>
      <dgm:spPr/>
      <dgm:t>
        <a:bodyPr/>
        <a:lstStyle/>
        <a:p>
          <a:endParaRPr lang="en-US"/>
        </a:p>
      </dgm:t>
    </dgm:pt>
    <dgm:pt modelId="{862259EE-1038-4D50-BAB0-C7A81C193DD3}" type="sibTrans" cxnId="{8CE8F6CB-EC34-4145-8D42-957CBFA3BA56}">
      <dgm:prSet/>
      <dgm:spPr/>
      <dgm:t>
        <a:bodyPr/>
        <a:lstStyle/>
        <a:p>
          <a:endParaRPr lang="en-US"/>
        </a:p>
      </dgm:t>
    </dgm:pt>
    <dgm:pt modelId="{E0FE5AB2-C233-4F73-B37F-24EE61839300}">
      <dgm:prSet custT="1"/>
      <dgm:spPr/>
      <dgm:t>
        <a:bodyPr/>
        <a:lstStyle/>
        <a:p>
          <a:pPr rtl="0"/>
          <a:r>
            <a:rPr lang="en-US" sz="1050" b="1" dirty="0" smtClean="0"/>
            <a:t>General Fund</a:t>
          </a:r>
          <a:endParaRPr lang="en-US" sz="900" b="1" dirty="0"/>
        </a:p>
      </dgm:t>
    </dgm:pt>
    <dgm:pt modelId="{87E8C701-0DCB-4EA1-B86C-664EC1AAA4C8}" type="parTrans" cxnId="{8A7ECC12-3EC1-4B77-B108-5E4C96652A89}">
      <dgm:prSet/>
      <dgm:spPr/>
      <dgm:t>
        <a:bodyPr/>
        <a:lstStyle/>
        <a:p>
          <a:endParaRPr lang="en-US"/>
        </a:p>
      </dgm:t>
    </dgm:pt>
    <dgm:pt modelId="{30A0E51E-D634-41AC-82E5-B2323C07159E}" type="sibTrans" cxnId="{8A7ECC12-3EC1-4B77-B108-5E4C96652A89}">
      <dgm:prSet/>
      <dgm:spPr/>
      <dgm:t>
        <a:bodyPr/>
        <a:lstStyle/>
        <a:p>
          <a:endParaRPr lang="en-US"/>
        </a:p>
      </dgm:t>
    </dgm:pt>
    <dgm:pt modelId="{9916730E-99D6-42CD-A1F7-8400ED2B5F37}">
      <dgm:prSet custT="1"/>
      <dgm:spPr/>
      <dgm:t>
        <a:bodyPr/>
        <a:lstStyle/>
        <a:p>
          <a:pPr rtl="0"/>
          <a:r>
            <a:rPr lang="en-US" sz="1050" b="1" dirty="0" smtClean="0"/>
            <a:t>Special Revenue Funds</a:t>
          </a:r>
          <a:endParaRPr lang="en-US" sz="1050" b="1" dirty="0"/>
        </a:p>
      </dgm:t>
    </dgm:pt>
    <dgm:pt modelId="{A90DBD8A-C1CB-4982-A7B0-6F86A680D8C3}" type="parTrans" cxnId="{0A7E0E84-550F-4A43-BFB2-B5161F7FF558}">
      <dgm:prSet/>
      <dgm:spPr/>
      <dgm:t>
        <a:bodyPr/>
        <a:lstStyle/>
        <a:p>
          <a:endParaRPr lang="en-US"/>
        </a:p>
      </dgm:t>
    </dgm:pt>
    <dgm:pt modelId="{91992B90-10C3-407D-A561-01E93CB9815E}" type="sibTrans" cxnId="{0A7E0E84-550F-4A43-BFB2-B5161F7FF558}">
      <dgm:prSet/>
      <dgm:spPr/>
      <dgm:t>
        <a:bodyPr/>
        <a:lstStyle/>
        <a:p>
          <a:endParaRPr lang="en-US"/>
        </a:p>
      </dgm:t>
    </dgm:pt>
    <dgm:pt modelId="{675A6F66-2762-442A-8CCE-BAE8AC6B3B25}">
      <dgm:prSet custT="1"/>
      <dgm:spPr/>
      <dgm:t>
        <a:bodyPr/>
        <a:lstStyle/>
        <a:p>
          <a:pPr rtl="0"/>
          <a:r>
            <a:rPr lang="en-US" sz="1050" b="1" dirty="0" smtClean="0"/>
            <a:t>Capital Projects Funds</a:t>
          </a:r>
          <a:endParaRPr lang="en-US" sz="1050" b="1" dirty="0"/>
        </a:p>
      </dgm:t>
    </dgm:pt>
    <dgm:pt modelId="{52351432-7F1B-4FC6-B2AE-D3DE9F0EFDF4}" type="parTrans" cxnId="{20EFC366-62BD-4C42-A7F6-592E8EED1535}">
      <dgm:prSet/>
      <dgm:spPr/>
      <dgm:t>
        <a:bodyPr/>
        <a:lstStyle/>
        <a:p>
          <a:endParaRPr lang="en-US"/>
        </a:p>
      </dgm:t>
    </dgm:pt>
    <dgm:pt modelId="{28B8C963-A393-4781-B80D-7C1813D3B8C0}" type="sibTrans" cxnId="{20EFC366-62BD-4C42-A7F6-592E8EED1535}">
      <dgm:prSet/>
      <dgm:spPr/>
      <dgm:t>
        <a:bodyPr/>
        <a:lstStyle/>
        <a:p>
          <a:endParaRPr lang="en-US"/>
        </a:p>
      </dgm:t>
    </dgm:pt>
    <dgm:pt modelId="{E2EF62CF-2E3B-467D-B8C6-48564D3949C6}">
      <dgm:prSet custT="1"/>
      <dgm:spPr/>
      <dgm:t>
        <a:bodyPr/>
        <a:lstStyle/>
        <a:p>
          <a:pPr rtl="0"/>
          <a:r>
            <a:rPr lang="en-US" sz="900" b="1" dirty="0" smtClean="0"/>
            <a:t> </a:t>
          </a:r>
          <a:r>
            <a:rPr lang="en-US" sz="1050" b="1" dirty="0" smtClean="0"/>
            <a:t>Debt Service Funds</a:t>
          </a:r>
          <a:endParaRPr lang="en-US" sz="900" b="1" dirty="0"/>
        </a:p>
      </dgm:t>
    </dgm:pt>
    <dgm:pt modelId="{4A08A7CE-53C1-4589-84BE-B7D3F0108DDD}" type="parTrans" cxnId="{EEC98497-65AF-41FB-9881-06004D490921}">
      <dgm:prSet/>
      <dgm:spPr/>
      <dgm:t>
        <a:bodyPr/>
        <a:lstStyle/>
        <a:p>
          <a:endParaRPr lang="en-US"/>
        </a:p>
      </dgm:t>
    </dgm:pt>
    <dgm:pt modelId="{955288AD-421E-4A24-A3B0-7A1409F10617}" type="sibTrans" cxnId="{EEC98497-65AF-41FB-9881-06004D490921}">
      <dgm:prSet/>
      <dgm:spPr/>
      <dgm:t>
        <a:bodyPr/>
        <a:lstStyle/>
        <a:p>
          <a:endParaRPr lang="en-US"/>
        </a:p>
      </dgm:t>
    </dgm:pt>
    <dgm:pt modelId="{CDFEDC01-1852-45F0-BF12-85092F3B5ABD}">
      <dgm:prSet custT="1"/>
      <dgm:spPr/>
      <dgm:t>
        <a:bodyPr/>
        <a:lstStyle/>
        <a:p>
          <a:pPr rtl="0"/>
          <a:r>
            <a:rPr lang="en-US" sz="1050" b="1" dirty="0" smtClean="0"/>
            <a:t>General Purpose School Fund</a:t>
          </a:r>
          <a:endParaRPr lang="en-US" sz="1050" b="1" dirty="0"/>
        </a:p>
      </dgm:t>
    </dgm:pt>
    <dgm:pt modelId="{888586E0-E712-4359-AFC3-CCF0AEB5E16F}" type="parTrans" cxnId="{B17E4C51-8D4D-4016-9956-A5DF34F16875}">
      <dgm:prSet/>
      <dgm:spPr/>
      <dgm:t>
        <a:bodyPr/>
        <a:lstStyle/>
        <a:p>
          <a:endParaRPr lang="en-US"/>
        </a:p>
      </dgm:t>
    </dgm:pt>
    <dgm:pt modelId="{53B8EBD8-1B2A-4167-AC49-73CB86B2B730}" type="sibTrans" cxnId="{B17E4C51-8D4D-4016-9956-A5DF34F16875}">
      <dgm:prSet/>
      <dgm:spPr/>
      <dgm:t>
        <a:bodyPr/>
        <a:lstStyle/>
        <a:p>
          <a:endParaRPr lang="en-US"/>
        </a:p>
      </dgm:t>
    </dgm:pt>
    <dgm:pt modelId="{28C5F045-D0FF-4BD3-B2B2-1D052F2DD1F1}">
      <dgm:prSet custT="1"/>
      <dgm:spPr/>
      <dgm:t>
        <a:bodyPr/>
        <a:lstStyle/>
        <a:p>
          <a:pPr rtl="0"/>
          <a:r>
            <a:rPr lang="en-US" sz="900" b="1" dirty="0" smtClean="0"/>
            <a:t>School Federal Projects; Central Cafeteria; </a:t>
          </a:r>
          <a:r>
            <a:rPr lang="en-US" sz="900" b="1" dirty="0" err="1" smtClean="0"/>
            <a:t>Transporta-tion</a:t>
          </a:r>
          <a:r>
            <a:rPr lang="en-US" sz="900" b="1" dirty="0" smtClean="0"/>
            <a:t>; Extended School</a:t>
          </a:r>
          <a:endParaRPr lang="en-US" sz="900" b="1" dirty="0"/>
        </a:p>
      </dgm:t>
    </dgm:pt>
    <dgm:pt modelId="{50930157-2096-41E5-AC80-CABD4720CE9A}" type="parTrans" cxnId="{505AC3A8-10B7-4A41-987F-F1FC08878CB8}">
      <dgm:prSet/>
      <dgm:spPr/>
      <dgm:t>
        <a:bodyPr/>
        <a:lstStyle/>
        <a:p>
          <a:endParaRPr lang="en-US"/>
        </a:p>
      </dgm:t>
    </dgm:pt>
    <dgm:pt modelId="{835DAC95-973B-4D71-AD34-48247BB4B362}" type="sibTrans" cxnId="{505AC3A8-10B7-4A41-987F-F1FC08878CB8}">
      <dgm:prSet/>
      <dgm:spPr/>
      <dgm:t>
        <a:bodyPr/>
        <a:lstStyle/>
        <a:p>
          <a:endParaRPr lang="en-US"/>
        </a:p>
      </dgm:t>
    </dgm:pt>
    <dgm:pt modelId="{641C5A58-61C7-4FF8-80B2-894B243E6D20}">
      <dgm:prSet custT="1"/>
      <dgm:spPr/>
      <dgm:t>
        <a:bodyPr/>
        <a:lstStyle/>
        <a:p>
          <a:pPr rtl="0"/>
          <a:r>
            <a:rPr lang="en-US" sz="900" b="1" dirty="0" smtClean="0"/>
            <a:t> </a:t>
          </a:r>
          <a:r>
            <a:rPr lang="en-US" sz="1050" b="1" dirty="0" smtClean="0"/>
            <a:t>Education Capital Projects Fund</a:t>
          </a:r>
          <a:endParaRPr lang="en-US" sz="900" b="1" dirty="0"/>
        </a:p>
      </dgm:t>
    </dgm:pt>
    <dgm:pt modelId="{D1868896-B789-4665-84BB-82E503E91349}" type="parTrans" cxnId="{4FFCAFF3-5B51-40CC-A62D-27EE0E2505B0}">
      <dgm:prSet/>
      <dgm:spPr/>
      <dgm:t>
        <a:bodyPr/>
        <a:lstStyle/>
        <a:p>
          <a:endParaRPr lang="en-US"/>
        </a:p>
      </dgm:t>
    </dgm:pt>
    <dgm:pt modelId="{A0D3E1A8-36F9-45A2-902D-2290F56B330C}" type="sibTrans" cxnId="{4FFCAFF3-5B51-40CC-A62D-27EE0E2505B0}">
      <dgm:prSet/>
      <dgm:spPr/>
      <dgm:t>
        <a:bodyPr/>
        <a:lstStyle/>
        <a:p>
          <a:endParaRPr lang="en-US"/>
        </a:p>
      </dgm:t>
    </dgm:pt>
    <dgm:pt modelId="{FFF1AE67-D0FE-4F66-8DAE-BED3D2085717}">
      <dgm:prSet custT="1"/>
      <dgm:spPr/>
      <dgm:t>
        <a:bodyPr/>
        <a:lstStyle/>
        <a:p>
          <a:pPr rtl="0"/>
          <a:r>
            <a:rPr lang="en-US" sz="900" b="1" dirty="0" smtClean="0"/>
            <a:t> </a:t>
          </a:r>
          <a:r>
            <a:rPr lang="en-US" sz="1050" b="1" dirty="0" smtClean="0"/>
            <a:t>Education Debt Service Fund</a:t>
          </a:r>
          <a:endParaRPr lang="en-US" sz="900" b="1" dirty="0"/>
        </a:p>
      </dgm:t>
    </dgm:pt>
    <dgm:pt modelId="{84AF2D6E-800C-407E-9E6C-04E58ED9DA03}" type="parTrans" cxnId="{0475578E-2E99-4E76-97F2-88977006D7D4}">
      <dgm:prSet/>
      <dgm:spPr/>
      <dgm:t>
        <a:bodyPr/>
        <a:lstStyle/>
        <a:p>
          <a:endParaRPr lang="en-US"/>
        </a:p>
      </dgm:t>
    </dgm:pt>
    <dgm:pt modelId="{F5D342A5-C7DF-4C95-A7BC-66AC8B8FB7A9}" type="sibTrans" cxnId="{0475578E-2E99-4E76-97F2-88977006D7D4}">
      <dgm:prSet/>
      <dgm:spPr/>
      <dgm:t>
        <a:bodyPr/>
        <a:lstStyle/>
        <a:p>
          <a:endParaRPr lang="en-US"/>
        </a:p>
      </dgm:t>
    </dgm:pt>
    <dgm:pt modelId="{1F63B2D5-B451-48B4-A005-372B507424EC}" type="pres">
      <dgm:prSet presAssocID="{40C86B39-C3E2-49D8-A8BB-6EEDDE6EA6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8BE6B2-2357-43D1-B560-C5D7F4FA6428}" type="pres">
      <dgm:prSet presAssocID="{40DC29AE-F8DD-4B7C-B2AC-C120257F64B4}" presName="vertOne" presStyleCnt="0"/>
      <dgm:spPr/>
    </dgm:pt>
    <dgm:pt modelId="{1A572DC2-CF90-4F8F-AE7B-E802A7E2ECD3}" type="pres">
      <dgm:prSet presAssocID="{40DC29AE-F8DD-4B7C-B2AC-C120257F64B4}" presName="txOne" presStyleLbl="node0" presStyleIdx="0" presStyleCnt="5" custLinFactNeighborX="61617" custLinFactNeighborY="389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3B03B9-8601-462D-B7F1-AA2A4C4A4A9C}" type="pres">
      <dgm:prSet presAssocID="{40DC29AE-F8DD-4B7C-B2AC-C120257F64B4}" presName="horzOne" presStyleCnt="0"/>
      <dgm:spPr/>
    </dgm:pt>
    <dgm:pt modelId="{D73F5BA9-DA6B-4CD0-8034-57AAFE7A1123}" type="pres">
      <dgm:prSet presAssocID="{314C62BC-2525-4CC5-B52A-BF331D849036}" presName="sibSpaceOne" presStyleCnt="0"/>
      <dgm:spPr/>
    </dgm:pt>
    <dgm:pt modelId="{57545B5F-6E6E-45D6-887B-65CBB2842E6A}" type="pres">
      <dgm:prSet presAssocID="{758108FE-D047-4A94-B32F-54D8C286A395}" presName="vertOne" presStyleCnt="0"/>
      <dgm:spPr/>
    </dgm:pt>
    <dgm:pt modelId="{97CE7720-93B3-46CE-9E81-6B334D9EF868}" type="pres">
      <dgm:prSet presAssocID="{758108FE-D047-4A94-B32F-54D8C286A395}" presName="txOne" presStyleLbl="node0" presStyleIdx="1" presStyleCnt="5" custScaleX="100150" custLinFactNeighborX="22924" custLinFactNeighborY="-7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5293C-FDC7-4FA8-8E9C-F691CF3CC831}" type="pres">
      <dgm:prSet presAssocID="{758108FE-D047-4A94-B32F-54D8C286A395}" presName="parTransOne" presStyleCnt="0"/>
      <dgm:spPr/>
    </dgm:pt>
    <dgm:pt modelId="{702D02E5-F6F0-4329-B0CF-E2B4A54C53D8}" type="pres">
      <dgm:prSet presAssocID="{758108FE-D047-4A94-B32F-54D8C286A395}" presName="horzOne" presStyleCnt="0"/>
      <dgm:spPr/>
    </dgm:pt>
    <dgm:pt modelId="{8CC9AD11-65EC-4176-BC2C-C0364236BA09}" type="pres">
      <dgm:prSet presAssocID="{B2425E96-37D7-4DF5-89B2-429EF5017EFC}" presName="vertTwo" presStyleCnt="0"/>
      <dgm:spPr/>
    </dgm:pt>
    <dgm:pt modelId="{C12C69F9-B4A5-47DB-BFDC-E2F293E416D8}" type="pres">
      <dgm:prSet presAssocID="{B2425E96-37D7-4DF5-89B2-429EF5017EFC}" presName="txTwo" presStyleLbl="node2" presStyleIdx="0" presStyleCnt="1" custScaleX="172381" custLinFactNeighborX="39295" custLinFactNeighborY="-59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41E293-1660-48A7-BBCB-21D390BA1DC2}" type="pres">
      <dgm:prSet presAssocID="{B2425E96-37D7-4DF5-89B2-429EF5017EFC}" presName="parTransTwo" presStyleCnt="0"/>
      <dgm:spPr/>
    </dgm:pt>
    <dgm:pt modelId="{00E6DBEC-8DE1-4391-8316-B75CD8D52897}" type="pres">
      <dgm:prSet presAssocID="{B2425E96-37D7-4DF5-89B2-429EF5017EFC}" presName="horzTwo" presStyleCnt="0"/>
      <dgm:spPr/>
    </dgm:pt>
    <dgm:pt modelId="{32D4170A-11B7-4BA8-BC26-346513B53480}" type="pres">
      <dgm:prSet presAssocID="{E0FE5AB2-C233-4F73-B37F-24EE61839300}" presName="vertThree" presStyleCnt="0"/>
      <dgm:spPr/>
    </dgm:pt>
    <dgm:pt modelId="{5F1DC111-E5B8-47FA-B8FE-ADD54FE92432}" type="pres">
      <dgm:prSet presAssocID="{E0FE5AB2-C233-4F73-B37F-24EE61839300}" presName="txThree" presStyleLbl="node3" presStyleIdx="0" presStyleCnt="3" custLinFactNeighborX="18445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1DCF4-9ABD-450F-8850-9B86502B563B}" type="pres">
      <dgm:prSet presAssocID="{E0FE5AB2-C233-4F73-B37F-24EE61839300}" presName="horzThree" presStyleCnt="0"/>
      <dgm:spPr/>
    </dgm:pt>
    <dgm:pt modelId="{11FCE346-43E9-4D2D-9C99-7AEF5BAC733F}" type="pres">
      <dgm:prSet presAssocID="{30A0E51E-D634-41AC-82E5-B2323C07159E}" presName="sibSpaceThree" presStyleCnt="0"/>
      <dgm:spPr/>
    </dgm:pt>
    <dgm:pt modelId="{53B1AF68-D6B1-460E-9CC8-136A161FEA0C}" type="pres">
      <dgm:prSet presAssocID="{9916730E-99D6-42CD-A1F7-8400ED2B5F37}" presName="vertThree" presStyleCnt="0"/>
      <dgm:spPr/>
    </dgm:pt>
    <dgm:pt modelId="{9290714D-8CE5-43F4-AE48-9D1C1D3495CF}" type="pres">
      <dgm:prSet presAssocID="{9916730E-99D6-42CD-A1F7-8400ED2B5F37}" presName="txThree" presStyleLbl="node3" presStyleIdx="1" presStyleCnt="3" custLinFactNeighborX="47280" custLinFactNeighborY="17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8B90ED-CCAB-448C-B743-4FE34D05CA82}" type="pres">
      <dgm:prSet presAssocID="{9916730E-99D6-42CD-A1F7-8400ED2B5F37}" presName="parTransThree" presStyleCnt="0"/>
      <dgm:spPr/>
    </dgm:pt>
    <dgm:pt modelId="{76C57E6F-F3FE-4932-80C7-14FE80534AEC}" type="pres">
      <dgm:prSet presAssocID="{9916730E-99D6-42CD-A1F7-8400ED2B5F37}" presName="horzThree" presStyleCnt="0"/>
      <dgm:spPr/>
    </dgm:pt>
    <dgm:pt modelId="{770B2453-237E-4512-8DAA-77B08EDD14DF}" type="pres">
      <dgm:prSet presAssocID="{675A6F66-2762-442A-8CCE-BAE8AC6B3B25}" presName="vertFour" presStyleCnt="0">
        <dgm:presLayoutVars>
          <dgm:chPref val="3"/>
        </dgm:presLayoutVars>
      </dgm:prSet>
      <dgm:spPr/>
    </dgm:pt>
    <dgm:pt modelId="{23EE8698-E061-4C82-B835-BE20E33E12E6}" type="pres">
      <dgm:prSet presAssocID="{675A6F66-2762-442A-8CCE-BAE8AC6B3B25}" presName="txFour" presStyleLbl="node4" presStyleIdx="0" presStyleCnt="2" custLinFactX="89185" custLinFactY="-7883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F54E2-06EB-4E64-8A41-120EE4848E5C}" type="pres">
      <dgm:prSet presAssocID="{675A6F66-2762-442A-8CCE-BAE8AC6B3B25}" presName="horzFour" presStyleCnt="0"/>
      <dgm:spPr/>
    </dgm:pt>
    <dgm:pt modelId="{CFB618A1-269A-4192-A3A3-02E5060F16DC}" type="pres">
      <dgm:prSet presAssocID="{91992B90-10C3-407D-A561-01E93CB9815E}" presName="sibSpaceThree" presStyleCnt="0"/>
      <dgm:spPr/>
    </dgm:pt>
    <dgm:pt modelId="{847FA76E-F8BE-41E0-9C85-B9B9EF0CBFFE}" type="pres">
      <dgm:prSet presAssocID="{E2EF62CF-2E3B-467D-B8C6-48564D3949C6}" presName="vertThree" presStyleCnt="0"/>
      <dgm:spPr/>
    </dgm:pt>
    <dgm:pt modelId="{BE587C71-E529-4BF0-9FED-7B04E4D42D29}" type="pres">
      <dgm:prSet presAssocID="{E2EF62CF-2E3B-467D-B8C6-48564D3949C6}" presName="txThree" presStyleLbl="node3" presStyleIdx="2" presStyleCnt="3" custLinFactX="100000" custLinFactNeighborX="126889" custLinFactNeighborY="-8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18BA61-5458-49F2-9FB0-17B290ACCFAC}" type="pres">
      <dgm:prSet presAssocID="{E2EF62CF-2E3B-467D-B8C6-48564D3949C6}" presName="parTransThree" presStyleCnt="0"/>
      <dgm:spPr/>
    </dgm:pt>
    <dgm:pt modelId="{53F7FFFE-387C-4338-8527-48D8DA06A340}" type="pres">
      <dgm:prSet presAssocID="{E2EF62CF-2E3B-467D-B8C6-48564D3949C6}" presName="horzThree" presStyleCnt="0"/>
      <dgm:spPr/>
    </dgm:pt>
    <dgm:pt modelId="{E204D7E7-9127-4CA4-B7A1-165C18F239CB}" type="pres">
      <dgm:prSet presAssocID="{CDFEDC01-1852-45F0-BF12-85092F3B5ABD}" presName="vertFour" presStyleCnt="0">
        <dgm:presLayoutVars>
          <dgm:chPref val="3"/>
        </dgm:presLayoutVars>
      </dgm:prSet>
      <dgm:spPr/>
    </dgm:pt>
    <dgm:pt modelId="{E3EDAFB0-DB4B-4B3F-8058-2E64C7C51F46}" type="pres">
      <dgm:prSet presAssocID="{CDFEDC01-1852-45F0-BF12-85092F3B5ABD}" presName="txFour" presStyleLbl="node4" presStyleIdx="1" presStyleCnt="2" custLinFactX="-89955" custLinFactNeighborX="-100000" custLinFactNeighborY="25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7DA42D-FDD3-4350-A859-A4C40B2747DB}" type="pres">
      <dgm:prSet presAssocID="{CDFEDC01-1852-45F0-BF12-85092F3B5ABD}" presName="horzFour" presStyleCnt="0"/>
      <dgm:spPr/>
    </dgm:pt>
    <dgm:pt modelId="{F4CFFE35-4808-4A59-B408-7A27C8DCE610}" type="pres">
      <dgm:prSet presAssocID="{5796F3A5-2C3E-459C-BB0B-FAAD7EDCA53B}" presName="sibSpaceOne" presStyleCnt="0"/>
      <dgm:spPr/>
    </dgm:pt>
    <dgm:pt modelId="{2E9F1DB7-6CF9-45EA-A133-8D38086BA11C}" type="pres">
      <dgm:prSet presAssocID="{28C5F045-D0FF-4BD3-B2B2-1D052F2DD1F1}" presName="vertOne" presStyleCnt="0"/>
      <dgm:spPr/>
    </dgm:pt>
    <dgm:pt modelId="{60BB5CFD-667F-4DB7-A26B-09C8B698A605}" type="pres">
      <dgm:prSet presAssocID="{28C5F045-D0FF-4BD3-B2B2-1D052F2DD1F1}" presName="txOne" presStyleLbl="node0" presStyleIdx="2" presStyleCnt="5" custLinFactX="-100000" custLinFactY="131355" custLinFactNeighborX="-18570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CCA455-D774-4FBB-A68E-DB19C0FEEFEB}" type="pres">
      <dgm:prSet presAssocID="{28C5F045-D0FF-4BD3-B2B2-1D052F2DD1F1}" presName="horzOne" presStyleCnt="0"/>
      <dgm:spPr/>
    </dgm:pt>
    <dgm:pt modelId="{A1069788-F0EC-4540-8595-4D53E085021A}" type="pres">
      <dgm:prSet presAssocID="{835DAC95-973B-4D71-AD34-48247BB4B362}" presName="sibSpaceOne" presStyleCnt="0"/>
      <dgm:spPr/>
    </dgm:pt>
    <dgm:pt modelId="{50FD2AB9-56D4-4906-805E-ED77399FC039}" type="pres">
      <dgm:prSet presAssocID="{641C5A58-61C7-4FF8-80B2-894B243E6D20}" presName="vertOne" presStyleCnt="0"/>
      <dgm:spPr/>
    </dgm:pt>
    <dgm:pt modelId="{F58D521F-C231-45A4-9166-6694095E04D8}" type="pres">
      <dgm:prSet presAssocID="{641C5A58-61C7-4FF8-80B2-894B243E6D20}" presName="txOne" presStyleLbl="node0" presStyleIdx="3" presStyleCnt="5" custLinFactX="-100000" custLinFactY="131355" custLinFactNeighborX="-160864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4DB62-01EA-413B-9346-1E201DA93796}" type="pres">
      <dgm:prSet presAssocID="{641C5A58-61C7-4FF8-80B2-894B243E6D20}" presName="horzOne" presStyleCnt="0"/>
      <dgm:spPr/>
    </dgm:pt>
    <dgm:pt modelId="{58289444-07B1-4674-A6C5-F5688B6AF8C2}" type="pres">
      <dgm:prSet presAssocID="{A0D3E1A8-36F9-45A2-902D-2290F56B330C}" presName="sibSpaceOne" presStyleCnt="0"/>
      <dgm:spPr/>
    </dgm:pt>
    <dgm:pt modelId="{EB5E44A0-01F4-4523-9307-EAE9DBA4DF57}" type="pres">
      <dgm:prSet presAssocID="{FFF1AE67-D0FE-4F66-8DAE-BED3D2085717}" presName="vertOne" presStyleCnt="0"/>
      <dgm:spPr/>
    </dgm:pt>
    <dgm:pt modelId="{3F37F8D0-5E1F-4922-9270-64E58C362C72}" type="pres">
      <dgm:prSet presAssocID="{FFF1AE67-D0FE-4F66-8DAE-BED3D2085717}" presName="txOne" presStyleLbl="node0" presStyleIdx="4" presStyleCnt="5" custLinFactX="-100000" custLinFactY="131355" custLinFactNeighborX="-13602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73DF8-67BB-404A-A8AA-85A9DC8975BA}" type="pres">
      <dgm:prSet presAssocID="{FFF1AE67-D0FE-4F66-8DAE-BED3D2085717}" presName="horzOne" presStyleCnt="0"/>
      <dgm:spPr/>
    </dgm:pt>
  </dgm:ptLst>
  <dgm:cxnLst>
    <dgm:cxn modelId="{0A7E0E84-550F-4A43-BFB2-B5161F7FF558}" srcId="{B2425E96-37D7-4DF5-89B2-429EF5017EFC}" destId="{9916730E-99D6-42CD-A1F7-8400ED2B5F37}" srcOrd="1" destOrd="0" parTransId="{A90DBD8A-C1CB-4982-A7B0-6F86A680D8C3}" sibTransId="{91992B90-10C3-407D-A561-01E93CB9815E}"/>
    <dgm:cxn modelId="{CCE80BBD-24E1-4A8F-883B-D24A3CC08807}" srcId="{40C86B39-C3E2-49D8-A8BB-6EEDDE6EA6E2}" destId="{40DC29AE-F8DD-4B7C-B2AC-C120257F64B4}" srcOrd="0" destOrd="0" parTransId="{FA1BF7FD-3C7D-45E1-929B-A4179369F476}" sibTransId="{314C62BC-2525-4CC5-B52A-BF331D849036}"/>
    <dgm:cxn modelId="{21BED9C3-D8DB-4820-946B-1DDC2D180CAB}" type="presOf" srcId="{E2EF62CF-2E3B-467D-B8C6-48564D3949C6}" destId="{BE587C71-E529-4BF0-9FED-7B04E4D42D29}" srcOrd="0" destOrd="0" presId="urn:microsoft.com/office/officeart/2005/8/layout/hierarchy4"/>
    <dgm:cxn modelId="{8CE8F6CB-EC34-4145-8D42-957CBFA3BA56}" srcId="{758108FE-D047-4A94-B32F-54D8C286A395}" destId="{B2425E96-37D7-4DF5-89B2-429EF5017EFC}" srcOrd="0" destOrd="0" parTransId="{C333BF3E-6981-43BA-8F11-9AC75F52E21C}" sibTransId="{862259EE-1038-4D50-BAB0-C7A81C193DD3}"/>
    <dgm:cxn modelId="{505AC3A8-10B7-4A41-987F-F1FC08878CB8}" srcId="{40C86B39-C3E2-49D8-A8BB-6EEDDE6EA6E2}" destId="{28C5F045-D0FF-4BD3-B2B2-1D052F2DD1F1}" srcOrd="2" destOrd="0" parTransId="{50930157-2096-41E5-AC80-CABD4720CE9A}" sibTransId="{835DAC95-973B-4D71-AD34-48247BB4B362}"/>
    <dgm:cxn modelId="{1356108B-1FB1-43FA-AF5E-7E48A24ABE14}" srcId="{40C86B39-C3E2-49D8-A8BB-6EEDDE6EA6E2}" destId="{758108FE-D047-4A94-B32F-54D8C286A395}" srcOrd="1" destOrd="0" parTransId="{3A5EC5AA-04B6-4F4F-B274-497D80B2B077}" sibTransId="{5796F3A5-2C3E-459C-BB0B-FAAD7EDCA53B}"/>
    <dgm:cxn modelId="{3479BC67-5291-4C73-9DC4-24CF46B2D3A0}" type="presOf" srcId="{9916730E-99D6-42CD-A1F7-8400ED2B5F37}" destId="{9290714D-8CE5-43F4-AE48-9D1C1D3495CF}" srcOrd="0" destOrd="0" presId="urn:microsoft.com/office/officeart/2005/8/layout/hierarchy4"/>
    <dgm:cxn modelId="{B9AFE5B7-0555-4B1A-AB95-B9AC03F17FCE}" type="presOf" srcId="{28C5F045-D0FF-4BD3-B2B2-1D052F2DD1F1}" destId="{60BB5CFD-667F-4DB7-A26B-09C8B698A605}" srcOrd="0" destOrd="0" presId="urn:microsoft.com/office/officeart/2005/8/layout/hierarchy4"/>
    <dgm:cxn modelId="{104B165C-86F2-46BA-8ED3-863C3AA5E5D0}" type="presOf" srcId="{CDFEDC01-1852-45F0-BF12-85092F3B5ABD}" destId="{E3EDAFB0-DB4B-4B3F-8058-2E64C7C51F46}" srcOrd="0" destOrd="0" presId="urn:microsoft.com/office/officeart/2005/8/layout/hierarchy4"/>
    <dgm:cxn modelId="{0954383E-B1E2-4536-AC9C-29FAEA7BCD13}" type="presOf" srcId="{641C5A58-61C7-4FF8-80B2-894B243E6D20}" destId="{F58D521F-C231-45A4-9166-6694095E04D8}" srcOrd="0" destOrd="0" presId="urn:microsoft.com/office/officeart/2005/8/layout/hierarchy4"/>
    <dgm:cxn modelId="{C38EFAA4-BEC6-4855-A1AA-B4850FE07816}" type="presOf" srcId="{40DC29AE-F8DD-4B7C-B2AC-C120257F64B4}" destId="{1A572DC2-CF90-4F8F-AE7B-E802A7E2ECD3}" srcOrd="0" destOrd="0" presId="urn:microsoft.com/office/officeart/2005/8/layout/hierarchy4"/>
    <dgm:cxn modelId="{CEA77317-3A33-46E1-BA8E-515186A214F5}" type="presOf" srcId="{FFF1AE67-D0FE-4F66-8DAE-BED3D2085717}" destId="{3F37F8D0-5E1F-4922-9270-64E58C362C72}" srcOrd="0" destOrd="0" presId="urn:microsoft.com/office/officeart/2005/8/layout/hierarchy4"/>
    <dgm:cxn modelId="{F52CE5E4-F25A-4C5B-8B2E-24E92FCD30B4}" type="presOf" srcId="{758108FE-D047-4A94-B32F-54D8C286A395}" destId="{97CE7720-93B3-46CE-9E81-6B334D9EF868}" srcOrd="0" destOrd="0" presId="urn:microsoft.com/office/officeart/2005/8/layout/hierarchy4"/>
    <dgm:cxn modelId="{8A7ECC12-3EC1-4B77-B108-5E4C96652A89}" srcId="{B2425E96-37D7-4DF5-89B2-429EF5017EFC}" destId="{E0FE5AB2-C233-4F73-B37F-24EE61839300}" srcOrd="0" destOrd="0" parTransId="{87E8C701-0DCB-4EA1-B86C-664EC1AAA4C8}" sibTransId="{30A0E51E-D634-41AC-82E5-B2323C07159E}"/>
    <dgm:cxn modelId="{20EFC366-62BD-4C42-A7F6-592E8EED1535}" srcId="{9916730E-99D6-42CD-A1F7-8400ED2B5F37}" destId="{675A6F66-2762-442A-8CCE-BAE8AC6B3B25}" srcOrd="0" destOrd="0" parTransId="{52351432-7F1B-4FC6-B2AE-D3DE9F0EFDF4}" sibTransId="{28B8C963-A393-4781-B80D-7C1813D3B8C0}"/>
    <dgm:cxn modelId="{0475578E-2E99-4E76-97F2-88977006D7D4}" srcId="{40C86B39-C3E2-49D8-A8BB-6EEDDE6EA6E2}" destId="{FFF1AE67-D0FE-4F66-8DAE-BED3D2085717}" srcOrd="4" destOrd="0" parTransId="{84AF2D6E-800C-407E-9E6C-04E58ED9DA03}" sibTransId="{F5D342A5-C7DF-4C95-A7BC-66AC8B8FB7A9}"/>
    <dgm:cxn modelId="{6E7F81DD-D894-42F6-85C8-A762A47B730E}" type="presOf" srcId="{675A6F66-2762-442A-8CCE-BAE8AC6B3B25}" destId="{23EE8698-E061-4C82-B835-BE20E33E12E6}" srcOrd="0" destOrd="0" presId="urn:microsoft.com/office/officeart/2005/8/layout/hierarchy4"/>
    <dgm:cxn modelId="{4E8E46DD-5483-44D9-B2C0-7ADE43F27931}" type="presOf" srcId="{40C86B39-C3E2-49D8-A8BB-6EEDDE6EA6E2}" destId="{1F63B2D5-B451-48B4-A005-372B507424EC}" srcOrd="0" destOrd="0" presId="urn:microsoft.com/office/officeart/2005/8/layout/hierarchy4"/>
    <dgm:cxn modelId="{B17E4C51-8D4D-4016-9956-A5DF34F16875}" srcId="{E2EF62CF-2E3B-467D-B8C6-48564D3949C6}" destId="{CDFEDC01-1852-45F0-BF12-85092F3B5ABD}" srcOrd="0" destOrd="0" parTransId="{888586E0-E712-4359-AFC3-CCF0AEB5E16F}" sibTransId="{53B8EBD8-1B2A-4167-AC49-73CB86B2B730}"/>
    <dgm:cxn modelId="{4FFCAFF3-5B51-40CC-A62D-27EE0E2505B0}" srcId="{40C86B39-C3E2-49D8-A8BB-6EEDDE6EA6E2}" destId="{641C5A58-61C7-4FF8-80B2-894B243E6D20}" srcOrd="3" destOrd="0" parTransId="{D1868896-B789-4665-84BB-82E503E91349}" sibTransId="{A0D3E1A8-36F9-45A2-902D-2290F56B330C}"/>
    <dgm:cxn modelId="{11B4A26C-DB12-41CC-8D8A-D760A34CF39C}" type="presOf" srcId="{B2425E96-37D7-4DF5-89B2-429EF5017EFC}" destId="{C12C69F9-B4A5-47DB-BFDC-E2F293E416D8}" srcOrd="0" destOrd="0" presId="urn:microsoft.com/office/officeart/2005/8/layout/hierarchy4"/>
    <dgm:cxn modelId="{E9945F00-A59D-4D79-A89B-F72E8822AAEB}" type="presOf" srcId="{E0FE5AB2-C233-4F73-B37F-24EE61839300}" destId="{5F1DC111-E5B8-47FA-B8FE-ADD54FE92432}" srcOrd="0" destOrd="0" presId="urn:microsoft.com/office/officeart/2005/8/layout/hierarchy4"/>
    <dgm:cxn modelId="{EEC98497-65AF-41FB-9881-06004D490921}" srcId="{B2425E96-37D7-4DF5-89B2-429EF5017EFC}" destId="{E2EF62CF-2E3B-467D-B8C6-48564D3949C6}" srcOrd="2" destOrd="0" parTransId="{4A08A7CE-53C1-4589-84BE-B7D3F0108DDD}" sibTransId="{955288AD-421E-4A24-A3B0-7A1409F10617}"/>
    <dgm:cxn modelId="{3A023BDE-26F3-4F61-BCE9-0898E01BCB96}" type="presParOf" srcId="{1F63B2D5-B451-48B4-A005-372B507424EC}" destId="{068BE6B2-2357-43D1-B560-C5D7F4FA6428}" srcOrd="0" destOrd="0" presId="urn:microsoft.com/office/officeart/2005/8/layout/hierarchy4"/>
    <dgm:cxn modelId="{006F0690-99BF-4A8A-A62A-3F290999DDE5}" type="presParOf" srcId="{068BE6B2-2357-43D1-B560-C5D7F4FA6428}" destId="{1A572DC2-CF90-4F8F-AE7B-E802A7E2ECD3}" srcOrd="0" destOrd="0" presId="urn:microsoft.com/office/officeart/2005/8/layout/hierarchy4"/>
    <dgm:cxn modelId="{2A7BC7F3-A203-4D6E-AE93-E1C61FDC0D5C}" type="presParOf" srcId="{068BE6B2-2357-43D1-B560-C5D7F4FA6428}" destId="{C23B03B9-8601-462D-B7F1-AA2A4C4A4A9C}" srcOrd="1" destOrd="0" presId="urn:microsoft.com/office/officeart/2005/8/layout/hierarchy4"/>
    <dgm:cxn modelId="{A5A2D178-9F2F-499A-AB07-59217AE43591}" type="presParOf" srcId="{1F63B2D5-B451-48B4-A005-372B507424EC}" destId="{D73F5BA9-DA6B-4CD0-8034-57AAFE7A1123}" srcOrd="1" destOrd="0" presId="urn:microsoft.com/office/officeart/2005/8/layout/hierarchy4"/>
    <dgm:cxn modelId="{9E003FD1-22FE-474B-806D-DA391744EEF0}" type="presParOf" srcId="{1F63B2D5-B451-48B4-A005-372B507424EC}" destId="{57545B5F-6E6E-45D6-887B-65CBB2842E6A}" srcOrd="2" destOrd="0" presId="urn:microsoft.com/office/officeart/2005/8/layout/hierarchy4"/>
    <dgm:cxn modelId="{510BEB74-6C85-48F8-B3DA-C23AE9F4BF41}" type="presParOf" srcId="{57545B5F-6E6E-45D6-887B-65CBB2842E6A}" destId="{97CE7720-93B3-46CE-9E81-6B334D9EF868}" srcOrd="0" destOrd="0" presId="urn:microsoft.com/office/officeart/2005/8/layout/hierarchy4"/>
    <dgm:cxn modelId="{1EF21873-7380-4926-A1BD-2D042712ACE7}" type="presParOf" srcId="{57545B5F-6E6E-45D6-887B-65CBB2842E6A}" destId="{EA95293C-FDC7-4FA8-8E9C-F691CF3CC831}" srcOrd="1" destOrd="0" presId="urn:microsoft.com/office/officeart/2005/8/layout/hierarchy4"/>
    <dgm:cxn modelId="{14EE36B3-72CB-4F26-B8EF-4443921371CD}" type="presParOf" srcId="{57545B5F-6E6E-45D6-887B-65CBB2842E6A}" destId="{702D02E5-F6F0-4329-B0CF-E2B4A54C53D8}" srcOrd="2" destOrd="0" presId="urn:microsoft.com/office/officeart/2005/8/layout/hierarchy4"/>
    <dgm:cxn modelId="{108D984F-6C48-4B59-B0B3-4570A0F64BBC}" type="presParOf" srcId="{702D02E5-F6F0-4329-B0CF-E2B4A54C53D8}" destId="{8CC9AD11-65EC-4176-BC2C-C0364236BA09}" srcOrd="0" destOrd="0" presId="urn:microsoft.com/office/officeart/2005/8/layout/hierarchy4"/>
    <dgm:cxn modelId="{07C2F994-1B44-407D-B3C3-66F4582428E4}" type="presParOf" srcId="{8CC9AD11-65EC-4176-BC2C-C0364236BA09}" destId="{C12C69F9-B4A5-47DB-BFDC-E2F293E416D8}" srcOrd="0" destOrd="0" presId="urn:microsoft.com/office/officeart/2005/8/layout/hierarchy4"/>
    <dgm:cxn modelId="{8A010338-64AB-43F9-BB5B-20675783E213}" type="presParOf" srcId="{8CC9AD11-65EC-4176-BC2C-C0364236BA09}" destId="{1141E293-1660-48A7-BBCB-21D390BA1DC2}" srcOrd="1" destOrd="0" presId="urn:microsoft.com/office/officeart/2005/8/layout/hierarchy4"/>
    <dgm:cxn modelId="{7360C08A-6497-4402-A3AD-932464922D85}" type="presParOf" srcId="{8CC9AD11-65EC-4176-BC2C-C0364236BA09}" destId="{00E6DBEC-8DE1-4391-8316-B75CD8D52897}" srcOrd="2" destOrd="0" presId="urn:microsoft.com/office/officeart/2005/8/layout/hierarchy4"/>
    <dgm:cxn modelId="{7313AAAB-5B5E-4594-B8D5-DB0B59131550}" type="presParOf" srcId="{00E6DBEC-8DE1-4391-8316-B75CD8D52897}" destId="{32D4170A-11B7-4BA8-BC26-346513B53480}" srcOrd="0" destOrd="0" presId="urn:microsoft.com/office/officeart/2005/8/layout/hierarchy4"/>
    <dgm:cxn modelId="{456F25CD-F163-4372-BDCF-7171095BF497}" type="presParOf" srcId="{32D4170A-11B7-4BA8-BC26-346513B53480}" destId="{5F1DC111-E5B8-47FA-B8FE-ADD54FE92432}" srcOrd="0" destOrd="0" presId="urn:microsoft.com/office/officeart/2005/8/layout/hierarchy4"/>
    <dgm:cxn modelId="{BAEB9E8A-0205-4BE3-A1CC-AD45CB05BDD2}" type="presParOf" srcId="{32D4170A-11B7-4BA8-BC26-346513B53480}" destId="{7B21DCF4-9ABD-450F-8850-9B86502B563B}" srcOrd="1" destOrd="0" presId="urn:microsoft.com/office/officeart/2005/8/layout/hierarchy4"/>
    <dgm:cxn modelId="{FE3493F5-9DE4-476F-9D5C-7B76FB0FB325}" type="presParOf" srcId="{00E6DBEC-8DE1-4391-8316-B75CD8D52897}" destId="{11FCE346-43E9-4D2D-9C99-7AEF5BAC733F}" srcOrd="1" destOrd="0" presId="urn:microsoft.com/office/officeart/2005/8/layout/hierarchy4"/>
    <dgm:cxn modelId="{5D749C4D-58E7-4C9B-AC5F-3929340DF685}" type="presParOf" srcId="{00E6DBEC-8DE1-4391-8316-B75CD8D52897}" destId="{53B1AF68-D6B1-460E-9CC8-136A161FEA0C}" srcOrd="2" destOrd="0" presId="urn:microsoft.com/office/officeart/2005/8/layout/hierarchy4"/>
    <dgm:cxn modelId="{03C97CED-A5D5-4DC0-B139-E057793E4931}" type="presParOf" srcId="{53B1AF68-D6B1-460E-9CC8-136A161FEA0C}" destId="{9290714D-8CE5-43F4-AE48-9D1C1D3495CF}" srcOrd="0" destOrd="0" presId="urn:microsoft.com/office/officeart/2005/8/layout/hierarchy4"/>
    <dgm:cxn modelId="{2CFB5C57-C482-41E2-962C-8F572EDFEAC6}" type="presParOf" srcId="{53B1AF68-D6B1-460E-9CC8-136A161FEA0C}" destId="{E88B90ED-CCAB-448C-B743-4FE34D05CA82}" srcOrd="1" destOrd="0" presId="urn:microsoft.com/office/officeart/2005/8/layout/hierarchy4"/>
    <dgm:cxn modelId="{E0B2887D-1404-4CF8-B971-8EE910480B1F}" type="presParOf" srcId="{53B1AF68-D6B1-460E-9CC8-136A161FEA0C}" destId="{76C57E6F-F3FE-4932-80C7-14FE80534AEC}" srcOrd="2" destOrd="0" presId="urn:microsoft.com/office/officeart/2005/8/layout/hierarchy4"/>
    <dgm:cxn modelId="{4DE49A58-F79F-4572-97C6-7C8A9B6825DD}" type="presParOf" srcId="{76C57E6F-F3FE-4932-80C7-14FE80534AEC}" destId="{770B2453-237E-4512-8DAA-77B08EDD14DF}" srcOrd="0" destOrd="0" presId="urn:microsoft.com/office/officeart/2005/8/layout/hierarchy4"/>
    <dgm:cxn modelId="{5629E604-58BD-446E-8E11-299114A914B7}" type="presParOf" srcId="{770B2453-237E-4512-8DAA-77B08EDD14DF}" destId="{23EE8698-E061-4C82-B835-BE20E33E12E6}" srcOrd="0" destOrd="0" presId="urn:microsoft.com/office/officeart/2005/8/layout/hierarchy4"/>
    <dgm:cxn modelId="{4C81B807-F13C-421C-81C5-776C0AA17735}" type="presParOf" srcId="{770B2453-237E-4512-8DAA-77B08EDD14DF}" destId="{01DF54E2-06EB-4E64-8A41-120EE4848E5C}" srcOrd="1" destOrd="0" presId="urn:microsoft.com/office/officeart/2005/8/layout/hierarchy4"/>
    <dgm:cxn modelId="{13B1FCAA-619A-4B8A-9AEC-0706FA3F77B0}" type="presParOf" srcId="{00E6DBEC-8DE1-4391-8316-B75CD8D52897}" destId="{CFB618A1-269A-4192-A3A3-02E5060F16DC}" srcOrd="3" destOrd="0" presId="urn:microsoft.com/office/officeart/2005/8/layout/hierarchy4"/>
    <dgm:cxn modelId="{06581C58-4E1F-445E-870B-D381699C32AB}" type="presParOf" srcId="{00E6DBEC-8DE1-4391-8316-B75CD8D52897}" destId="{847FA76E-F8BE-41E0-9C85-B9B9EF0CBFFE}" srcOrd="4" destOrd="0" presId="urn:microsoft.com/office/officeart/2005/8/layout/hierarchy4"/>
    <dgm:cxn modelId="{B0EE2117-D82B-4134-9973-6A35CBB7E7BD}" type="presParOf" srcId="{847FA76E-F8BE-41E0-9C85-B9B9EF0CBFFE}" destId="{BE587C71-E529-4BF0-9FED-7B04E4D42D29}" srcOrd="0" destOrd="0" presId="urn:microsoft.com/office/officeart/2005/8/layout/hierarchy4"/>
    <dgm:cxn modelId="{3C330778-9FB0-411D-B2B1-C3B178B67A83}" type="presParOf" srcId="{847FA76E-F8BE-41E0-9C85-B9B9EF0CBFFE}" destId="{0F18BA61-5458-49F2-9FB0-17B290ACCFAC}" srcOrd="1" destOrd="0" presId="urn:microsoft.com/office/officeart/2005/8/layout/hierarchy4"/>
    <dgm:cxn modelId="{0687FE3A-9A6C-4D76-8FC8-D8A40B6741E8}" type="presParOf" srcId="{847FA76E-F8BE-41E0-9C85-B9B9EF0CBFFE}" destId="{53F7FFFE-387C-4338-8527-48D8DA06A340}" srcOrd="2" destOrd="0" presId="urn:microsoft.com/office/officeart/2005/8/layout/hierarchy4"/>
    <dgm:cxn modelId="{F629161A-342E-4958-93CD-58F14D08067D}" type="presParOf" srcId="{53F7FFFE-387C-4338-8527-48D8DA06A340}" destId="{E204D7E7-9127-4CA4-B7A1-165C18F239CB}" srcOrd="0" destOrd="0" presId="urn:microsoft.com/office/officeart/2005/8/layout/hierarchy4"/>
    <dgm:cxn modelId="{5DD8DA2D-AA86-4988-AF4B-7FA8642789FF}" type="presParOf" srcId="{E204D7E7-9127-4CA4-B7A1-165C18F239CB}" destId="{E3EDAFB0-DB4B-4B3F-8058-2E64C7C51F46}" srcOrd="0" destOrd="0" presId="urn:microsoft.com/office/officeart/2005/8/layout/hierarchy4"/>
    <dgm:cxn modelId="{CCCCBB86-BF4B-4F33-BC89-B539BB4D1EF9}" type="presParOf" srcId="{E204D7E7-9127-4CA4-B7A1-165C18F239CB}" destId="{207DA42D-FDD3-4350-A859-A4C40B2747DB}" srcOrd="1" destOrd="0" presId="urn:microsoft.com/office/officeart/2005/8/layout/hierarchy4"/>
    <dgm:cxn modelId="{8D04E05F-D3FC-4019-AF14-4FA7E84B9092}" type="presParOf" srcId="{1F63B2D5-B451-48B4-A005-372B507424EC}" destId="{F4CFFE35-4808-4A59-B408-7A27C8DCE610}" srcOrd="3" destOrd="0" presId="urn:microsoft.com/office/officeart/2005/8/layout/hierarchy4"/>
    <dgm:cxn modelId="{45088328-4980-4C42-A6DA-30F1D3330728}" type="presParOf" srcId="{1F63B2D5-B451-48B4-A005-372B507424EC}" destId="{2E9F1DB7-6CF9-45EA-A133-8D38086BA11C}" srcOrd="4" destOrd="0" presId="urn:microsoft.com/office/officeart/2005/8/layout/hierarchy4"/>
    <dgm:cxn modelId="{87DDD1A9-5EDD-48E5-AA38-02E4050C6C1D}" type="presParOf" srcId="{2E9F1DB7-6CF9-45EA-A133-8D38086BA11C}" destId="{60BB5CFD-667F-4DB7-A26B-09C8B698A605}" srcOrd="0" destOrd="0" presId="urn:microsoft.com/office/officeart/2005/8/layout/hierarchy4"/>
    <dgm:cxn modelId="{E4438B96-7C05-4343-865C-5607E61BB410}" type="presParOf" srcId="{2E9F1DB7-6CF9-45EA-A133-8D38086BA11C}" destId="{ADCCA455-D774-4FBB-A68E-DB19C0FEEFEB}" srcOrd="1" destOrd="0" presId="urn:microsoft.com/office/officeart/2005/8/layout/hierarchy4"/>
    <dgm:cxn modelId="{E13B76AC-5368-4EF9-86ED-A62500418AF9}" type="presParOf" srcId="{1F63B2D5-B451-48B4-A005-372B507424EC}" destId="{A1069788-F0EC-4540-8595-4D53E085021A}" srcOrd="5" destOrd="0" presId="urn:microsoft.com/office/officeart/2005/8/layout/hierarchy4"/>
    <dgm:cxn modelId="{120C0F6C-E557-4EA5-917E-867871EBF411}" type="presParOf" srcId="{1F63B2D5-B451-48B4-A005-372B507424EC}" destId="{50FD2AB9-56D4-4906-805E-ED77399FC039}" srcOrd="6" destOrd="0" presId="urn:microsoft.com/office/officeart/2005/8/layout/hierarchy4"/>
    <dgm:cxn modelId="{93A07B18-1A44-48DA-BEA6-7811B34A1F97}" type="presParOf" srcId="{50FD2AB9-56D4-4906-805E-ED77399FC039}" destId="{F58D521F-C231-45A4-9166-6694095E04D8}" srcOrd="0" destOrd="0" presId="urn:microsoft.com/office/officeart/2005/8/layout/hierarchy4"/>
    <dgm:cxn modelId="{6616FD88-F8FD-4E4F-A029-97ECC3044115}" type="presParOf" srcId="{50FD2AB9-56D4-4906-805E-ED77399FC039}" destId="{CC74DB62-01EA-413B-9346-1E201DA93796}" srcOrd="1" destOrd="0" presId="urn:microsoft.com/office/officeart/2005/8/layout/hierarchy4"/>
    <dgm:cxn modelId="{580DF7CD-68D8-4A52-B8B8-5E800B4A13B7}" type="presParOf" srcId="{1F63B2D5-B451-48B4-A005-372B507424EC}" destId="{58289444-07B1-4674-A6C5-F5688B6AF8C2}" srcOrd="7" destOrd="0" presId="urn:microsoft.com/office/officeart/2005/8/layout/hierarchy4"/>
    <dgm:cxn modelId="{431F416A-1966-4DAB-BBD2-48B73100872D}" type="presParOf" srcId="{1F63B2D5-B451-48B4-A005-372B507424EC}" destId="{EB5E44A0-01F4-4523-9307-EAE9DBA4DF57}" srcOrd="8" destOrd="0" presId="urn:microsoft.com/office/officeart/2005/8/layout/hierarchy4"/>
    <dgm:cxn modelId="{E590CF0F-94E9-4223-8956-C9EC1A2E0BFB}" type="presParOf" srcId="{EB5E44A0-01F4-4523-9307-EAE9DBA4DF57}" destId="{3F37F8D0-5E1F-4922-9270-64E58C362C72}" srcOrd="0" destOrd="0" presId="urn:microsoft.com/office/officeart/2005/8/layout/hierarchy4"/>
    <dgm:cxn modelId="{8353ED50-D387-4DE3-B533-8519BAB7F76C}" type="presParOf" srcId="{EB5E44A0-01F4-4523-9307-EAE9DBA4DF57}" destId="{36473DF8-67BB-404A-A8AA-85A9DC8975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43231-634B-4338-8342-B067596B8FD5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93DB6-07F3-459D-8C5E-30F6EA540083}">
      <dgm:prSet/>
      <dgm:spPr/>
      <dgm:t>
        <a:bodyPr/>
        <a:lstStyle/>
        <a:p>
          <a:pPr rtl="0"/>
          <a:r>
            <a:rPr lang="en-US" dirty="0" smtClean="0"/>
            <a:t>Governmental Accounting 101</a:t>
          </a:r>
          <a:endParaRPr lang="en-US" dirty="0"/>
        </a:p>
      </dgm:t>
    </dgm:pt>
    <dgm:pt modelId="{F3FC177A-F3C1-487E-B743-7C264C652432}" type="parTrans" cxnId="{7C99F677-6B17-4C0F-A7A6-CE039E5CD391}">
      <dgm:prSet/>
      <dgm:spPr/>
      <dgm:t>
        <a:bodyPr/>
        <a:lstStyle/>
        <a:p>
          <a:endParaRPr lang="en-US"/>
        </a:p>
      </dgm:t>
    </dgm:pt>
    <dgm:pt modelId="{287FE844-7B10-4E5E-A888-2195193858E1}" type="sibTrans" cxnId="{7C99F677-6B17-4C0F-A7A6-CE039E5CD391}">
      <dgm:prSet/>
      <dgm:spPr/>
      <dgm:t>
        <a:bodyPr/>
        <a:lstStyle/>
        <a:p>
          <a:endParaRPr lang="en-US"/>
        </a:p>
      </dgm:t>
    </dgm:pt>
    <dgm:pt modelId="{B90D2E95-07AC-4FD8-A346-A82E68086C73}">
      <dgm:prSet custT="1"/>
      <dgm:spPr/>
      <dgm:t>
        <a:bodyPr/>
        <a:lstStyle/>
        <a:p>
          <a:pPr rtl="0"/>
          <a:r>
            <a:rPr lang="en-US" sz="2400" u="sng" dirty="0" smtClean="0"/>
            <a:t>Special Revenue Fund Definition</a:t>
          </a:r>
          <a:endParaRPr lang="en-US" sz="2400" dirty="0"/>
        </a:p>
      </dgm:t>
    </dgm:pt>
    <dgm:pt modelId="{BB0F561E-31EA-4926-8E9B-023054AD5DCD}" type="parTrans" cxnId="{47ACC053-E3E1-42A3-A0A1-F1F4BB6D8C40}">
      <dgm:prSet/>
      <dgm:spPr/>
      <dgm:t>
        <a:bodyPr/>
        <a:lstStyle/>
        <a:p>
          <a:endParaRPr lang="en-US"/>
        </a:p>
      </dgm:t>
    </dgm:pt>
    <dgm:pt modelId="{D1C9893B-927F-4DB4-8A23-0A744816435B}" type="sibTrans" cxnId="{47ACC053-E3E1-42A3-A0A1-F1F4BB6D8C40}">
      <dgm:prSet/>
      <dgm:spPr/>
      <dgm:t>
        <a:bodyPr/>
        <a:lstStyle/>
        <a:p>
          <a:endParaRPr lang="en-US"/>
        </a:p>
      </dgm:t>
    </dgm:pt>
    <dgm:pt modelId="{06A95B0A-E515-448A-B768-3994CBA29D75}">
      <dgm:prSet/>
      <dgm:spPr/>
      <dgm:t>
        <a:bodyPr/>
        <a:lstStyle/>
        <a:p>
          <a:pPr rtl="0"/>
          <a:r>
            <a:rPr lang="en-US" b="1" dirty="0" smtClean="0"/>
            <a:t>Special Revenue Funds are used to account for the proceeds of </a:t>
          </a:r>
          <a:r>
            <a:rPr lang="en-US" b="1" dirty="0" smtClean="0">
              <a:solidFill>
                <a:srgbClr val="FF0000"/>
              </a:solidFill>
            </a:rPr>
            <a:t>specific </a:t>
          </a:r>
          <a:r>
            <a:rPr lang="en-US" b="1" dirty="0" smtClean="0"/>
            <a:t>revenue sources that are </a:t>
          </a:r>
          <a:r>
            <a:rPr lang="en-US" b="1" dirty="0" smtClean="0">
              <a:solidFill>
                <a:srgbClr val="FF0000"/>
              </a:solidFill>
            </a:rPr>
            <a:t>restricted</a:t>
          </a:r>
          <a:r>
            <a:rPr lang="en-US" b="1" dirty="0" smtClean="0"/>
            <a:t> or </a:t>
          </a:r>
          <a:r>
            <a:rPr lang="en-US" b="1" dirty="0" smtClean="0">
              <a:solidFill>
                <a:srgbClr val="FF0000"/>
              </a:solidFill>
            </a:rPr>
            <a:t>committed</a:t>
          </a:r>
          <a:r>
            <a:rPr lang="en-US" b="1" dirty="0" smtClean="0"/>
            <a:t> to expenditure for specified purposes other than debt service or capital projects.</a:t>
          </a:r>
          <a:endParaRPr lang="en-US" b="1" dirty="0"/>
        </a:p>
      </dgm:t>
    </dgm:pt>
    <dgm:pt modelId="{73DF16C1-F5BC-4103-9CB4-0619D977F3A4}" type="parTrans" cxnId="{58BB4ED5-24FA-438C-9B32-B6C3D1C4E711}">
      <dgm:prSet/>
      <dgm:spPr/>
      <dgm:t>
        <a:bodyPr/>
        <a:lstStyle/>
        <a:p>
          <a:endParaRPr lang="en-US"/>
        </a:p>
      </dgm:t>
    </dgm:pt>
    <dgm:pt modelId="{15C41662-3ABA-404D-81CA-30953BEEC415}" type="sibTrans" cxnId="{58BB4ED5-24FA-438C-9B32-B6C3D1C4E711}">
      <dgm:prSet/>
      <dgm:spPr/>
      <dgm:t>
        <a:bodyPr/>
        <a:lstStyle/>
        <a:p>
          <a:endParaRPr lang="en-US"/>
        </a:p>
      </dgm:t>
    </dgm:pt>
    <dgm:pt modelId="{433EC836-BE94-4133-B2DE-2B45E6ED6A77}">
      <dgm:prSet/>
      <dgm:spPr/>
      <dgm:t>
        <a:bodyPr/>
        <a:lstStyle/>
        <a:p>
          <a:pPr rtl="0"/>
          <a:r>
            <a:rPr lang="en-US" b="1" dirty="0" smtClean="0"/>
            <a:t>One or more </a:t>
          </a:r>
          <a:r>
            <a:rPr lang="en-US" b="1" dirty="0" smtClean="0">
              <a:solidFill>
                <a:srgbClr val="FF0000"/>
              </a:solidFill>
            </a:rPr>
            <a:t>specific</a:t>
          </a:r>
          <a:r>
            <a:rPr lang="en-US" b="1" dirty="0" smtClean="0"/>
            <a:t> restricted or committed revenues should be the foundation for a special revenue fund.</a:t>
          </a:r>
          <a:endParaRPr lang="en-US" b="1" dirty="0"/>
        </a:p>
      </dgm:t>
    </dgm:pt>
    <dgm:pt modelId="{097E7762-E627-4204-AF73-526206068AA4}" type="parTrans" cxnId="{21805183-F9AE-4A0D-BE2C-A1863289DAE5}">
      <dgm:prSet/>
      <dgm:spPr/>
      <dgm:t>
        <a:bodyPr/>
        <a:lstStyle/>
        <a:p>
          <a:endParaRPr lang="en-US"/>
        </a:p>
      </dgm:t>
    </dgm:pt>
    <dgm:pt modelId="{1C540AEE-43AD-40DE-AD14-D72FDF8A9CDC}" type="sibTrans" cxnId="{21805183-F9AE-4A0D-BE2C-A1863289DAE5}">
      <dgm:prSet/>
      <dgm:spPr/>
      <dgm:t>
        <a:bodyPr/>
        <a:lstStyle/>
        <a:p>
          <a:endParaRPr lang="en-US"/>
        </a:p>
      </dgm:t>
    </dgm:pt>
    <dgm:pt modelId="{37885D7F-7772-48D3-890A-3C430952A557}" type="pres">
      <dgm:prSet presAssocID="{05243231-634B-4338-8342-B067596B8F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BFFC3C-530B-4A79-B3AA-BD3C12CF7B97}" type="pres">
      <dgm:prSet presAssocID="{76593DB6-07F3-459D-8C5E-30F6EA540083}" presName="vertOne" presStyleCnt="0"/>
      <dgm:spPr/>
    </dgm:pt>
    <dgm:pt modelId="{2AF331CE-EC01-4B0A-9F58-B0BD215A2DE7}" type="pres">
      <dgm:prSet presAssocID="{76593DB6-07F3-459D-8C5E-30F6EA540083}" presName="txOne" presStyleLbl="node0" presStyleIdx="0" presStyleCnt="2" custScaleX="62402" custScaleY="49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DF7B1-4D57-4305-98E2-888FCA86262B}" type="pres">
      <dgm:prSet presAssocID="{76593DB6-07F3-459D-8C5E-30F6EA540083}" presName="horzOne" presStyleCnt="0"/>
      <dgm:spPr/>
    </dgm:pt>
    <dgm:pt modelId="{2877D30D-8808-41F8-934A-213190DCABAA}" type="pres">
      <dgm:prSet presAssocID="{287FE844-7B10-4E5E-A888-2195193858E1}" presName="sibSpaceOne" presStyleCnt="0"/>
      <dgm:spPr/>
    </dgm:pt>
    <dgm:pt modelId="{D82D800F-7F96-4C95-8C9B-D0979BCBA095}" type="pres">
      <dgm:prSet presAssocID="{B90D2E95-07AC-4FD8-A346-A82E68086C73}" presName="vertOne" presStyleCnt="0"/>
      <dgm:spPr/>
    </dgm:pt>
    <dgm:pt modelId="{3BF12F66-82AC-40D2-9C68-DE34574381F0}" type="pres">
      <dgm:prSet presAssocID="{B90D2E95-07AC-4FD8-A346-A82E68086C73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B043D4-AF4D-46CB-9ED6-95125F82EDCA}" type="pres">
      <dgm:prSet presAssocID="{B90D2E95-07AC-4FD8-A346-A82E68086C73}" presName="parTransOne" presStyleCnt="0"/>
      <dgm:spPr/>
    </dgm:pt>
    <dgm:pt modelId="{8EF0E156-9F6B-4F17-A9E7-C661CB7607A8}" type="pres">
      <dgm:prSet presAssocID="{B90D2E95-07AC-4FD8-A346-A82E68086C73}" presName="horzOne" presStyleCnt="0"/>
      <dgm:spPr/>
    </dgm:pt>
    <dgm:pt modelId="{6146FCC6-4AD9-455D-9619-A000F815BFA3}" type="pres">
      <dgm:prSet presAssocID="{06A95B0A-E515-448A-B768-3994CBA29D75}" presName="vertTwo" presStyleCnt="0"/>
      <dgm:spPr/>
    </dgm:pt>
    <dgm:pt modelId="{3555E414-991E-426D-A2CC-ED29B9547254}" type="pres">
      <dgm:prSet presAssocID="{06A95B0A-E515-448A-B768-3994CBA29D7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111E3-1099-4282-9043-7F5C758F8ADC}" type="pres">
      <dgm:prSet presAssocID="{06A95B0A-E515-448A-B768-3994CBA29D75}" presName="horzTwo" presStyleCnt="0"/>
      <dgm:spPr/>
    </dgm:pt>
    <dgm:pt modelId="{B4ECD18C-F463-49E3-AC64-9FAA7B456689}" type="pres">
      <dgm:prSet presAssocID="{15C41662-3ABA-404D-81CA-30953BEEC415}" presName="sibSpaceTwo" presStyleCnt="0"/>
      <dgm:spPr/>
    </dgm:pt>
    <dgm:pt modelId="{C02F2022-4445-46A4-8E54-B57645B21CD3}" type="pres">
      <dgm:prSet presAssocID="{433EC836-BE94-4133-B2DE-2B45E6ED6A77}" presName="vertTwo" presStyleCnt="0"/>
      <dgm:spPr/>
    </dgm:pt>
    <dgm:pt modelId="{DAE0298A-9627-4885-8289-9AF5C6C10D58}" type="pres">
      <dgm:prSet presAssocID="{433EC836-BE94-4133-B2DE-2B45E6ED6A77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C1B48-85A5-4B3E-8505-A0FB746608EC}" type="pres">
      <dgm:prSet presAssocID="{433EC836-BE94-4133-B2DE-2B45E6ED6A77}" presName="horzTwo" presStyleCnt="0"/>
      <dgm:spPr/>
    </dgm:pt>
  </dgm:ptLst>
  <dgm:cxnLst>
    <dgm:cxn modelId="{21805183-F9AE-4A0D-BE2C-A1863289DAE5}" srcId="{B90D2E95-07AC-4FD8-A346-A82E68086C73}" destId="{433EC836-BE94-4133-B2DE-2B45E6ED6A77}" srcOrd="1" destOrd="0" parTransId="{097E7762-E627-4204-AF73-526206068AA4}" sibTransId="{1C540AEE-43AD-40DE-AD14-D72FDF8A9CDC}"/>
    <dgm:cxn modelId="{B9719887-B1D4-41F8-82AE-156455B4261A}" type="presOf" srcId="{06A95B0A-E515-448A-B768-3994CBA29D75}" destId="{3555E414-991E-426D-A2CC-ED29B9547254}" srcOrd="0" destOrd="0" presId="urn:microsoft.com/office/officeart/2005/8/layout/hierarchy4"/>
    <dgm:cxn modelId="{4E74B388-FCB5-4456-8052-419F807CB197}" type="presOf" srcId="{05243231-634B-4338-8342-B067596B8FD5}" destId="{37885D7F-7772-48D3-890A-3C430952A557}" srcOrd="0" destOrd="0" presId="urn:microsoft.com/office/officeart/2005/8/layout/hierarchy4"/>
    <dgm:cxn modelId="{47ACC053-E3E1-42A3-A0A1-F1F4BB6D8C40}" srcId="{05243231-634B-4338-8342-B067596B8FD5}" destId="{B90D2E95-07AC-4FD8-A346-A82E68086C73}" srcOrd="1" destOrd="0" parTransId="{BB0F561E-31EA-4926-8E9B-023054AD5DCD}" sibTransId="{D1C9893B-927F-4DB4-8A23-0A744816435B}"/>
    <dgm:cxn modelId="{45D2D273-3BFB-4ED4-A27C-0564880229F3}" type="presOf" srcId="{B90D2E95-07AC-4FD8-A346-A82E68086C73}" destId="{3BF12F66-82AC-40D2-9C68-DE34574381F0}" srcOrd="0" destOrd="0" presId="urn:microsoft.com/office/officeart/2005/8/layout/hierarchy4"/>
    <dgm:cxn modelId="{7C99F677-6B17-4C0F-A7A6-CE039E5CD391}" srcId="{05243231-634B-4338-8342-B067596B8FD5}" destId="{76593DB6-07F3-459D-8C5E-30F6EA540083}" srcOrd="0" destOrd="0" parTransId="{F3FC177A-F3C1-487E-B743-7C264C652432}" sibTransId="{287FE844-7B10-4E5E-A888-2195193858E1}"/>
    <dgm:cxn modelId="{3D6D2486-C21F-43C8-9CA4-076F164EE332}" type="presOf" srcId="{433EC836-BE94-4133-B2DE-2B45E6ED6A77}" destId="{DAE0298A-9627-4885-8289-9AF5C6C10D58}" srcOrd="0" destOrd="0" presId="urn:microsoft.com/office/officeart/2005/8/layout/hierarchy4"/>
    <dgm:cxn modelId="{58BB4ED5-24FA-438C-9B32-B6C3D1C4E711}" srcId="{B90D2E95-07AC-4FD8-A346-A82E68086C73}" destId="{06A95B0A-E515-448A-B768-3994CBA29D75}" srcOrd="0" destOrd="0" parTransId="{73DF16C1-F5BC-4103-9CB4-0619D977F3A4}" sibTransId="{15C41662-3ABA-404D-81CA-30953BEEC415}"/>
    <dgm:cxn modelId="{5AF513B6-C7A7-494C-9993-81FD1670DE78}" type="presOf" srcId="{76593DB6-07F3-459D-8C5E-30F6EA540083}" destId="{2AF331CE-EC01-4B0A-9F58-B0BD215A2DE7}" srcOrd="0" destOrd="0" presId="urn:microsoft.com/office/officeart/2005/8/layout/hierarchy4"/>
    <dgm:cxn modelId="{4967076B-239C-44C3-B199-565F79FFAF0A}" type="presParOf" srcId="{37885D7F-7772-48D3-890A-3C430952A557}" destId="{7CBFFC3C-530B-4A79-B3AA-BD3C12CF7B97}" srcOrd="0" destOrd="0" presId="urn:microsoft.com/office/officeart/2005/8/layout/hierarchy4"/>
    <dgm:cxn modelId="{05C07A72-DDA0-4463-999C-AB7AF7D8617C}" type="presParOf" srcId="{7CBFFC3C-530B-4A79-B3AA-BD3C12CF7B97}" destId="{2AF331CE-EC01-4B0A-9F58-B0BD215A2DE7}" srcOrd="0" destOrd="0" presId="urn:microsoft.com/office/officeart/2005/8/layout/hierarchy4"/>
    <dgm:cxn modelId="{CE0D9D2A-3098-4183-87BF-6505FD64AF0C}" type="presParOf" srcId="{7CBFFC3C-530B-4A79-B3AA-BD3C12CF7B97}" destId="{009DF7B1-4D57-4305-98E2-888FCA86262B}" srcOrd="1" destOrd="0" presId="urn:microsoft.com/office/officeart/2005/8/layout/hierarchy4"/>
    <dgm:cxn modelId="{0A52D721-CA41-49D6-89FC-BA15195461BD}" type="presParOf" srcId="{37885D7F-7772-48D3-890A-3C430952A557}" destId="{2877D30D-8808-41F8-934A-213190DCABAA}" srcOrd="1" destOrd="0" presId="urn:microsoft.com/office/officeart/2005/8/layout/hierarchy4"/>
    <dgm:cxn modelId="{004CF91A-01BB-4EC9-9BFE-271FD0CC649B}" type="presParOf" srcId="{37885D7F-7772-48D3-890A-3C430952A557}" destId="{D82D800F-7F96-4C95-8C9B-D0979BCBA095}" srcOrd="2" destOrd="0" presId="urn:microsoft.com/office/officeart/2005/8/layout/hierarchy4"/>
    <dgm:cxn modelId="{1C41D21F-0B29-42C5-B377-24A627116E7F}" type="presParOf" srcId="{D82D800F-7F96-4C95-8C9B-D0979BCBA095}" destId="{3BF12F66-82AC-40D2-9C68-DE34574381F0}" srcOrd="0" destOrd="0" presId="urn:microsoft.com/office/officeart/2005/8/layout/hierarchy4"/>
    <dgm:cxn modelId="{C0442FEC-D83F-4F1D-8B1B-B64F420413A1}" type="presParOf" srcId="{D82D800F-7F96-4C95-8C9B-D0979BCBA095}" destId="{54B043D4-AF4D-46CB-9ED6-95125F82EDCA}" srcOrd="1" destOrd="0" presId="urn:microsoft.com/office/officeart/2005/8/layout/hierarchy4"/>
    <dgm:cxn modelId="{ADE95711-B225-4360-9548-DDFC29A40D27}" type="presParOf" srcId="{D82D800F-7F96-4C95-8C9B-D0979BCBA095}" destId="{8EF0E156-9F6B-4F17-A9E7-C661CB7607A8}" srcOrd="2" destOrd="0" presId="urn:microsoft.com/office/officeart/2005/8/layout/hierarchy4"/>
    <dgm:cxn modelId="{9B7926E0-7EC1-4B13-BA68-EBFBF2805D6B}" type="presParOf" srcId="{8EF0E156-9F6B-4F17-A9E7-C661CB7607A8}" destId="{6146FCC6-4AD9-455D-9619-A000F815BFA3}" srcOrd="0" destOrd="0" presId="urn:microsoft.com/office/officeart/2005/8/layout/hierarchy4"/>
    <dgm:cxn modelId="{3605C884-2886-4D4F-ACA1-49DD2524976F}" type="presParOf" srcId="{6146FCC6-4AD9-455D-9619-A000F815BFA3}" destId="{3555E414-991E-426D-A2CC-ED29B9547254}" srcOrd="0" destOrd="0" presId="urn:microsoft.com/office/officeart/2005/8/layout/hierarchy4"/>
    <dgm:cxn modelId="{B6D8DBC7-37D6-4DB6-A46C-1C8DD2998E8A}" type="presParOf" srcId="{6146FCC6-4AD9-455D-9619-A000F815BFA3}" destId="{497111E3-1099-4282-9043-7F5C758F8ADC}" srcOrd="1" destOrd="0" presId="urn:microsoft.com/office/officeart/2005/8/layout/hierarchy4"/>
    <dgm:cxn modelId="{05195D60-FADD-44C0-86EE-5102C7A6453D}" type="presParOf" srcId="{8EF0E156-9F6B-4F17-A9E7-C661CB7607A8}" destId="{B4ECD18C-F463-49E3-AC64-9FAA7B456689}" srcOrd="1" destOrd="0" presId="urn:microsoft.com/office/officeart/2005/8/layout/hierarchy4"/>
    <dgm:cxn modelId="{4ED5A59D-8CF0-4BF3-B14B-9019380F22B8}" type="presParOf" srcId="{8EF0E156-9F6B-4F17-A9E7-C661CB7607A8}" destId="{C02F2022-4445-46A4-8E54-B57645B21CD3}" srcOrd="2" destOrd="0" presId="urn:microsoft.com/office/officeart/2005/8/layout/hierarchy4"/>
    <dgm:cxn modelId="{14E26CA2-8402-4343-A1C8-9740FF480E01}" type="presParOf" srcId="{C02F2022-4445-46A4-8E54-B57645B21CD3}" destId="{DAE0298A-9627-4885-8289-9AF5C6C10D58}" srcOrd="0" destOrd="0" presId="urn:microsoft.com/office/officeart/2005/8/layout/hierarchy4"/>
    <dgm:cxn modelId="{3FA821D1-143D-4C22-918E-7E6DA784A883}" type="presParOf" srcId="{C02F2022-4445-46A4-8E54-B57645B21CD3}" destId="{FA1C1B48-85A5-4B3E-8505-A0FB746608E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9C6CA7-3937-4304-8C27-4080DD4D4502}">
      <dsp:nvSpPr>
        <dsp:cNvPr id="0" name=""/>
        <dsp:cNvSpPr/>
      </dsp:nvSpPr>
      <dsp:spPr>
        <a:xfrm>
          <a:off x="1004" y="803688"/>
          <a:ext cx="2350740" cy="1175370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Who or What is </a:t>
          </a:r>
          <a:r>
            <a:rPr lang="en-US" sz="2400" u="sng" kern="1200" dirty="0" err="1" smtClean="0"/>
            <a:t>GASB</a:t>
          </a:r>
          <a:r>
            <a:rPr lang="en-US" sz="2400" u="sng" kern="1200" dirty="0" smtClean="0"/>
            <a:t>?</a:t>
          </a:r>
          <a:endParaRPr lang="en-US" sz="2400" kern="1200" dirty="0"/>
        </a:p>
      </dsp:txBody>
      <dsp:txXfrm>
        <a:off x="1004" y="803688"/>
        <a:ext cx="2350740" cy="1175370"/>
      </dsp:txXfrm>
    </dsp:sp>
    <dsp:sp modelId="{10BA3262-CB00-492D-93BE-6E0D535F2A2C}">
      <dsp:nvSpPr>
        <dsp:cNvPr id="0" name=""/>
        <dsp:cNvSpPr/>
      </dsp:nvSpPr>
      <dsp:spPr>
        <a:xfrm>
          <a:off x="236078" y="1979058"/>
          <a:ext cx="235074" cy="88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527"/>
              </a:lnTo>
              <a:lnTo>
                <a:pt x="235074" y="881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8E26A-E6D1-4C34-AA82-8C16D2BB1092}">
      <dsp:nvSpPr>
        <dsp:cNvPr id="0" name=""/>
        <dsp:cNvSpPr/>
      </dsp:nvSpPr>
      <dsp:spPr>
        <a:xfrm>
          <a:off x="471152" y="2272901"/>
          <a:ext cx="1880592" cy="117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Governmental Accounting Standards Board.</a:t>
          </a:r>
          <a:endParaRPr lang="en-US" sz="1600" b="1" kern="1200" dirty="0"/>
        </a:p>
      </dsp:txBody>
      <dsp:txXfrm>
        <a:off x="471152" y="2272901"/>
        <a:ext cx="1880592" cy="1175370"/>
      </dsp:txXfrm>
    </dsp:sp>
    <dsp:sp modelId="{5DC8923A-5230-4899-B3C2-5EB1D9ED5F25}">
      <dsp:nvSpPr>
        <dsp:cNvPr id="0" name=""/>
        <dsp:cNvSpPr/>
      </dsp:nvSpPr>
      <dsp:spPr>
        <a:xfrm>
          <a:off x="2939429" y="803688"/>
          <a:ext cx="2350740" cy="1175370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What does </a:t>
          </a:r>
          <a:r>
            <a:rPr lang="en-US" sz="2400" u="sng" kern="1200" dirty="0" err="1" smtClean="0"/>
            <a:t>GASB</a:t>
          </a:r>
          <a:r>
            <a:rPr lang="en-US" sz="2400" u="sng" kern="1200" dirty="0" smtClean="0"/>
            <a:t> do?</a:t>
          </a:r>
          <a:endParaRPr lang="en-US" sz="2400" kern="1200" dirty="0"/>
        </a:p>
      </dsp:txBody>
      <dsp:txXfrm>
        <a:off x="2939429" y="803688"/>
        <a:ext cx="2350740" cy="1175370"/>
      </dsp:txXfrm>
    </dsp:sp>
    <dsp:sp modelId="{B8FD0143-0B1D-4F57-83BF-456BF4AC9B2C}">
      <dsp:nvSpPr>
        <dsp:cNvPr id="0" name=""/>
        <dsp:cNvSpPr/>
      </dsp:nvSpPr>
      <dsp:spPr>
        <a:xfrm>
          <a:off x="3174503" y="1979058"/>
          <a:ext cx="235074" cy="88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527"/>
              </a:lnTo>
              <a:lnTo>
                <a:pt x="235074" y="881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C89CF-E149-43EB-98A9-86989713B409}">
      <dsp:nvSpPr>
        <dsp:cNvPr id="0" name=""/>
        <dsp:cNvSpPr/>
      </dsp:nvSpPr>
      <dsp:spPr>
        <a:xfrm>
          <a:off x="3409577" y="2272901"/>
          <a:ext cx="1880592" cy="117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Sets Accounting Standards for </a:t>
          </a:r>
          <a:r>
            <a:rPr lang="en-US" sz="1600" b="1" kern="1200" dirty="0" err="1" smtClean="0"/>
            <a:t>U.S.Governments</a:t>
          </a:r>
          <a:r>
            <a:rPr lang="en-US" sz="1600" b="1" kern="1200" dirty="0" smtClean="0"/>
            <a:t>.</a:t>
          </a:r>
          <a:endParaRPr lang="en-US" sz="1600" b="1" kern="1200" dirty="0"/>
        </a:p>
      </dsp:txBody>
      <dsp:txXfrm>
        <a:off x="3409577" y="2272901"/>
        <a:ext cx="1880592" cy="1175370"/>
      </dsp:txXfrm>
    </dsp:sp>
    <dsp:sp modelId="{6FB4D71A-E3BC-4C7F-937D-A1F723D9AEFB}">
      <dsp:nvSpPr>
        <dsp:cNvPr id="0" name=""/>
        <dsp:cNvSpPr/>
      </dsp:nvSpPr>
      <dsp:spPr>
        <a:xfrm>
          <a:off x="5877855" y="803688"/>
          <a:ext cx="2350740" cy="1175370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Do I have to follow these standards?</a:t>
          </a:r>
          <a:endParaRPr lang="en-US" sz="2400" kern="1200" dirty="0"/>
        </a:p>
      </dsp:txBody>
      <dsp:txXfrm>
        <a:off x="5877855" y="803688"/>
        <a:ext cx="2350740" cy="1175370"/>
      </dsp:txXfrm>
    </dsp:sp>
    <dsp:sp modelId="{D8D24B2D-530A-495F-98E0-8B7AB41CABD5}">
      <dsp:nvSpPr>
        <dsp:cNvPr id="0" name=""/>
        <dsp:cNvSpPr/>
      </dsp:nvSpPr>
      <dsp:spPr>
        <a:xfrm>
          <a:off x="6112929" y="1979058"/>
          <a:ext cx="235074" cy="88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527"/>
              </a:lnTo>
              <a:lnTo>
                <a:pt x="235074" y="881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910DA-4CC3-40DD-B3E4-BCA85F4930DF}">
      <dsp:nvSpPr>
        <dsp:cNvPr id="0" name=""/>
        <dsp:cNvSpPr/>
      </dsp:nvSpPr>
      <dsp:spPr>
        <a:xfrm>
          <a:off x="6348003" y="2272901"/>
          <a:ext cx="1880592" cy="117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Yes,  State Statute in Tennessee.</a:t>
          </a:r>
          <a:endParaRPr lang="en-US" sz="1600" b="1" kern="1200" dirty="0"/>
        </a:p>
      </dsp:txBody>
      <dsp:txXfrm>
        <a:off x="6348003" y="2272901"/>
        <a:ext cx="1880592" cy="11753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572DC2-CF90-4F8F-AE7B-E802A7E2ECD3}">
      <dsp:nvSpPr>
        <dsp:cNvPr id="0" name=""/>
        <dsp:cNvSpPr/>
      </dsp:nvSpPr>
      <dsp:spPr>
        <a:xfrm>
          <a:off x="533397" y="457205"/>
          <a:ext cx="86084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Governmental Accounting 101</a:t>
          </a:r>
          <a:endParaRPr lang="en-US" sz="900" kern="1200" dirty="0"/>
        </a:p>
      </dsp:txBody>
      <dsp:txXfrm>
        <a:off x="533397" y="457205"/>
        <a:ext cx="860849" cy="1172579"/>
      </dsp:txXfrm>
    </dsp:sp>
    <dsp:sp modelId="{97CE7720-93B3-46CE-9E81-6B334D9EF868}">
      <dsp:nvSpPr>
        <dsp:cNvPr id="0" name=""/>
        <dsp:cNvSpPr/>
      </dsp:nvSpPr>
      <dsp:spPr>
        <a:xfrm>
          <a:off x="2057409" y="0"/>
          <a:ext cx="4583340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Types of Funds:</a:t>
          </a:r>
          <a:endParaRPr lang="en-US" sz="4000" kern="1200" dirty="0"/>
        </a:p>
      </dsp:txBody>
      <dsp:txXfrm>
        <a:off x="2057409" y="0"/>
        <a:ext cx="4583340" cy="1172579"/>
      </dsp:txXfrm>
    </dsp:sp>
    <dsp:sp modelId="{C12C69F9-B4A5-47DB-BFDC-E2F293E416D8}">
      <dsp:nvSpPr>
        <dsp:cNvPr id="0" name=""/>
        <dsp:cNvSpPr/>
      </dsp:nvSpPr>
      <dsp:spPr>
        <a:xfrm>
          <a:off x="2057388" y="1219201"/>
          <a:ext cx="4567541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Governmental Funds</a:t>
          </a:r>
          <a:endParaRPr lang="en-US" sz="2400" kern="1200" dirty="0"/>
        </a:p>
      </dsp:txBody>
      <dsp:txXfrm>
        <a:off x="2057388" y="1219201"/>
        <a:ext cx="4567541" cy="1172579"/>
      </dsp:txXfrm>
    </dsp:sp>
    <dsp:sp modelId="{5F1DC111-E5B8-47FA-B8FE-ADD54FE92432}">
      <dsp:nvSpPr>
        <dsp:cNvPr id="0" name=""/>
        <dsp:cNvSpPr/>
      </dsp:nvSpPr>
      <dsp:spPr>
        <a:xfrm>
          <a:off x="2133603" y="2590805"/>
          <a:ext cx="85916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General Fund</a:t>
          </a:r>
          <a:endParaRPr lang="en-US" sz="900" b="1" kern="1200" dirty="0"/>
        </a:p>
      </dsp:txBody>
      <dsp:txXfrm>
        <a:off x="2133603" y="2590805"/>
        <a:ext cx="859169" cy="1172579"/>
      </dsp:txXfrm>
    </dsp:sp>
    <dsp:sp modelId="{9290714D-8CE5-43F4-AE48-9D1C1D3495CF}">
      <dsp:nvSpPr>
        <dsp:cNvPr id="0" name=""/>
        <dsp:cNvSpPr/>
      </dsp:nvSpPr>
      <dsp:spPr>
        <a:xfrm>
          <a:off x="3276599" y="2590800"/>
          <a:ext cx="85916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Special Revenue Funds</a:t>
          </a:r>
          <a:endParaRPr lang="en-US" sz="1050" b="1" kern="1200" dirty="0"/>
        </a:p>
      </dsp:txBody>
      <dsp:txXfrm>
        <a:off x="3276599" y="2590800"/>
        <a:ext cx="859169" cy="1172579"/>
      </dsp:txXfrm>
    </dsp:sp>
    <dsp:sp modelId="{23EE8698-E061-4C82-B835-BE20E33E12E6}">
      <dsp:nvSpPr>
        <dsp:cNvPr id="0" name=""/>
        <dsp:cNvSpPr/>
      </dsp:nvSpPr>
      <dsp:spPr>
        <a:xfrm>
          <a:off x="4495803" y="2590803"/>
          <a:ext cx="85916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Capital Projects Funds</a:t>
          </a:r>
          <a:endParaRPr lang="en-US" sz="1050" b="1" kern="1200" dirty="0"/>
        </a:p>
      </dsp:txBody>
      <dsp:txXfrm>
        <a:off x="4495803" y="2590803"/>
        <a:ext cx="859169" cy="1172579"/>
      </dsp:txXfrm>
    </dsp:sp>
    <dsp:sp modelId="{BE587C71-E529-4BF0-9FED-7B04E4D42D29}">
      <dsp:nvSpPr>
        <dsp:cNvPr id="0" name=""/>
        <dsp:cNvSpPr/>
      </dsp:nvSpPr>
      <dsp:spPr>
        <a:xfrm>
          <a:off x="5714998" y="2561220"/>
          <a:ext cx="85916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r>
            <a:rPr lang="en-US" sz="1050" b="1" kern="1200" dirty="0" smtClean="0"/>
            <a:t>Debt Service Funds</a:t>
          </a:r>
          <a:endParaRPr lang="en-US" sz="900" b="1" kern="1200" dirty="0"/>
        </a:p>
      </dsp:txBody>
      <dsp:txXfrm>
        <a:off x="5714998" y="2561220"/>
        <a:ext cx="859169" cy="1172579"/>
      </dsp:txXfrm>
    </dsp:sp>
    <dsp:sp modelId="{E3EDAFB0-DB4B-4B3F-8058-2E64C7C51F46}">
      <dsp:nvSpPr>
        <dsp:cNvPr id="0" name=""/>
        <dsp:cNvSpPr/>
      </dsp:nvSpPr>
      <dsp:spPr>
        <a:xfrm>
          <a:off x="2133603" y="3856620"/>
          <a:ext cx="85916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General Purpose School Fund</a:t>
          </a:r>
          <a:endParaRPr lang="en-US" sz="1050" b="1" kern="1200" dirty="0"/>
        </a:p>
      </dsp:txBody>
      <dsp:txXfrm>
        <a:off x="2133603" y="3856620"/>
        <a:ext cx="859169" cy="1172579"/>
      </dsp:txXfrm>
    </dsp:sp>
    <dsp:sp modelId="{60BB5CFD-667F-4DB7-A26B-09C8B698A605}">
      <dsp:nvSpPr>
        <dsp:cNvPr id="0" name=""/>
        <dsp:cNvSpPr/>
      </dsp:nvSpPr>
      <dsp:spPr>
        <a:xfrm>
          <a:off x="3276603" y="3856620"/>
          <a:ext cx="86084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School Federal Projects; Central Cafeteria; </a:t>
          </a:r>
          <a:r>
            <a:rPr lang="en-US" sz="900" b="1" kern="1200" dirty="0" err="1" smtClean="0"/>
            <a:t>Transporta-tion</a:t>
          </a:r>
          <a:r>
            <a:rPr lang="en-US" sz="900" b="1" kern="1200" dirty="0" smtClean="0"/>
            <a:t>; Extended School</a:t>
          </a:r>
          <a:endParaRPr lang="en-US" sz="900" b="1" kern="1200" dirty="0"/>
        </a:p>
      </dsp:txBody>
      <dsp:txXfrm>
        <a:off x="3276603" y="3856620"/>
        <a:ext cx="860849" cy="1172579"/>
      </dsp:txXfrm>
    </dsp:sp>
    <dsp:sp modelId="{F58D521F-C231-45A4-9166-6694095E04D8}">
      <dsp:nvSpPr>
        <dsp:cNvPr id="0" name=""/>
        <dsp:cNvSpPr/>
      </dsp:nvSpPr>
      <dsp:spPr>
        <a:xfrm>
          <a:off x="4495804" y="3856620"/>
          <a:ext cx="86084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r>
            <a:rPr lang="en-US" sz="1050" b="1" kern="1200" dirty="0" smtClean="0"/>
            <a:t>Education Capital Projects Fund</a:t>
          </a:r>
          <a:endParaRPr lang="en-US" sz="900" b="1" kern="1200" dirty="0"/>
        </a:p>
      </dsp:txBody>
      <dsp:txXfrm>
        <a:off x="4495804" y="3856620"/>
        <a:ext cx="860849" cy="1172579"/>
      </dsp:txXfrm>
    </dsp:sp>
    <dsp:sp modelId="{3F37F8D0-5E1F-4922-9270-64E58C362C72}">
      <dsp:nvSpPr>
        <dsp:cNvPr id="0" name=""/>
        <dsp:cNvSpPr/>
      </dsp:nvSpPr>
      <dsp:spPr>
        <a:xfrm>
          <a:off x="5714996" y="3856620"/>
          <a:ext cx="860849" cy="117257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</a:t>
          </a:r>
          <a:r>
            <a:rPr lang="en-US" sz="1050" b="1" kern="1200" dirty="0" smtClean="0"/>
            <a:t>Education Debt Service Fund</a:t>
          </a:r>
          <a:endParaRPr lang="en-US" sz="900" b="1" kern="1200" dirty="0"/>
        </a:p>
      </dsp:txBody>
      <dsp:txXfrm>
        <a:off x="5714996" y="3856620"/>
        <a:ext cx="860849" cy="11725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F331CE-EC01-4B0A-9F58-B0BD215A2DE7}">
      <dsp:nvSpPr>
        <dsp:cNvPr id="0" name=""/>
        <dsp:cNvSpPr/>
      </dsp:nvSpPr>
      <dsp:spPr>
        <a:xfrm>
          <a:off x="550" y="557"/>
          <a:ext cx="1785366" cy="1107472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Governmental Accounting 101</a:t>
          </a:r>
          <a:endParaRPr lang="en-US" sz="1800" kern="1200" dirty="0"/>
        </a:p>
      </dsp:txBody>
      <dsp:txXfrm>
        <a:off x="550" y="557"/>
        <a:ext cx="1785366" cy="1107472"/>
      </dsp:txXfrm>
    </dsp:sp>
    <dsp:sp modelId="{3BF12F66-82AC-40D2-9C68-DE34574381F0}">
      <dsp:nvSpPr>
        <dsp:cNvPr id="0" name=""/>
        <dsp:cNvSpPr/>
      </dsp:nvSpPr>
      <dsp:spPr>
        <a:xfrm>
          <a:off x="2266576" y="557"/>
          <a:ext cx="5962473" cy="224420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Special Revenue Fund Definition</a:t>
          </a:r>
          <a:endParaRPr lang="en-US" sz="2400" kern="1200" dirty="0"/>
        </a:p>
      </dsp:txBody>
      <dsp:txXfrm>
        <a:off x="2266576" y="557"/>
        <a:ext cx="5962473" cy="2244209"/>
      </dsp:txXfrm>
    </dsp:sp>
    <dsp:sp modelId="{3555E414-991E-426D-A2CC-ED29B9547254}">
      <dsp:nvSpPr>
        <dsp:cNvPr id="0" name=""/>
        <dsp:cNvSpPr/>
      </dsp:nvSpPr>
      <dsp:spPr>
        <a:xfrm>
          <a:off x="2266576" y="2464393"/>
          <a:ext cx="2861071" cy="224420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Special Revenue Funds are used to account for the proceeds of </a:t>
          </a:r>
          <a:r>
            <a:rPr lang="en-US" sz="1700" b="1" kern="1200" dirty="0" smtClean="0">
              <a:solidFill>
                <a:srgbClr val="FF0000"/>
              </a:solidFill>
            </a:rPr>
            <a:t>specific </a:t>
          </a:r>
          <a:r>
            <a:rPr lang="en-US" sz="1700" b="1" kern="1200" dirty="0" smtClean="0"/>
            <a:t>revenue sources that are </a:t>
          </a:r>
          <a:r>
            <a:rPr lang="en-US" sz="1700" b="1" kern="1200" dirty="0" smtClean="0">
              <a:solidFill>
                <a:srgbClr val="FF0000"/>
              </a:solidFill>
            </a:rPr>
            <a:t>restricted</a:t>
          </a:r>
          <a:r>
            <a:rPr lang="en-US" sz="1700" b="1" kern="1200" dirty="0" smtClean="0"/>
            <a:t> or </a:t>
          </a:r>
          <a:r>
            <a:rPr lang="en-US" sz="1700" b="1" kern="1200" dirty="0" smtClean="0">
              <a:solidFill>
                <a:srgbClr val="FF0000"/>
              </a:solidFill>
            </a:rPr>
            <a:t>committed</a:t>
          </a:r>
          <a:r>
            <a:rPr lang="en-US" sz="1700" b="1" kern="1200" dirty="0" smtClean="0"/>
            <a:t> to expenditure for specified purposes other than debt service or capital projects.</a:t>
          </a:r>
          <a:endParaRPr lang="en-US" sz="1700" b="1" kern="1200" dirty="0"/>
        </a:p>
      </dsp:txBody>
      <dsp:txXfrm>
        <a:off x="2266576" y="2464393"/>
        <a:ext cx="2861071" cy="2244209"/>
      </dsp:txXfrm>
    </dsp:sp>
    <dsp:sp modelId="{DAE0298A-9627-4885-8289-9AF5C6C10D58}">
      <dsp:nvSpPr>
        <dsp:cNvPr id="0" name=""/>
        <dsp:cNvSpPr/>
      </dsp:nvSpPr>
      <dsp:spPr>
        <a:xfrm>
          <a:off x="5367978" y="2464393"/>
          <a:ext cx="2861071" cy="2244209"/>
        </a:xfrm>
        <a:prstGeom prst="roundRect">
          <a:avLst>
            <a:gd name="adj" fmla="val 10000"/>
          </a:avLst>
        </a:prstGeom>
        <a:gradFill rotWithShape="0">
          <a:gsLst>
            <a:gs pos="20000">
              <a:schemeClr val="accent1">
                <a:hueOff val="0"/>
                <a:satOff val="0"/>
                <a:lumOff val="0"/>
                <a:alphaOff val="0"/>
                <a:tint val="9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One or more </a:t>
          </a:r>
          <a:r>
            <a:rPr lang="en-US" sz="1700" b="1" kern="1200" dirty="0" smtClean="0">
              <a:solidFill>
                <a:srgbClr val="FF0000"/>
              </a:solidFill>
            </a:rPr>
            <a:t>specific</a:t>
          </a:r>
          <a:r>
            <a:rPr lang="en-US" sz="1700" b="1" kern="1200" dirty="0" smtClean="0"/>
            <a:t> restricted or committed revenues should be the foundation for a special revenue fund.</a:t>
          </a:r>
          <a:endParaRPr lang="en-US" sz="1700" b="1" kern="1200" dirty="0"/>
        </a:p>
      </dsp:txBody>
      <dsp:txXfrm>
        <a:off x="5367978" y="2464393"/>
        <a:ext cx="2861071" cy="224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B1F29-F9D3-47D6-AB20-3D97313C7838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4AA57-B2BF-4A29-969D-11DEF8415A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7CE65-7CA4-4044-B189-B141C42ACBD4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7F29-82F1-4212-929E-649D7404B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1C97-F96F-4158-A895-03498C154A91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CCAE-795C-4683-88F3-E46ABEC07FAE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73E1-85C8-4ADC-8924-4C014C69E94F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A9-A48D-4F16-B93E-F4A51F0064F3}" type="datetime1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4/28/2011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74D4-E577-4B6A-B0D2-C67F8DB951CF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0C42-B699-4211-BAE0-B005D4AA21C9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AFB8-C34E-4601-A772-3DBCB5EFB887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4F9F-E0C8-4491-9D8D-8C294BAE649E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3985-69CA-446E-A4C5-6AA2B0FAF743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8C0-3346-43A8-898A-275AC9ED57A4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CF2D-E475-4DA4-9483-5BC62A83D994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EF4A-8326-4D03-A9F3-63D6F3E30C74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635BEA4-7849-40EF-9E67-8141F0418109}" type="datetime1">
              <a:rPr lang="en-US" smtClean="0"/>
              <a:pPr/>
              <a:t>4/28/2011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1A110B-EDFC-44BF-AA0F-1ADAEAB112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273014-F72C-4201-8605-952DA7B909FF}" type="datetime1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4/28/2011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1A110B-EDFC-44BF-AA0F-1ADAEAB11236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r>
              <a:rPr lang="en-US" smtClean="0"/>
              <a:t>Fund Balance Reporting and</a:t>
            </a:r>
          </a:p>
          <a:p>
            <a:r>
              <a:rPr lang="en-US" smtClean="0"/>
              <a:t> Governmental Fund Type Definitions</a:t>
            </a:r>
          </a:p>
          <a:p>
            <a:endParaRPr lang="en-US" smtClean="0"/>
          </a:p>
          <a:p>
            <a:r>
              <a:rPr lang="en-US" smtClean="0"/>
              <a:t>Department of Education</a:t>
            </a:r>
          </a:p>
          <a:p>
            <a:r>
              <a:rPr lang="en-US" smtClean="0"/>
              <a:t>Fiscal Workshops</a:t>
            </a:r>
          </a:p>
          <a:p>
            <a:r>
              <a:rPr lang="en-US" smtClean="0"/>
              <a:t>2011</a:t>
            </a:r>
          </a:p>
          <a:p>
            <a:r>
              <a:rPr lang="en-US" smtClean="0"/>
              <a:t>  </a:t>
            </a:r>
          </a:p>
          <a:p>
            <a:r>
              <a:rPr lang="en-US" smtClean="0"/>
              <a:t>Presented by Carl Lowe</a:t>
            </a:r>
          </a:p>
          <a:p>
            <a:r>
              <a:rPr lang="en-US" smtClean="0"/>
              <a:t>Division of County Audit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Fund Balance Definitions</a:t>
            </a:r>
          </a:p>
          <a:p>
            <a:pPr lvl="1" algn="just"/>
            <a:r>
              <a:rPr lang="en-US" dirty="0" smtClean="0">
                <a:solidFill>
                  <a:srgbClr val="FFC000"/>
                </a:solidFill>
              </a:rPr>
              <a:t>“Assigned”.</a:t>
            </a:r>
          </a:p>
          <a:p>
            <a:pPr lvl="2" algn="just"/>
            <a:r>
              <a:rPr lang="en-US" dirty="0" smtClean="0"/>
              <a:t>Amounts intended to be spent for specific purposes where intent is expressed by:</a:t>
            </a:r>
          </a:p>
          <a:p>
            <a:pPr lvl="3" algn="just"/>
            <a:r>
              <a:rPr lang="en-US" dirty="0" smtClean="0"/>
              <a:t>The Governing Body (Board of Education) or,</a:t>
            </a:r>
          </a:p>
          <a:p>
            <a:pPr lvl="3" algn="just"/>
            <a:r>
              <a:rPr lang="en-US" dirty="0" smtClean="0"/>
              <a:t>A body (such as budget or finance committee) authorized by the Board of Education  to assign funds.</a:t>
            </a:r>
          </a:p>
          <a:p>
            <a:pPr lvl="3" algn="just"/>
            <a:r>
              <a:rPr lang="en-US" dirty="0" smtClean="0"/>
              <a:t>A person or official authorized by the Board of Education to assign funds (such as a Director of Schools or Finance Director).</a:t>
            </a:r>
          </a:p>
          <a:p>
            <a:pPr lvl="2" algn="just">
              <a:buNone/>
            </a:pPr>
            <a:endParaRPr lang="en-US" dirty="0" smtClean="0"/>
          </a:p>
          <a:p>
            <a:pPr lvl="3" algn="just"/>
            <a:endParaRPr lang="en-US" dirty="0" smtClean="0"/>
          </a:p>
          <a:p>
            <a:pPr lvl="2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Fund Balance Definitions</a:t>
            </a:r>
          </a:p>
          <a:p>
            <a:pPr lvl="1" algn="just"/>
            <a:r>
              <a:rPr lang="en-US" dirty="0" smtClean="0">
                <a:solidFill>
                  <a:srgbClr val="FFC000"/>
                </a:solidFill>
              </a:rPr>
              <a:t>“Unassigned”.</a:t>
            </a:r>
          </a:p>
          <a:p>
            <a:pPr lvl="2" algn="just"/>
            <a:r>
              <a:rPr lang="en-US" dirty="0" smtClean="0"/>
              <a:t>Amounts are available to be spent for any education  purpose.</a:t>
            </a:r>
          </a:p>
          <a:p>
            <a:pPr lvl="2" algn="just"/>
            <a:r>
              <a:rPr lang="en-US" dirty="0" smtClean="0"/>
              <a:t>General Rule:  Unassigned amounts will </a:t>
            </a:r>
            <a:r>
              <a:rPr lang="en-US" u="sng" dirty="0" smtClean="0"/>
              <a:t>only</a:t>
            </a:r>
            <a:r>
              <a:rPr lang="en-US" dirty="0" smtClean="0"/>
              <a:t> be reported in the General Purpose School Fund.</a:t>
            </a:r>
          </a:p>
          <a:p>
            <a:pPr lvl="2" algn="just"/>
            <a:r>
              <a:rPr lang="en-US" dirty="0" smtClean="0"/>
              <a:t>Rare exception: (negative unassigned balances in other  funds).</a:t>
            </a:r>
          </a:p>
          <a:p>
            <a:pPr lvl="2" algn="just"/>
            <a:r>
              <a:rPr lang="en-US" dirty="0" smtClean="0"/>
              <a:t>Remember the 3% fund balance rule.  GASB 54 does not affect this state statute.</a:t>
            </a:r>
          </a:p>
          <a:p>
            <a:pPr lvl="2" algn="just">
              <a:buNone/>
            </a:pPr>
            <a:endParaRPr lang="en-US" dirty="0" smtClean="0"/>
          </a:p>
          <a:p>
            <a:pPr lvl="3" algn="just"/>
            <a:endParaRPr lang="en-US" dirty="0" smtClean="0"/>
          </a:p>
          <a:p>
            <a:pPr lvl="2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067560"/>
          <a:ext cx="6858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066800">
                <a:tc>
                  <a:txBody>
                    <a:bodyPr/>
                    <a:lstStyle/>
                    <a:p>
                      <a:endParaRPr lang="en-US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endParaRPr lang="en-US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r>
                        <a:rPr lang="en-US" sz="14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Classifi-cations</a:t>
                      </a:r>
                      <a:endParaRPr lang="en-US" sz="1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General Fund – </a:t>
                      </a:r>
                    </a:p>
                    <a:p>
                      <a:r>
                        <a:rPr 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(GPS)</a:t>
                      </a:r>
                      <a:r>
                        <a:rPr lang="en-US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 </a:t>
                      </a:r>
                      <a:endParaRPr 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Special Revenue</a:t>
                      </a:r>
                    </a:p>
                    <a:p>
                      <a:r>
                        <a:rPr 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Funds</a:t>
                      </a:r>
                      <a:endParaRPr 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Capital</a:t>
                      </a:r>
                      <a:r>
                        <a:rPr lang="en-US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 Projects Funds</a:t>
                      </a:r>
                      <a:endParaRPr 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Debt</a:t>
                      </a:r>
                      <a:r>
                        <a:rPr lang="en-US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 Service Funds</a:t>
                      </a:r>
                      <a:endParaRPr 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Nonspendable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Restricted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Committed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Unassigned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√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√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√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00200"/>
            <a:ext cx="17043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√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= Probable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600200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√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= Possible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600200"/>
            <a:ext cx="2286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√   = Almost Never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905000"/>
          <a:ext cx="8381999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62000"/>
                <a:gridCol w="914400"/>
                <a:gridCol w="990600"/>
                <a:gridCol w="990600"/>
                <a:gridCol w="914400"/>
                <a:gridCol w="1143000"/>
                <a:gridCol w="1219199"/>
              </a:tblGrid>
              <a:tr h="1246795">
                <a:tc>
                  <a:txBody>
                    <a:bodyPr/>
                    <a:lstStyle/>
                    <a:p>
                      <a:endParaRPr lang="en-US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endParaRPr lang="en-US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r>
                        <a:rPr lang="en-US" sz="14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tx2">
                              <a:lumMod val="25000"/>
                            </a:schemeClr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Classifi-cations</a:t>
                      </a:r>
                      <a:endParaRPr lang="en-US" sz="1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tx2">
                            <a:lumMod val="25000"/>
                          </a:schemeClr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GPS -</a:t>
                      </a:r>
                    </a:p>
                    <a:p>
                      <a:r>
                        <a:rPr lang="en-US" sz="14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</a:t>
                      </a:r>
                      <a:endParaRPr lang="en-US" sz="14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141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SFP –</a:t>
                      </a:r>
                    </a:p>
                    <a:p>
                      <a:r>
                        <a:rPr lang="en-US" sz="14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</a:t>
                      </a:r>
                      <a:endParaRPr lang="en-US" sz="14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142</a:t>
                      </a:r>
                      <a:endParaRPr lang="en-US" sz="1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4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endParaRPr lang="en-US" sz="14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endParaRPr lang="en-US" sz="14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r>
                        <a:rPr lang="en-US" sz="14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Caf</a:t>
                      </a:r>
                      <a:r>
                        <a:rPr lang="en-US" sz="14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 -</a:t>
                      </a:r>
                      <a:endParaRPr lang="en-US" sz="14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143</a:t>
                      </a:r>
                      <a:endParaRPr lang="en-US" sz="1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STF –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144</a:t>
                      </a:r>
                      <a:endParaRPr 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ESP –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146</a:t>
                      </a:r>
                      <a:endParaRPr lang="en-US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Debt</a:t>
                      </a:r>
                      <a:r>
                        <a:rPr lang="en-US" sz="14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 Service Fund</a:t>
                      </a:r>
                    </a:p>
                    <a:p>
                      <a:r>
                        <a:rPr lang="en-US" sz="14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156</a:t>
                      </a:r>
                      <a:endParaRPr lang="en-US" sz="1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Capital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Projects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Fund</a:t>
                      </a:r>
                    </a:p>
                    <a:p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177</a:t>
                      </a:r>
                      <a:endParaRPr lang="en-US" sz="1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anchor="b"/>
                </a:tc>
              </a:tr>
              <a:tr h="40217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Nonspendable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b">
                    <a:solidFill>
                      <a:schemeClr val="tx2"/>
                    </a:solidFill>
                  </a:tcPr>
                </a:tc>
              </a:tr>
              <a:tr h="7408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Restricted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7408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Committed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581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5818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Unassigned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1447800"/>
            <a:ext cx="5562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we expect to see for most schools departments.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Encumbrances</a:t>
            </a:r>
          </a:p>
          <a:p>
            <a:pPr lvl="1" algn="just"/>
            <a:r>
              <a:rPr lang="en-US" dirty="0" smtClean="0"/>
              <a:t>Local Government Closeout</a:t>
            </a:r>
          </a:p>
          <a:p>
            <a:pPr lvl="2" algn="just"/>
            <a:r>
              <a:rPr lang="en-US" dirty="0" smtClean="0"/>
              <a:t>Encumbrances and 39000 Account.</a:t>
            </a:r>
          </a:p>
          <a:p>
            <a:pPr lvl="2" algn="just"/>
            <a:r>
              <a:rPr lang="en-US" dirty="0" smtClean="0"/>
              <a:t>You must allocate these two numbers to the correct GASB 54 classifications.</a:t>
            </a:r>
          </a:p>
          <a:p>
            <a:pPr lvl="1" algn="just"/>
            <a:r>
              <a:rPr lang="en-US" dirty="0" smtClean="0"/>
              <a:t>Encumbrances related to restricted amounts would be restricted.</a:t>
            </a:r>
          </a:p>
          <a:p>
            <a:pPr lvl="1" algn="just"/>
            <a:r>
              <a:rPr lang="en-US" dirty="0" smtClean="0"/>
              <a:t>Encumbrances related to committed amounts would be committed.</a:t>
            </a:r>
          </a:p>
          <a:p>
            <a:pPr lvl="1" algn="just"/>
            <a:r>
              <a:rPr lang="en-US" dirty="0" smtClean="0"/>
              <a:t>All other encumbrances would be assigned.</a:t>
            </a:r>
          </a:p>
          <a:p>
            <a:pPr lvl="2" algn="just">
              <a:buNone/>
            </a:pPr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>
              <a:buNone/>
            </a:pPr>
            <a:endParaRPr lang="en-US" dirty="0" smtClean="0"/>
          </a:p>
          <a:p>
            <a:pPr lvl="3" algn="just"/>
            <a:endParaRPr lang="en-US" dirty="0" smtClean="0"/>
          </a:p>
          <a:p>
            <a:pPr lvl="2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 to Determine Fund Balance Classification – Balance Sheet Approach – GPS Fund.</a:t>
            </a:r>
          </a:p>
          <a:p>
            <a:pPr lvl="1" algn="just"/>
            <a:r>
              <a:rPr lang="en-US" dirty="0" smtClean="0"/>
              <a:t>Look at Balance Sheet and find </a:t>
            </a:r>
            <a:r>
              <a:rPr lang="en-US" dirty="0" err="1" smtClean="0"/>
              <a:t>Nonspendable</a:t>
            </a:r>
            <a:r>
              <a:rPr lang="en-US" dirty="0" smtClean="0"/>
              <a:t> Items.</a:t>
            </a:r>
          </a:p>
          <a:p>
            <a:pPr lvl="1" algn="just"/>
            <a:r>
              <a:rPr lang="en-US" dirty="0" smtClean="0"/>
              <a:t>Analyze Restricted amounts (i.e. BEP, Career Ladder, Other, etc., just like you have always done).</a:t>
            </a:r>
          </a:p>
          <a:p>
            <a:pPr lvl="1" algn="just"/>
            <a:r>
              <a:rPr lang="en-US" dirty="0" smtClean="0"/>
              <a:t>Analyze Encumbrances – Breakdown between Restricted, Committed and Assigned.  Most should be assigned because they have been issued by someone delegated by the School Board with that authority.</a:t>
            </a:r>
          </a:p>
          <a:p>
            <a:pPr lvl="1" algn="just"/>
            <a:r>
              <a:rPr lang="en-US" dirty="0" smtClean="0"/>
              <a:t>Note any amounts committed by Resolution of the Board of Education (normally there will not be any).</a:t>
            </a:r>
          </a:p>
          <a:p>
            <a:pPr lvl="1" algn="just"/>
            <a:r>
              <a:rPr lang="en-US" dirty="0" smtClean="0"/>
              <a:t>Remainder of Balance is posted to Unassigned.</a:t>
            </a:r>
          </a:p>
          <a:p>
            <a:pPr lvl="1" algn="just"/>
            <a:r>
              <a:rPr lang="en-US" dirty="0" smtClean="0"/>
              <a:t>Use the same general approach for Other Funds.</a:t>
            </a:r>
          </a:p>
          <a:p>
            <a:pPr algn="just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Please note that CTAS took more of an operations approach rather than a Balance Sheet Approach.  Either will work if you use caution.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Facts</a:t>
            </a:r>
          </a:p>
          <a:p>
            <a:pPr lvl="1" algn="just"/>
            <a:r>
              <a:rPr lang="en-US" dirty="0" smtClean="0"/>
              <a:t>The new classifications only apply to governmental funds (i.e. </a:t>
            </a:r>
            <a:r>
              <a:rPr lang="en-US" u="sng" dirty="0" smtClean="0"/>
              <a:t>not</a:t>
            </a:r>
            <a:r>
              <a:rPr lang="en-US" dirty="0" smtClean="0"/>
              <a:t> enterprise funds).</a:t>
            </a:r>
          </a:p>
          <a:p>
            <a:pPr lvl="1" algn="just"/>
            <a:r>
              <a:rPr lang="en-US" dirty="0" smtClean="0"/>
              <a:t>You are </a:t>
            </a:r>
            <a:r>
              <a:rPr lang="en-US" u="sng" dirty="0" smtClean="0"/>
              <a:t>not</a:t>
            </a:r>
            <a:r>
              <a:rPr lang="en-US" dirty="0" smtClean="0"/>
              <a:t> required to use all the classifications in every fund.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You </a:t>
            </a:r>
            <a:r>
              <a:rPr lang="en-US" u="sng" dirty="0" smtClean="0"/>
              <a:t>must</a:t>
            </a:r>
            <a:r>
              <a:rPr lang="en-US" dirty="0" smtClean="0"/>
              <a:t> be able to show what makes up each functional classification (Restricted, Committed, or Assigned)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You must maintain a subsidiary worksheet detailing the breakdown of each classification.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Facts</a:t>
            </a:r>
          </a:p>
          <a:p>
            <a:pPr lvl="1" algn="just"/>
            <a:r>
              <a:rPr lang="en-US" dirty="0" smtClean="0"/>
              <a:t>The Division of County Audit believes the budget document serves to Commit Revenues (other than  Restricted Revenues) in a budgeted Special Revenue Fund or Other Funds.</a:t>
            </a:r>
          </a:p>
          <a:p>
            <a:pPr lvl="2" algn="just"/>
            <a:r>
              <a:rPr lang="en-US" dirty="0" smtClean="0"/>
              <a:t>This does not apply to the GPS Fund because all revenues (except restricted revenues) are raised for general education expenditures.</a:t>
            </a:r>
          </a:p>
          <a:p>
            <a:pPr lvl="1" algn="just"/>
            <a:r>
              <a:rPr lang="en-US" dirty="0" smtClean="0"/>
              <a:t>Transfers are </a:t>
            </a:r>
            <a:r>
              <a:rPr lang="en-US" u="sng" dirty="0" smtClean="0"/>
              <a:t>not</a:t>
            </a:r>
            <a:r>
              <a:rPr lang="en-US" dirty="0" smtClean="0"/>
              <a:t> considered revenues for defining restricted or committed revenues in Special Revenue Funds.  You can make the transfer specific by naming the specific type of revenue transferred.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Policies</a:t>
            </a:r>
          </a:p>
          <a:p>
            <a:pPr lvl="1" algn="just"/>
            <a:r>
              <a:rPr lang="en-US" dirty="0" smtClean="0"/>
              <a:t>Need a policy adopted by the Board of Education for the order of spending.</a:t>
            </a:r>
          </a:p>
          <a:p>
            <a:pPr lvl="1" algn="just"/>
            <a:r>
              <a:rPr lang="en-US" dirty="0" smtClean="0"/>
              <a:t>We recommend:</a:t>
            </a:r>
          </a:p>
          <a:p>
            <a:pPr lvl="2" algn="just"/>
            <a:r>
              <a:rPr lang="en-US" dirty="0" smtClean="0"/>
              <a:t>Restricted - First</a:t>
            </a:r>
          </a:p>
          <a:p>
            <a:pPr lvl="2" algn="just"/>
            <a:r>
              <a:rPr lang="en-US" dirty="0" smtClean="0"/>
              <a:t>Committed - Second</a:t>
            </a:r>
          </a:p>
          <a:p>
            <a:pPr lvl="2" algn="just"/>
            <a:r>
              <a:rPr lang="en-US" dirty="0" smtClean="0"/>
              <a:t>Assigned - Third</a:t>
            </a:r>
          </a:p>
          <a:p>
            <a:pPr lvl="1" algn="just"/>
            <a:r>
              <a:rPr lang="en-US" dirty="0" smtClean="0"/>
              <a:t>Minimum Fund Balance Policy if you have one.</a:t>
            </a:r>
          </a:p>
          <a:p>
            <a:pPr lvl="1" algn="just"/>
            <a:r>
              <a:rPr lang="en-US" dirty="0" smtClean="0"/>
              <a:t>Stabilization or (rainy day) arrangements if you have  rainy day funds or maintain a rainy day fund. </a:t>
            </a:r>
          </a:p>
          <a:p>
            <a:pPr lvl="2" algn="just">
              <a:buNone/>
            </a:pPr>
            <a:endParaRPr lang="en-US" dirty="0" smtClean="0"/>
          </a:p>
          <a:p>
            <a:pPr lvl="2" algn="just"/>
            <a:endParaRPr lang="en-US" dirty="0" smtClean="0"/>
          </a:p>
          <a:p>
            <a:pPr lvl="2" algn="just"/>
            <a:endParaRPr lang="en-US" dirty="0" smtClean="0"/>
          </a:p>
          <a:p>
            <a:pPr lvl="2" algn="just">
              <a:buNone/>
            </a:pPr>
            <a:endParaRPr lang="en-US" dirty="0" smtClean="0"/>
          </a:p>
          <a:p>
            <a:pPr lvl="3" algn="just"/>
            <a:endParaRPr lang="en-US" dirty="0" smtClean="0"/>
          </a:p>
          <a:p>
            <a:pPr lvl="2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295400" y="762000"/>
          <a:ext cx="2826669" cy="5821376"/>
        </p:xfrm>
        <a:graphic>
          <a:graphicData uri="http://schemas.openxmlformats.org/drawingml/2006/table">
            <a:tbl>
              <a:tblPr/>
              <a:tblGrid>
                <a:gridCol w="1744339"/>
                <a:gridCol w="126096"/>
                <a:gridCol w="956234"/>
              </a:tblGrid>
              <a:tr h="170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Cash with Trustee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1,940,000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Prepaid Insurance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Inventories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Accounts Receivable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Due from other Govn'ts.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Property Taxes Receivable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Allowance for Uncollect. Taxes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(200,000)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Assets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8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Accounts Payable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Payroll Deduct. Payable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Contracts Payable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Deferred Rev. - Current Taxes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Deferred Rev. - Del. Taxes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Deferred Revenues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Liabilities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 Balance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Reserves for Encumbrances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Reserved for BEP - State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Reserved for BEP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– Other*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Reserved for Capital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Outlay*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Other Local Ed.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Reserves*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Reserved for Career Ladder Ext.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Reserved for Career Ladder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Federal Reserves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Designated for Library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Reserved for Library - Donations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Unreserved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Fund Balance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8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Liabilities and Fund Bal.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4,015,000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029200" y="762000"/>
          <a:ext cx="2916122" cy="5821376"/>
        </p:xfrm>
        <a:graphic>
          <a:graphicData uri="http://schemas.openxmlformats.org/drawingml/2006/table">
            <a:tbl>
              <a:tblPr/>
              <a:tblGrid>
                <a:gridCol w="1752600"/>
                <a:gridCol w="177187"/>
                <a:gridCol w="986335"/>
              </a:tblGrid>
              <a:tr h="170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Assets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Cash with Trustee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1,940,000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Prepaid Insurance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Inventories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Accounts Receivable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Due from other Govn'ts.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Property Taxes Receivable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Allowance for Uncollect. Taxes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(200,000)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Assets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98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Liabilities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Accounts Payable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Payroll Deduct. Payable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Contracts Payable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Deferred Rev. - Current Taxes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Deferred Rev. - Del. Taxes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 Deferred Revenues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Liabilities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2,000,000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Fund Balance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Nonspendable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: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Prepaid Insurance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Inventories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Restricted for: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Education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Committed to: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(there are no commitments)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Assigned to: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Education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Unassigned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1,265,000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Fund Balance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6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8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Liabilities and Fund Bal.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4,015,000 </a:t>
                      </a:r>
                    </a:p>
                  </a:txBody>
                  <a:tcPr marL="6627" marR="6627" marT="66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38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GASB 54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8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  After GASB 54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924300" y="4762500"/>
            <a:ext cx="1447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4800" y="5638800"/>
            <a:ext cx="9144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14800" y="4267200"/>
            <a:ext cx="914400" cy="685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886200" y="4495800"/>
            <a:ext cx="1371600" cy="914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4495800"/>
            <a:ext cx="838200" cy="457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3924300" y="4838700"/>
            <a:ext cx="12954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4000500" y="4914900"/>
            <a:ext cx="11430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4076700" y="4991100"/>
            <a:ext cx="990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14800" y="50292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91000" y="5029200"/>
            <a:ext cx="838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191000" y="5029200"/>
            <a:ext cx="838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14800" y="50292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14800" y="60198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53000" y="4648200"/>
            <a:ext cx="152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6488668"/>
            <a:ext cx="10668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800" dirty="0" smtClean="0"/>
              <a:t>See Assumptions</a:t>
            </a:r>
          </a:p>
          <a:p>
            <a:r>
              <a:rPr lang="en-US" sz="800" dirty="0" smtClean="0"/>
              <a:t> on next slide.</a:t>
            </a:r>
            <a:endParaRPr lang="en-US" sz="800" dirty="0"/>
          </a:p>
        </p:txBody>
      </p:sp>
      <p:sp>
        <p:nvSpPr>
          <p:cNvPr id="25" name="Oval 24"/>
          <p:cNvSpPr/>
          <p:nvPr/>
        </p:nvSpPr>
        <p:spPr>
          <a:xfrm>
            <a:off x="3505200" y="6019800"/>
            <a:ext cx="685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15200" y="6019800"/>
            <a:ext cx="685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6172200"/>
            <a:ext cx="2819400" cy="158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>
                <a:solidFill>
                  <a:prstClr val="black">
                    <a:shade val="50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GASB 54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AD-784A-4CBC-A27E-717B155A05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9C6CA7-3937-4304-8C27-4080DD4D4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29C6CA7-3937-4304-8C27-4080DD4D4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BA3262-CB00-492D-93BE-6E0D535F2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0BA3262-CB00-492D-93BE-6E0D535F2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A8E26A-E6D1-4C34-AA82-8C16D2BB10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9A8E26A-E6D1-4C34-AA82-8C16D2BB10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C8923A-5230-4899-B3C2-5EB1D9ED5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5DC8923A-5230-4899-B3C2-5EB1D9ED5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FD0143-0B1D-4F57-83BF-456BF4AC9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B8FD0143-0B1D-4F57-83BF-456BF4AC9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2C89CF-E149-43EB-98A9-86989713B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612C89CF-E149-43EB-98A9-86989713B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B4D71A-E3BC-4C7F-937D-A1F723D9A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FB4D71A-E3BC-4C7F-937D-A1F723D9A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D24B2D-530A-495F-98E0-8B7AB41CA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D8D24B2D-530A-495F-98E0-8B7AB41CA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6910DA-4CC3-40DD-B3E4-BCA85F493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8A6910DA-4CC3-40DD-B3E4-BCA85F493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219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Fund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Assumptions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-</a:t>
                      </a:r>
                      <a:r>
                        <a:rPr lang="en-US" sz="1400" baseline="0" dirty="0" smtClean="0"/>
                        <a:t> Encumbrances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$50,000</a:t>
                      </a:r>
                      <a:r>
                        <a:rPr lang="en-US" sz="1200" baseline="0" dirty="0" smtClean="0"/>
                        <a:t> is for BEP – State, $200,000 is general encumbrances.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Res.-  BEP</a:t>
                      </a:r>
                      <a:r>
                        <a:rPr lang="en-US" sz="1400" baseline="0" dirty="0" smtClean="0"/>
                        <a:t> -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300,000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is constrained by state law for Capital Outlay.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Res. BEP</a:t>
                      </a:r>
                      <a:r>
                        <a:rPr lang="en-US" sz="1400" baseline="0" dirty="0" smtClean="0"/>
                        <a:t> - Other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200,000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be used for any Educational Purpose.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- Capital</a:t>
                      </a:r>
                      <a:r>
                        <a:rPr lang="en-US" sz="1400" baseline="0" dirty="0" smtClean="0"/>
                        <a:t> Outlay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100,000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</a:t>
                      </a:r>
                      <a:r>
                        <a:rPr lang="en-US" sz="1200" baseline="0" dirty="0" smtClean="0"/>
                        <a:t> set this aside for Computers.  </a:t>
                      </a:r>
                      <a:r>
                        <a:rPr lang="en-US" sz="1200" dirty="0" smtClean="0"/>
                        <a:t>Can be used for any Educational Purpose.  Not approved by BOE.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– Other Local 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25,000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Small savings account set up by Finance</a:t>
                      </a:r>
                      <a:r>
                        <a:rPr lang="en-US" sz="1200" baseline="0" dirty="0" smtClean="0"/>
                        <a:t> Dir.  Can be used for any Ed. Purpose.  Not approved by BOE.</a:t>
                      </a:r>
                      <a:endParaRPr lang="en-US" sz="12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Career L. Ext.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40,000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is constrained by State Law.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Career L.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20,000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 is constrained by State Law.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– Other Federal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25,000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Non-reimbursable</a:t>
                      </a:r>
                      <a:r>
                        <a:rPr lang="en-US" sz="1200" baseline="0" dirty="0" smtClean="0"/>
                        <a:t> Federal Grant.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Des. - Library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50,000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School Board Designated this for Library Capital Project.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</a:t>
                      </a:r>
                      <a:r>
                        <a:rPr lang="en-US" sz="1400" baseline="0" dirty="0" smtClean="0"/>
                        <a:t> – Library Donations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is constrained</a:t>
                      </a:r>
                      <a:r>
                        <a:rPr lang="en-US" sz="1200" baseline="0" dirty="0" smtClean="0"/>
                        <a:t> by Donors to purchase computers.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1,000,000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Includes</a:t>
                      </a:r>
                      <a:r>
                        <a:rPr lang="en-US" sz="1200" baseline="0" dirty="0" smtClean="0"/>
                        <a:t> Prepaid Insurance ($10,000) and Inventories ($50,000).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Fund Balance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$2,015,000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54 - 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371600"/>
                <a:gridCol w="457200"/>
                <a:gridCol w="23926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-</a:t>
                      </a:r>
                      <a:r>
                        <a:rPr lang="en-US" sz="1400" baseline="0" dirty="0" smtClean="0"/>
                        <a:t> Encumbrances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Nonspenable</a:t>
                      </a:r>
                      <a:r>
                        <a:rPr lang="en-US" sz="1400" dirty="0" smtClean="0"/>
                        <a:t>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Res.-  BEP</a:t>
                      </a:r>
                      <a:r>
                        <a:rPr lang="en-US" sz="1400" baseline="0" dirty="0" smtClean="0"/>
                        <a:t> -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300,000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Res. BEP</a:t>
                      </a:r>
                      <a:r>
                        <a:rPr lang="en-US" sz="1400" baseline="0" dirty="0" smtClean="0"/>
                        <a:t> - Other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200,000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- Capital</a:t>
                      </a:r>
                      <a:r>
                        <a:rPr lang="en-US" sz="1400" baseline="0" dirty="0" smtClean="0"/>
                        <a:t> Outlay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100,000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Restricted for: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– Other Local Ed.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25,000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Education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Career L. Ext.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40,000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Committed to: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Career L.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20,000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Education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 – Other Federal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25,000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Assigned to: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Des. - Library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50,000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Education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Res.</a:t>
                      </a:r>
                      <a:r>
                        <a:rPr lang="en-US" sz="1400" baseline="0" dirty="0" smtClean="0"/>
                        <a:t> – Library Donations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5,000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1,000,000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Unassigned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Fund Balance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$2,015,000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 Fund Balance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$2,015,000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54 - 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endParaRPr lang="en-US" sz="72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9952" y="2967335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8333" y="4876800"/>
            <a:ext cx="509466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Division of County Audit</a:t>
            </a:r>
          </a:p>
          <a:p>
            <a:pPr algn="ctr">
              <a:buNone/>
            </a:pP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Regional Office 931.526.4210</a:t>
            </a:r>
          </a:p>
          <a:p>
            <a:pPr algn="ctr">
              <a:buNone/>
            </a:pP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Nashville Office 615.401.7841</a:t>
            </a:r>
            <a:endParaRPr 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School Audit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Department of Education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Fiscal Workshops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2011</a:t>
            </a:r>
          </a:p>
          <a:p>
            <a:pPr algn="ctr"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</a:p>
          <a:p>
            <a:pPr algn="ctr">
              <a:buNone/>
            </a:pPr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Division of County Audit              </a:t>
            </a: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School Audit Issues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Material audit adjustments required for proper financial statement presentation (A/R, A/P, OPEB, Leave, Capital Assets).</a:t>
            </a:r>
          </a:p>
          <a:p>
            <a:pPr algn="just" eaLnBrk="1" hangingPunct="1">
              <a:lnSpc>
                <a:spcPct val="80000"/>
              </a:lnSpc>
            </a:pPr>
            <a:endParaRPr lang="en-US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Inability to prepare your own financial statements.</a:t>
            </a:r>
          </a:p>
          <a:p>
            <a:pPr algn="just" eaLnBrk="1" hangingPunct="1">
              <a:lnSpc>
                <a:spcPct val="80000"/>
              </a:lnSpc>
            </a:pPr>
            <a:endParaRPr lang="en-US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Capital asset records not currently maintained.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Audit Issues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8056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endParaRPr lang="en-US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School Federal Projects Fund cash overdrafts – State Dept. of Ed. letter dated 8-21-2009 for guidance on transfer from GPS for cash flow.</a:t>
            </a:r>
          </a:p>
          <a:p>
            <a:pPr algn="just" eaLnBrk="1" hangingPunct="1">
              <a:lnSpc>
                <a:spcPct val="80000"/>
              </a:lnSpc>
            </a:pPr>
            <a:endParaRPr lang="en-US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Donations of surplus property to nonprofit organizations is not permitted.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School Audit Issues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algn="just" eaLnBrk="1" hangingPunct="1">
              <a:lnSpc>
                <a:spcPct val="80000"/>
              </a:lnSpc>
            </a:pPr>
            <a:endParaRPr lang="en-US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Failing to currently reconcile cash with trustee with GL or payroll deduction accounts with payroll records and payments.</a:t>
            </a:r>
          </a:p>
          <a:p>
            <a:pPr algn="just" eaLnBrk="1" hangingPunct="1">
              <a:lnSpc>
                <a:spcPct val="80000"/>
              </a:lnSpc>
            </a:pPr>
            <a:endParaRPr lang="en-US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Failure to maintain detailed analysis of reserves (now restrictions) or detailed lists of receivables, payables, encumbrances (detail should also be provided for commitments and assignments).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Audit Issues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Central accounting, budgeting, purchasing, and audit committees reported as best practices in audits.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Budgetary deficiencies – fund or major categories overspent.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Audit Issues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ARRA Finding – comingling revenues/expenditures with other funds (this was also in the Federal Inspector General’s ARRA monitoring report issued through the U. S. Dept. of Education).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ARRA Finding – purchasing items off of expired bids.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General Purpose School Fund paying off debt of a booster club – questionable legality.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School Audit Issues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smtClean="0"/>
              <a:t>Unusually high number of cash shortages in county governments – lack of management oversight, poor internal controls, lack of segregation of duties.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smtClean="0"/>
              <a:t>Auditors are trying to be cost effective by asking for data to be provided by you in advance, you pulling </a:t>
            </a:r>
            <a:r>
              <a:rPr lang="en-US" dirty="0" err="1" smtClean="0"/>
              <a:t>testwork</a:t>
            </a:r>
            <a:r>
              <a:rPr lang="en-US" dirty="0" smtClean="0"/>
              <a:t> invoices, and some audit work done off-site.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AD-784A-4CBC-A27E-717B155A05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572DC2-CF90-4F8F-AE7B-E802A7E2E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1A572DC2-CF90-4F8F-AE7B-E802A7E2E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CE7720-93B3-46CE-9E81-6B334D9EF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97CE7720-93B3-46CE-9E81-6B334D9EF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2C69F9-B4A5-47DB-BFDC-E2F293E41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C12C69F9-B4A5-47DB-BFDC-E2F293E41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1DC111-E5B8-47FA-B8FE-ADD54FE92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5F1DC111-E5B8-47FA-B8FE-ADD54FE924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90714D-8CE5-43F4-AE48-9D1C1D349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9290714D-8CE5-43F4-AE48-9D1C1D349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EE8698-E061-4C82-B835-BE20E33E1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graphicEl>
                                              <a:dgm id="{23EE8698-E061-4C82-B835-BE20E33E1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587C71-E529-4BF0-9FED-7B04E4D4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graphicEl>
                                              <a:dgm id="{BE587C71-E529-4BF0-9FED-7B04E4D42D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EDAFB0-DB4B-4B3F-8058-2E64C7C51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graphicEl>
                                              <a:dgm id="{E3EDAFB0-DB4B-4B3F-8058-2E64C7C51F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BB5CFD-667F-4DB7-A26B-09C8B698A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60BB5CFD-667F-4DB7-A26B-09C8B698A6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8D521F-C231-45A4-9166-6694095E0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graphicEl>
                                              <a:dgm id="{F58D521F-C231-45A4-9166-6694095E04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37F8D0-5E1F-4922-9270-64E58C362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graphicEl>
                                              <a:dgm id="{3F37F8D0-5E1F-4922-9270-64E58C362C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Audit Issues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Do your funds meet the GASB 54 definition for a Special Revenue, Debt Service, or Capital Projects fund?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Have you documented your classification of the equity section in compliance with GASB 54?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Have you obtained OPEB valuation for any commercial insurance plan?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“Future”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endParaRPr lang="en-US" sz="7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09952" y="2967335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8333" y="4876800"/>
            <a:ext cx="509466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Division of County Audit</a:t>
            </a:r>
          </a:p>
          <a:p>
            <a:pPr algn="ctr">
              <a:buNone/>
            </a:pP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Regional Office 931.526.4210</a:t>
            </a:r>
          </a:p>
          <a:p>
            <a:pPr algn="ctr">
              <a:buNone/>
            </a:pPr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Nashville Office 615.401.7841</a:t>
            </a:r>
            <a:endParaRPr lang="en-US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School Audit Issues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GASB 54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AD-784A-4CBC-A27E-717B155A0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572000"/>
            <a:ext cx="1752600" cy="954107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This is where the title - “Special Revenue” - comes from.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>
            <a:off x="2438400" y="4572000"/>
            <a:ext cx="155448" cy="914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F12F66-82AC-40D2-9C68-DE3457438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3BF12F66-82AC-40D2-9C68-DE3457438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55E414-991E-426D-A2CC-ED29B9547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555E414-991E-426D-A2CC-ED29B9547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E0298A-9627-4885-8289-9AF5C6C10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DAE0298A-9627-4885-8289-9AF5C6C10D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Why GASB 54?</a:t>
            </a:r>
          </a:p>
          <a:p>
            <a:pPr lvl="1" algn="just"/>
            <a:r>
              <a:rPr lang="en-US" dirty="0" smtClean="0"/>
              <a:t>Improve the usefulness of fund balance reporting (i.e. to show what fund balance amounts are actually available to be spent and by whose authority).</a:t>
            </a:r>
          </a:p>
          <a:p>
            <a:pPr lvl="1" algn="just"/>
            <a:r>
              <a:rPr lang="en-US" dirty="0" smtClean="0"/>
              <a:t>Clarify meaning of governmental fund type definitions.</a:t>
            </a: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GASB 54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Before GASB 54:</a:t>
            </a:r>
          </a:p>
          <a:p>
            <a:pPr>
              <a:buNone/>
            </a:pPr>
            <a:r>
              <a:rPr lang="en-US" dirty="0" smtClean="0"/>
              <a:t>		 </a:t>
            </a:r>
          </a:p>
          <a:p>
            <a:endParaRPr lang="en-US" dirty="0" smtClean="0"/>
          </a:p>
          <a:p>
            <a:r>
              <a:rPr lang="en-US" dirty="0" smtClean="0"/>
              <a:t>Reservations.</a:t>
            </a:r>
          </a:p>
          <a:p>
            <a:endParaRPr lang="en-US" dirty="0" smtClean="0"/>
          </a:p>
          <a:p>
            <a:r>
              <a:rPr lang="en-US" dirty="0" smtClean="0"/>
              <a:t>Designations.</a:t>
            </a:r>
          </a:p>
          <a:p>
            <a:endParaRPr lang="en-US" dirty="0" smtClean="0"/>
          </a:p>
          <a:p>
            <a:r>
              <a:rPr lang="en-US" dirty="0" smtClean="0"/>
              <a:t>Unreserved.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pPr algn="ctr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After GASB 54:</a:t>
            </a:r>
          </a:p>
          <a:p>
            <a:endParaRPr lang="en-US" dirty="0" smtClean="0"/>
          </a:p>
          <a:p>
            <a:r>
              <a:rPr lang="en-US" dirty="0" err="1" smtClean="0"/>
              <a:t>Nonspendable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Restricted.</a:t>
            </a:r>
          </a:p>
          <a:p>
            <a:r>
              <a:rPr lang="en-US" dirty="0" smtClean="0"/>
              <a:t>Committed.</a:t>
            </a:r>
          </a:p>
          <a:p>
            <a:endParaRPr lang="en-US" dirty="0" smtClean="0"/>
          </a:p>
          <a:p>
            <a:r>
              <a:rPr lang="en-US" dirty="0" smtClean="0"/>
              <a:t>Assigned.</a:t>
            </a:r>
          </a:p>
          <a:p>
            <a:endParaRPr lang="en-US" dirty="0" smtClean="0"/>
          </a:p>
          <a:p>
            <a:r>
              <a:rPr lang="en-US" dirty="0" smtClean="0"/>
              <a:t>Unassigned.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2819400"/>
            <a:ext cx="1676400" cy="457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200400" y="3276600"/>
            <a:ext cx="1600200" cy="76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429000"/>
            <a:ext cx="1524000" cy="304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4191000"/>
            <a:ext cx="1752600" cy="5334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5181600"/>
            <a:ext cx="1524000" cy="457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57600" y="2133600"/>
            <a:ext cx="19812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Generally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Fund Balance Definitions</a:t>
            </a:r>
          </a:p>
          <a:p>
            <a:pPr lvl="1" algn="just"/>
            <a:r>
              <a:rPr lang="en-US" dirty="0" smtClean="0">
                <a:solidFill>
                  <a:srgbClr val="FFC000"/>
                </a:solidFill>
              </a:rPr>
              <a:t>“</a:t>
            </a:r>
            <a:r>
              <a:rPr lang="en-US" dirty="0" err="1" smtClean="0">
                <a:solidFill>
                  <a:srgbClr val="FFC000"/>
                </a:solidFill>
              </a:rPr>
              <a:t>Nonspendable</a:t>
            </a:r>
            <a:r>
              <a:rPr lang="en-US" dirty="0" smtClean="0">
                <a:solidFill>
                  <a:srgbClr val="FFC000"/>
                </a:solidFill>
              </a:rPr>
              <a:t>”.</a:t>
            </a:r>
          </a:p>
          <a:p>
            <a:pPr lvl="2" algn="just"/>
            <a:r>
              <a:rPr lang="en-US" dirty="0" smtClean="0"/>
              <a:t>Amount that </a:t>
            </a:r>
            <a:r>
              <a:rPr lang="en-US" u="sng" dirty="0" smtClean="0"/>
              <a:t>cannot be spent</a:t>
            </a:r>
            <a:r>
              <a:rPr lang="en-US" dirty="0" smtClean="0"/>
              <a:t> because:</a:t>
            </a:r>
          </a:p>
          <a:p>
            <a:pPr lvl="3" algn="just"/>
            <a:r>
              <a:rPr lang="en-US" dirty="0" smtClean="0"/>
              <a:t>Amount(s) is not in a spendable form such as:</a:t>
            </a:r>
          </a:p>
          <a:p>
            <a:pPr lvl="4" algn="just"/>
            <a:r>
              <a:rPr lang="en-US" dirty="0" smtClean="0"/>
              <a:t>Inventories.</a:t>
            </a:r>
          </a:p>
          <a:p>
            <a:pPr lvl="4" algn="just"/>
            <a:r>
              <a:rPr lang="en-US" dirty="0" smtClean="0"/>
              <a:t>Prepaid Items</a:t>
            </a:r>
          </a:p>
          <a:p>
            <a:pPr lvl="4" algn="just"/>
            <a:r>
              <a:rPr lang="en-US" dirty="0" smtClean="0"/>
              <a:t>Long-term loans and </a:t>
            </a:r>
            <a:r>
              <a:rPr lang="en-US" smtClean="0"/>
              <a:t>notes receivable.</a:t>
            </a:r>
            <a:endParaRPr lang="en-US" dirty="0" smtClean="0"/>
          </a:p>
          <a:p>
            <a:pPr lvl="3" algn="just"/>
            <a:r>
              <a:rPr lang="en-US" dirty="0" smtClean="0"/>
              <a:t>Legally or contractually required to be maintained intact:</a:t>
            </a:r>
          </a:p>
          <a:p>
            <a:pPr lvl="4" algn="just"/>
            <a:r>
              <a:rPr lang="en-US" dirty="0" smtClean="0"/>
              <a:t>Corpus of a permanent funds. </a:t>
            </a:r>
          </a:p>
          <a:p>
            <a:pPr lvl="1" algn="just"/>
            <a:endParaRPr lang="en-US" dirty="0" smtClean="0"/>
          </a:p>
          <a:p>
            <a:pPr lvl="2" algn="just">
              <a:buNone/>
            </a:pPr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Fund Balance Definitions</a:t>
            </a:r>
          </a:p>
          <a:p>
            <a:pPr lvl="1" algn="just"/>
            <a:r>
              <a:rPr lang="en-US" dirty="0" smtClean="0">
                <a:solidFill>
                  <a:srgbClr val="FFC000"/>
                </a:solidFill>
              </a:rPr>
              <a:t>“Restricted”.</a:t>
            </a:r>
          </a:p>
          <a:p>
            <a:pPr lvl="2" algn="just"/>
            <a:r>
              <a:rPr lang="en-US" dirty="0" smtClean="0"/>
              <a:t>Amount that can </a:t>
            </a:r>
            <a:r>
              <a:rPr lang="en-US" u="sng" dirty="0" smtClean="0"/>
              <a:t>only be spent</a:t>
            </a:r>
            <a:r>
              <a:rPr lang="en-US" dirty="0" smtClean="0"/>
              <a:t> for certain purposes because it’s use is restricted by:</a:t>
            </a:r>
          </a:p>
          <a:p>
            <a:pPr lvl="3" algn="just"/>
            <a:r>
              <a:rPr lang="en-US" dirty="0" smtClean="0"/>
              <a:t>External parties, such as creditors, grantors, or other governments.</a:t>
            </a:r>
          </a:p>
          <a:p>
            <a:pPr lvl="3" algn="just"/>
            <a:r>
              <a:rPr lang="en-US" dirty="0" smtClean="0"/>
              <a:t>The constitution.</a:t>
            </a:r>
          </a:p>
          <a:p>
            <a:pPr lvl="3" algn="just"/>
            <a:r>
              <a:rPr lang="en-US" dirty="0" smtClean="0"/>
              <a:t>Enabling Legislation.</a:t>
            </a:r>
          </a:p>
          <a:p>
            <a:pPr lvl="1" algn="just"/>
            <a:endParaRPr lang="en-US" dirty="0" smtClean="0"/>
          </a:p>
          <a:p>
            <a:pPr lvl="2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GASB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Clr>
                <a:srgbClr val="000000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Fund Balance Definitions</a:t>
            </a:r>
          </a:p>
          <a:p>
            <a:pPr lvl="1" algn="just"/>
            <a:r>
              <a:rPr lang="en-US" dirty="0" smtClean="0">
                <a:solidFill>
                  <a:srgbClr val="FFC000"/>
                </a:solidFill>
              </a:rPr>
              <a:t>“Committed”.</a:t>
            </a:r>
          </a:p>
          <a:p>
            <a:pPr lvl="2" algn="just"/>
            <a:r>
              <a:rPr lang="en-US" dirty="0" smtClean="0"/>
              <a:t>Amount that can </a:t>
            </a:r>
            <a:r>
              <a:rPr lang="en-US" u="sng" dirty="0" smtClean="0"/>
              <a:t>only be spent</a:t>
            </a:r>
            <a:r>
              <a:rPr lang="en-US" dirty="0" smtClean="0"/>
              <a:t> for certain purposes because it’s use is committed to that purpose by formal action of the government’s highest level of decision-making authority:</a:t>
            </a:r>
          </a:p>
          <a:p>
            <a:pPr lvl="3" algn="just"/>
            <a:r>
              <a:rPr lang="en-US" dirty="0" smtClean="0"/>
              <a:t>The School Department is a legally separate entity.</a:t>
            </a:r>
          </a:p>
          <a:p>
            <a:pPr lvl="3" algn="just"/>
            <a:r>
              <a:rPr lang="en-US" dirty="0" smtClean="0"/>
              <a:t>The highest level of decision-making authority would the </a:t>
            </a:r>
            <a:r>
              <a:rPr lang="en-US" u="sng" dirty="0" smtClean="0"/>
              <a:t> Board of Education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Committed amounts cannot be spent for any other purpose unless the constraint is removed by similar action.</a:t>
            </a:r>
          </a:p>
          <a:p>
            <a:pPr lvl="2" algn="just"/>
            <a:r>
              <a:rPr lang="en-US" dirty="0" smtClean="0"/>
              <a:t>Committed action must take place before the end of the fiscal year, but the amount may be determined in the subsequent year.</a:t>
            </a:r>
          </a:p>
          <a:p>
            <a:pPr lvl="1" algn="just"/>
            <a:endParaRPr lang="en-US" dirty="0" smtClean="0"/>
          </a:p>
          <a:p>
            <a:pPr lvl="2" algn="just"/>
            <a:endParaRPr lang="en-US" dirty="0" smtClean="0"/>
          </a:p>
          <a:p>
            <a:pPr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10B-EDFC-44BF-AA0F-1ADAEAB1123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1564</TotalTime>
  <Words>2126</Words>
  <Application>Microsoft Office PowerPoint</Application>
  <PresentationFormat>On-screen Show (4:3)</PresentationFormat>
  <Paragraphs>557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Apex</vt:lpstr>
      <vt:lpstr>1_Apex</vt:lpstr>
      <vt:lpstr>GASB 54</vt:lpstr>
      <vt:lpstr>GASB 54 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GASB 54</vt:lpstr>
      <vt:lpstr>Slide 19</vt:lpstr>
      <vt:lpstr>GASB 54 - Exercise</vt:lpstr>
      <vt:lpstr>GASB 54 - Exercise</vt:lpstr>
      <vt:lpstr>GASB 54</vt:lpstr>
      <vt:lpstr>School Audit Issues</vt:lpstr>
      <vt:lpstr>School Audit Issues </vt:lpstr>
      <vt:lpstr>School Audit Issues</vt:lpstr>
      <vt:lpstr>School Audit Issues</vt:lpstr>
      <vt:lpstr>School Audit Issues</vt:lpstr>
      <vt:lpstr>School Audit Issues</vt:lpstr>
      <vt:lpstr>School Audit Issues</vt:lpstr>
      <vt:lpstr>Future Audit Issues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Carol Newton</cp:lastModifiedBy>
  <cp:revision>185</cp:revision>
  <dcterms:created xsi:type="dcterms:W3CDTF">2011-03-25T18:22:02Z</dcterms:created>
  <dcterms:modified xsi:type="dcterms:W3CDTF">2011-04-28T16:52:40Z</dcterms:modified>
</cp:coreProperties>
</file>