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6"/>
  </p:notesMasterIdLst>
  <p:sldIdLst>
    <p:sldId id="256" r:id="rId2"/>
    <p:sldId id="257" r:id="rId3"/>
    <p:sldId id="260" r:id="rId4"/>
    <p:sldId id="264" r:id="rId5"/>
    <p:sldId id="265" r:id="rId6"/>
    <p:sldId id="261" r:id="rId7"/>
    <p:sldId id="262" r:id="rId8"/>
    <p:sldId id="263" r:id="rId9"/>
    <p:sldId id="281" r:id="rId10"/>
    <p:sldId id="259" r:id="rId11"/>
    <p:sldId id="266" r:id="rId12"/>
    <p:sldId id="267" r:id="rId13"/>
    <p:sldId id="268" r:id="rId14"/>
    <p:sldId id="269" r:id="rId15"/>
    <p:sldId id="270" r:id="rId16"/>
    <p:sldId id="282" r:id="rId17"/>
    <p:sldId id="283" r:id="rId18"/>
    <p:sldId id="284" r:id="rId19"/>
    <p:sldId id="271" r:id="rId20"/>
    <p:sldId id="272" r:id="rId21"/>
    <p:sldId id="273" r:id="rId22"/>
    <p:sldId id="274" r:id="rId23"/>
    <p:sldId id="280" r:id="rId24"/>
    <p:sldId id="278"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34" autoAdjust="0"/>
  </p:normalViewPr>
  <p:slideViewPr>
    <p:cSldViewPr>
      <p:cViewPr>
        <p:scale>
          <a:sx n="100" d="100"/>
          <a:sy n="100" d="100"/>
        </p:scale>
        <p:origin x="-1650" y="-396"/>
      </p:cViewPr>
      <p:guideLst>
        <p:guide orient="horz" pos="1620"/>
        <p:guide pos="2880"/>
      </p:guideLst>
    </p:cSldViewPr>
  </p:slideViewPr>
  <p:notesTextViewPr>
    <p:cViewPr>
      <p:scale>
        <a:sx n="1" d="1"/>
        <a:sy n="1" d="1"/>
      </p:scale>
      <p:origin x="0" y="0"/>
    </p:cViewPr>
  </p:notesTextViewPr>
  <p:notesViewPr>
    <p:cSldViewPr>
      <p:cViewPr varScale="1">
        <p:scale>
          <a:sx n="88" d="100"/>
          <a:sy n="88" d="100"/>
        </p:scale>
        <p:origin x="-355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58592-C1A7-4A6D-A709-4C60364BE216}" type="doc">
      <dgm:prSet loTypeId="urn:microsoft.com/office/officeart/2005/8/layout/venn1" loCatId="relationship" qsTypeId="urn:microsoft.com/office/officeart/2005/8/quickstyle/simple1" qsCatId="simple" csTypeId="urn:microsoft.com/office/officeart/2005/8/colors/accent1_2" csCatId="accent1" phldr="1"/>
      <dgm:spPr/>
    </dgm:pt>
    <dgm:pt modelId="{1F6ECE72-BBAF-4968-B095-258F2E0C9C96}">
      <dgm:prSet phldrT="[Text]"/>
      <dgm:spPr/>
      <dgm:t>
        <a:bodyPr/>
        <a:lstStyle/>
        <a:p>
          <a:r>
            <a:rPr lang="en-US" dirty="0" smtClean="0"/>
            <a:t>Statistics</a:t>
          </a:r>
          <a:endParaRPr lang="en-US" dirty="0"/>
        </a:p>
      </dgm:t>
    </dgm:pt>
    <dgm:pt modelId="{2F4898D1-ED6C-4E97-B1CE-B320687B2620}" type="parTrans" cxnId="{DC0349A9-C11D-4956-B6C8-6D2BEABFD497}">
      <dgm:prSet/>
      <dgm:spPr/>
      <dgm:t>
        <a:bodyPr/>
        <a:lstStyle/>
        <a:p>
          <a:endParaRPr lang="en-US"/>
        </a:p>
      </dgm:t>
    </dgm:pt>
    <dgm:pt modelId="{A123B625-6066-464E-8364-D84F98273526}" type="sibTrans" cxnId="{DC0349A9-C11D-4956-B6C8-6D2BEABFD497}">
      <dgm:prSet/>
      <dgm:spPr/>
      <dgm:t>
        <a:bodyPr/>
        <a:lstStyle/>
        <a:p>
          <a:endParaRPr lang="en-US"/>
        </a:p>
      </dgm:t>
    </dgm:pt>
    <dgm:pt modelId="{492F1B90-D1A5-4D20-B587-43C8F610C1E5}">
      <dgm:prSet phldrT="[Text]"/>
      <dgm:spPr/>
      <dgm:t>
        <a:bodyPr/>
        <a:lstStyle/>
        <a:p>
          <a:r>
            <a:rPr lang="en-US" dirty="0" smtClean="0"/>
            <a:t>Data Expertise</a:t>
          </a:r>
          <a:endParaRPr lang="en-US" dirty="0"/>
        </a:p>
      </dgm:t>
    </dgm:pt>
    <dgm:pt modelId="{A1E25A9D-82B1-492A-93FD-E2747A0FAF9E}" type="parTrans" cxnId="{69C4A647-BE36-435F-9155-AE4B44712C7D}">
      <dgm:prSet/>
      <dgm:spPr/>
      <dgm:t>
        <a:bodyPr/>
        <a:lstStyle/>
        <a:p>
          <a:endParaRPr lang="en-US"/>
        </a:p>
      </dgm:t>
    </dgm:pt>
    <dgm:pt modelId="{720F1BBB-53E4-4449-9B17-D1DC11EEB3B5}" type="sibTrans" cxnId="{69C4A647-BE36-435F-9155-AE4B44712C7D}">
      <dgm:prSet/>
      <dgm:spPr/>
      <dgm:t>
        <a:bodyPr/>
        <a:lstStyle/>
        <a:p>
          <a:endParaRPr lang="en-US"/>
        </a:p>
      </dgm:t>
    </dgm:pt>
    <dgm:pt modelId="{8F99AAD5-0958-40A4-89A4-E4ED70D4809C}">
      <dgm:prSet phldrT="[Text]"/>
      <dgm:spPr/>
      <dgm:t>
        <a:bodyPr/>
        <a:lstStyle/>
        <a:p>
          <a:r>
            <a:rPr lang="en-US" dirty="0" smtClean="0"/>
            <a:t>Subject Expertise</a:t>
          </a:r>
          <a:endParaRPr lang="en-US" dirty="0"/>
        </a:p>
      </dgm:t>
    </dgm:pt>
    <dgm:pt modelId="{906522E3-D3EE-43D3-9285-552D55A2539E}" type="parTrans" cxnId="{CAC7E5C5-9735-47E8-A70D-05AFABFC9AB2}">
      <dgm:prSet/>
      <dgm:spPr/>
      <dgm:t>
        <a:bodyPr/>
        <a:lstStyle/>
        <a:p>
          <a:endParaRPr lang="en-US"/>
        </a:p>
      </dgm:t>
    </dgm:pt>
    <dgm:pt modelId="{EEA287C2-D010-4A48-8396-6213ACFF6B18}" type="sibTrans" cxnId="{CAC7E5C5-9735-47E8-A70D-05AFABFC9AB2}">
      <dgm:prSet/>
      <dgm:spPr/>
      <dgm:t>
        <a:bodyPr/>
        <a:lstStyle/>
        <a:p>
          <a:endParaRPr lang="en-US"/>
        </a:p>
      </dgm:t>
    </dgm:pt>
    <dgm:pt modelId="{37C4339E-586E-4EED-99EE-7517E7DABC53}" type="pres">
      <dgm:prSet presAssocID="{FCE58592-C1A7-4A6D-A709-4C60364BE216}" presName="compositeShape" presStyleCnt="0">
        <dgm:presLayoutVars>
          <dgm:chMax val="7"/>
          <dgm:dir/>
          <dgm:resizeHandles val="exact"/>
        </dgm:presLayoutVars>
      </dgm:prSet>
      <dgm:spPr/>
    </dgm:pt>
    <dgm:pt modelId="{371F0AB5-03F4-414F-BB78-38BB46376B14}" type="pres">
      <dgm:prSet presAssocID="{1F6ECE72-BBAF-4968-B095-258F2E0C9C96}" presName="circ1" presStyleLbl="vennNode1" presStyleIdx="0" presStyleCnt="3"/>
      <dgm:spPr/>
    </dgm:pt>
    <dgm:pt modelId="{117129D0-9802-4239-A438-5B00592C75CF}" type="pres">
      <dgm:prSet presAssocID="{1F6ECE72-BBAF-4968-B095-258F2E0C9C96}" presName="circ1Tx" presStyleLbl="revTx" presStyleIdx="0" presStyleCnt="0">
        <dgm:presLayoutVars>
          <dgm:chMax val="0"/>
          <dgm:chPref val="0"/>
          <dgm:bulletEnabled val="1"/>
        </dgm:presLayoutVars>
      </dgm:prSet>
      <dgm:spPr/>
    </dgm:pt>
    <dgm:pt modelId="{6A9AE921-C92E-4592-BF93-D9E3DB01D02B}" type="pres">
      <dgm:prSet presAssocID="{492F1B90-D1A5-4D20-B587-43C8F610C1E5}" presName="circ2" presStyleLbl="vennNode1" presStyleIdx="1" presStyleCnt="3"/>
      <dgm:spPr/>
    </dgm:pt>
    <dgm:pt modelId="{920DE4A8-DF0D-4B19-8258-BFC1DA3D8AFF}" type="pres">
      <dgm:prSet presAssocID="{492F1B90-D1A5-4D20-B587-43C8F610C1E5}" presName="circ2Tx" presStyleLbl="revTx" presStyleIdx="0" presStyleCnt="0">
        <dgm:presLayoutVars>
          <dgm:chMax val="0"/>
          <dgm:chPref val="0"/>
          <dgm:bulletEnabled val="1"/>
        </dgm:presLayoutVars>
      </dgm:prSet>
      <dgm:spPr/>
    </dgm:pt>
    <dgm:pt modelId="{7DE331E1-E9BC-4F3A-B888-A9B9AFA65564}" type="pres">
      <dgm:prSet presAssocID="{8F99AAD5-0958-40A4-89A4-E4ED70D4809C}" presName="circ3" presStyleLbl="vennNode1" presStyleIdx="2" presStyleCnt="3"/>
      <dgm:spPr/>
      <dgm:t>
        <a:bodyPr/>
        <a:lstStyle/>
        <a:p>
          <a:endParaRPr lang="en-US"/>
        </a:p>
      </dgm:t>
    </dgm:pt>
    <dgm:pt modelId="{3DA84093-366B-4215-AC22-BD3567BFBCF6}" type="pres">
      <dgm:prSet presAssocID="{8F99AAD5-0958-40A4-89A4-E4ED70D4809C}" presName="circ3Tx" presStyleLbl="revTx" presStyleIdx="0" presStyleCnt="0">
        <dgm:presLayoutVars>
          <dgm:chMax val="0"/>
          <dgm:chPref val="0"/>
          <dgm:bulletEnabled val="1"/>
        </dgm:presLayoutVars>
      </dgm:prSet>
      <dgm:spPr/>
      <dgm:t>
        <a:bodyPr/>
        <a:lstStyle/>
        <a:p>
          <a:endParaRPr lang="en-US"/>
        </a:p>
      </dgm:t>
    </dgm:pt>
  </dgm:ptLst>
  <dgm:cxnLst>
    <dgm:cxn modelId="{CAC7E5C5-9735-47E8-A70D-05AFABFC9AB2}" srcId="{FCE58592-C1A7-4A6D-A709-4C60364BE216}" destId="{8F99AAD5-0958-40A4-89A4-E4ED70D4809C}" srcOrd="2" destOrd="0" parTransId="{906522E3-D3EE-43D3-9285-552D55A2539E}" sibTransId="{EEA287C2-D010-4A48-8396-6213ACFF6B18}"/>
    <dgm:cxn modelId="{69C4A647-BE36-435F-9155-AE4B44712C7D}" srcId="{FCE58592-C1A7-4A6D-A709-4C60364BE216}" destId="{492F1B90-D1A5-4D20-B587-43C8F610C1E5}" srcOrd="1" destOrd="0" parTransId="{A1E25A9D-82B1-492A-93FD-E2747A0FAF9E}" sibTransId="{720F1BBB-53E4-4449-9B17-D1DC11EEB3B5}"/>
    <dgm:cxn modelId="{554B4604-2C68-4259-AEA6-6AC05CF9CD60}" type="presOf" srcId="{492F1B90-D1A5-4D20-B587-43C8F610C1E5}" destId="{6A9AE921-C92E-4592-BF93-D9E3DB01D02B}" srcOrd="0" destOrd="0" presId="urn:microsoft.com/office/officeart/2005/8/layout/venn1"/>
    <dgm:cxn modelId="{DC0349A9-C11D-4956-B6C8-6D2BEABFD497}" srcId="{FCE58592-C1A7-4A6D-A709-4C60364BE216}" destId="{1F6ECE72-BBAF-4968-B095-258F2E0C9C96}" srcOrd="0" destOrd="0" parTransId="{2F4898D1-ED6C-4E97-B1CE-B320687B2620}" sibTransId="{A123B625-6066-464E-8364-D84F98273526}"/>
    <dgm:cxn modelId="{949642DC-CC55-4D29-81D5-4D5A246B4EE9}" type="presOf" srcId="{1F6ECE72-BBAF-4968-B095-258F2E0C9C96}" destId="{371F0AB5-03F4-414F-BB78-38BB46376B14}" srcOrd="0" destOrd="0" presId="urn:microsoft.com/office/officeart/2005/8/layout/venn1"/>
    <dgm:cxn modelId="{B12A0833-79D6-46AF-A6EE-6E73C1C2811E}" type="presOf" srcId="{1F6ECE72-BBAF-4968-B095-258F2E0C9C96}" destId="{117129D0-9802-4239-A438-5B00592C75CF}" srcOrd="1" destOrd="0" presId="urn:microsoft.com/office/officeart/2005/8/layout/venn1"/>
    <dgm:cxn modelId="{BA69BD2B-0F77-48E5-8DD3-8AB31FCDA48C}" type="presOf" srcId="{8F99AAD5-0958-40A4-89A4-E4ED70D4809C}" destId="{3DA84093-366B-4215-AC22-BD3567BFBCF6}" srcOrd="1" destOrd="0" presId="urn:microsoft.com/office/officeart/2005/8/layout/venn1"/>
    <dgm:cxn modelId="{60162BE6-7161-44AC-A290-75E711C292A7}" type="presOf" srcId="{FCE58592-C1A7-4A6D-A709-4C60364BE216}" destId="{37C4339E-586E-4EED-99EE-7517E7DABC53}" srcOrd="0" destOrd="0" presId="urn:microsoft.com/office/officeart/2005/8/layout/venn1"/>
    <dgm:cxn modelId="{73B0169F-0595-408C-8E40-1C1C51887AD4}" type="presOf" srcId="{492F1B90-D1A5-4D20-B587-43C8F610C1E5}" destId="{920DE4A8-DF0D-4B19-8258-BFC1DA3D8AFF}" srcOrd="1" destOrd="0" presId="urn:microsoft.com/office/officeart/2005/8/layout/venn1"/>
    <dgm:cxn modelId="{372590AC-A67C-40A0-8BDB-3FC307BFC99C}" type="presOf" srcId="{8F99AAD5-0958-40A4-89A4-E4ED70D4809C}" destId="{7DE331E1-E9BC-4F3A-B888-A9B9AFA65564}" srcOrd="0" destOrd="0" presId="urn:microsoft.com/office/officeart/2005/8/layout/venn1"/>
    <dgm:cxn modelId="{E76ADEB5-86A6-4C99-A782-B7E6B6FA6679}" type="presParOf" srcId="{37C4339E-586E-4EED-99EE-7517E7DABC53}" destId="{371F0AB5-03F4-414F-BB78-38BB46376B14}" srcOrd="0" destOrd="0" presId="urn:microsoft.com/office/officeart/2005/8/layout/venn1"/>
    <dgm:cxn modelId="{30D4B1EF-2A36-4F73-91B6-5A02C59F4CCA}" type="presParOf" srcId="{37C4339E-586E-4EED-99EE-7517E7DABC53}" destId="{117129D0-9802-4239-A438-5B00592C75CF}" srcOrd="1" destOrd="0" presId="urn:microsoft.com/office/officeart/2005/8/layout/venn1"/>
    <dgm:cxn modelId="{03134F97-0FD0-4C11-A5CB-FA99B452B6FC}" type="presParOf" srcId="{37C4339E-586E-4EED-99EE-7517E7DABC53}" destId="{6A9AE921-C92E-4592-BF93-D9E3DB01D02B}" srcOrd="2" destOrd="0" presId="urn:microsoft.com/office/officeart/2005/8/layout/venn1"/>
    <dgm:cxn modelId="{AAD00ACA-627F-4B95-8CE7-467C4CC58BAF}" type="presParOf" srcId="{37C4339E-586E-4EED-99EE-7517E7DABC53}" destId="{920DE4A8-DF0D-4B19-8258-BFC1DA3D8AFF}" srcOrd="3" destOrd="0" presId="urn:microsoft.com/office/officeart/2005/8/layout/venn1"/>
    <dgm:cxn modelId="{0696E5D0-5F87-4793-AB23-3B567347E123}" type="presParOf" srcId="{37C4339E-586E-4EED-99EE-7517E7DABC53}" destId="{7DE331E1-E9BC-4F3A-B888-A9B9AFA65564}" srcOrd="4" destOrd="0" presId="urn:microsoft.com/office/officeart/2005/8/layout/venn1"/>
    <dgm:cxn modelId="{2D21F7A3-2A50-488D-8F93-ECFA8237948F}" type="presParOf" srcId="{37C4339E-586E-4EED-99EE-7517E7DABC53}" destId="{3DA84093-366B-4215-AC22-BD3567BFBCF6}"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F0AB5-03F4-414F-BB78-38BB46376B14}">
      <dsp:nvSpPr>
        <dsp:cNvPr id="0" name=""/>
        <dsp:cNvSpPr/>
      </dsp:nvSpPr>
      <dsp:spPr>
        <a:xfrm>
          <a:off x="2133600" y="38099"/>
          <a:ext cx="1828800" cy="1828800"/>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2000" kern="1200" dirty="0" smtClean="0"/>
            <a:t>Statistics</a:t>
          </a:r>
          <a:endParaRPr lang="en-US" sz="2000" kern="1200" dirty="0"/>
        </a:p>
      </dsp:txBody>
      <dsp:txXfrm>
        <a:off x="2377440" y="358139"/>
        <a:ext cx="1341120" cy="822960"/>
      </dsp:txXfrm>
    </dsp:sp>
    <dsp:sp modelId="{6A9AE921-C92E-4592-BF93-D9E3DB01D02B}">
      <dsp:nvSpPr>
        <dsp:cNvPr id="0" name=""/>
        <dsp:cNvSpPr/>
      </dsp:nvSpPr>
      <dsp:spPr>
        <a:xfrm>
          <a:off x="2793492" y="1181100"/>
          <a:ext cx="1828800" cy="1828800"/>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2000" kern="1200" dirty="0" smtClean="0"/>
            <a:t>Data Expertise</a:t>
          </a:r>
          <a:endParaRPr lang="en-US" sz="2000" kern="1200" dirty="0"/>
        </a:p>
      </dsp:txBody>
      <dsp:txXfrm>
        <a:off x="3352800" y="1653540"/>
        <a:ext cx="1097280" cy="1005840"/>
      </dsp:txXfrm>
    </dsp:sp>
    <dsp:sp modelId="{7DE331E1-E9BC-4F3A-B888-A9B9AFA65564}">
      <dsp:nvSpPr>
        <dsp:cNvPr id="0" name=""/>
        <dsp:cNvSpPr/>
      </dsp:nvSpPr>
      <dsp:spPr>
        <a:xfrm>
          <a:off x="1473708" y="1181100"/>
          <a:ext cx="1828800" cy="1828800"/>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2000" kern="1200" dirty="0" smtClean="0"/>
            <a:t>Subject Expertise</a:t>
          </a:r>
          <a:endParaRPr lang="en-US" sz="2000" kern="1200" dirty="0"/>
        </a:p>
      </dsp:txBody>
      <dsp:txXfrm>
        <a:off x="1645920" y="1653540"/>
        <a:ext cx="1097280" cy="100584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DFECC-D6D9-43C7-AFE7-227AD6DAB1E0}" type="datetimeFigureOut">
              <a:rPr lang="en-US" smtClean="0"/>
              <a:t>3/19/2021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888D43-DBEE-4FC8-A634-156B6493936D}" type="slidenum">
              <a:rPr lang="en-US" smtClean="0"/>
              <a:t>‹#›</a:t>
            </a:fld>
            <a:endParaRPr lang="en-US"/>
          </a:p>
        </p:txBody>
      </p:sp>
    </p:spTree>
    <p:extLst>
      <p:ext uri="{BB962C8B-B14F-4D97-AF65-F5344CB8AC3E}">
        <p14:creationId xmlns:p14="http://schemas.microsoft.com/office/powerpoint/2010/main" val="412839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There are two key components to this Portfolio Milestone:</a:t>
            </a:r>
            <a:r>
              <a:rPr lang="en-US" baseline="0" dirty="0" smtClean="0"/>
              <a:t> The Portfolio Report, and this presentation, which is a summary of the Portfolio Report</a:t>
            </a:r>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2</a:t>
            </a:fld>
            <a:endParaRPr lang="en-US"/>
          </a:p>
        </p:txBody>
      </p:sp>
    </p:spTree>
    <p:extLst>
      <p:ext uri="{BB962C8B-B14F-4D97-AF65-F5344CB8AC3E}">
        <p14:creationId xmlns:p14="http://schemas.microsoft.com/office/powerpoint/2010/main" val="353332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final</a:t>
            </a:r>
            <a:r>
              <a:rPr lang="en-US" baseline="0" dirty="0" smtClean="0"/>
              <a:t> test of every ounce of statistical knowledge I have been taught, this report showed the side of data science that can be heavy on the stats. In the report, I detailed both strategic and tactical answers to what may increase vaccination rates among Californian schools. These answers were conveyed to an audience of school district statisticians, in addition to a less-technical group of school district supervisors. One interesting but expected finding in the report was the possibly confounding correlations between children receiving free meals and children or families noted as being in poverty. These variables were important to sort through and understand, so as to arrive at correct and supportable conclusions.</a:t>
            </a:r>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17</a:t>
            </a:fld>
            <a:endParaRPr lang="en-US"/>
          </a:p>
        </p:txBody>
      </p:sp>
    </p:spTree>
    <p:extLst>
      <p:ext uri="{BB962C8B-B14F-4D97-AF65-F5344CB8AC3E}">
        <p14:creationId xmlns:p14="http://schemas.microsoft.com/office/powerpoint/2010/main" val="2847043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learning</a:t>
            </a:r>
            <a:r>
              <a:rPr lang="en-US" baseline="0" dirty="0" smtClean="0"/>
              <a:t> goals exemplified in this report begins with the advanced statistical analysis and visualizations. This was all accomplished using the </a:t>
            </a:r>
            <a:r>
              <a:rPr lang="en-US" baseline="0" dirty="0" err="1" smtClean="0"/>
              <a:t>Frequentist</a:t>
            </a:r>
            <a:r>
              <a:rPr lang="en-US" baseline="0" dirty="0" smtClean="0"/>
              <a:t> and Bayesian statistics packages available in R, as well as R’s visualization libraries. </a:t>
            </a:r>
          </a:p>
          <a:p>
            <a:r>
              <a:rPr lang="en-US" baseline="0" dirty="0" smtClean="0"/>
              <a:t>I demonstrated using data to support strategies and decision-making in this report, showing that student poverty and district size can each play a role in vaccination rates, and suggesting strategies for directing funds in different ways to address vaccination rates in both richer and poorer neighborhoods.</a:t>
            </a:r>
          </a:p>
          <a:p>
            <a:r>
              <a:rPr lang="en-US" baseline="0" dirty="0" smtClean="0"/>
              <a:t>In this report I discussed discoveries made in the data, and was able to identify further areas of research to include geographic differences that may turn up additional insights into student vaccination rates in California.</a:t>
            </a:r>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18</a:t>
            </a:fld>
            <a:endParaRPr lang="en-US"/>
          </a:p>
        </p:txBody>
      </p:sp>
    </p:spTree>
    <p:extLst>
      <p:ext uri="{BB962C8B-B14F-4D97-AF65-F5344CB8AC3E}">
        <p14:creationId xmlns:p14="http://schemas.microsoft.com/office/powerpoint/2010/main" val="2847043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 this</a:t>
            </a:r>
            <a:r>
              <a:rPr lang="en-US" baseline="0" dirty="0" smtClean="0"/>
              <a:t> project for the Big Data Analytics course, I demonstrated the achievement of multiple learning goals by using data in my investigation of just what the salary should be for a coach of Syracuse’s football program.</a:t>
            </a:r>
          </a:p>
          <a:p>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19</a:t>
            </a:fld>
            <a:endParaRPr lang="en-US"/>
          </a:p>
        </p:txBody>
      </p:sp>
    </p:spTree>
    <p:extLst>
      <p:ext uri="{BB962C8B-B14F-4D97-AF65-F5344CB8AC3E}">
        <p14:creationId xmlns:p14="http://schemas.microsoft.com/office/powerpoint/2010/main" val="384818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a:t>
            </a:r>
            <a:r>
              <a:rPr lang="en-US" baseline="0" dirty="0" smtClean="0"/>
              <a:t> a great example of obtaining data, multiple data sources were programmatically scraped from websites like </a:t>
            </a:r>
            <a:r>
              <a:rPr lang="en-US" baseline="0" dirty="0" err="1" smtClean="0"/>
              <a:t>wikipedia</a:t>
            </a:r>
            <a:r>
              <a:rPr lang="en-US" baseline="0" dirty="0" smtClean="0"/>
              <a:t> and the NCAA</a:t>
            </a:r>
          </a:p>
          <a:p>
            <a:r>
              <a:rPr lang="en-US" dirty="0" smtClean="0"/>
              <a:t>My</a:t>
            </a:r>
            <a:r>
              <a:rPr lang="en-US" baseline="0" dirty="0" smtClean="0"/>
              <a:t> analysis showed multiple variables that were significant, and some variables that seemed significant at first, but weren’t. One such example is the graduation rate of players, as seen in the chart on the right</a:t>
            </a:r>
            <a:endParaRPr lang="en-US" dirty="0" smtClean="0"/>
          </a:p>
          <a:p>
            <a:r>
              <a:rPr lang="en-US" dirty="0" smtClean="0"/>
              <a:t>FGR</a:t>
            </a:r>
            <a:r>
              <a:rPr lang="en-US" baseline="0" dirty="0" smtClean="0"/>
              <a:t> and GSR are two methods of measuring graduation rates, neither of which appeared to be significant to a team’s performance</a:t>
            </a:r>
          </a:p>
          <a:p>
            <a:r>
              <a:rPr lang="en-US" baseline="0" dirty="0" smtClean="0"/>
              <a:t>I was able to deliver a series of actionable results: the salary of the coach, and a model to determine what a given coach’s salary should be, as described by past performance and membership in a given conference, among other things.</a:t>
            </a:r>
          </a:p>
          <a:p>
            <a:r>
              <a:rPr lang="en-US" baseline="0" dirty="0" smtClean="0"/>
              <a:t>Finally, this project is a demonstration of how I took technical data and communicated it to audiences in a way that was appropriate for their level of technical understanding.</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34888D43-DBEE-4FC8-A634-156B6493936D}" type="slidenum">
              <a:rPr lang="en-US" smtClean="0"/>
              <a:t>20</a:t>
            </a:fld>
            <a:endParaRPr lang="en-US"/>
          </a:p>
        </p:txBody>
      </p:sp>
    </p:spTree>
    <p:extLst>
      <p:ext uri="{BB962C8B-B14F-4D97-AF65-F5344CB8AC3E}">
        <p14:creationId xmlns:p14="http://schemas.microsoft.com/office/powerpoint/2010/main" val="2847043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I mentioned</a:t>
            </a:r>
            <a:r>
              <a:rPr lang="en-US" baseline="0" dirty="0" smtClean="0"/>
              <a:t> in the previous slide, this project was exemplary of many categories of learning goals,</a:t>
            </a:r>
          </a:p>
          <a:p>
            <a:r>
              <a:rPr lang="en-US" baseline="0" dirty="0" smtClean="0"/>
              <a:t>From collecting and organizing data from disparate sources to analyzing and visualizing that data with Python. I was able to demonstrate strategy and decision making by identifying just what factors go into determining what salary a coach should earn, and then implemented a model to produce a dollar-amount salary based on my discoveries in the data.</a:t>
            </a:r>
          </a:p>
          <a:p>
            <a:r>
              <a:rPr lang="en-US" baseline="0" dirty="0" smtClean="0"/>
              <a:t>The final form was delivered to audiences both technical and not, communicating the important details clearly, without sacrificing technical detail.</a:t>
            </a:r>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21</a:t>
            </a:fld>
            <a:endParaRPr lang="en-US"/>
          </a:p>
        </p:txBody>
      </p:sp>
    </p:spTree>
    <p:extLst>
      <p:ext uri="{BB962C8B-B14F-4D97-AF65-F5344CB8AC3E}">
        <p14:creationId xmlns:p14="http://schemas.microsoft.com/office/powerpoint/2010/main" val="2847043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22</a:t>
            </a:fld>
            <a:endParaRPr lang="en-US"/>
          </a:p>
        </p:txBody>
      </p:sp>
    </p:spTree>
    <p:extLst>
      <p:ext uri="{BB962C8B-B14F-4D97-AF65-F5344CB8AC3E}">
        <p14:creationId xmlns:p14="http://schemas.microsoft.com/office/powerpoint/2010/main" val="2826760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In my study of Data Science at the Syracuse School of Information Studies, I have acquired the skills to perform increasing complex data collection, analysis, and visualization tasks.</a:t>
            </a:r>
          </a:p>
          <a:p>
            <a:r>
              <a:rPr lang="en-US" baseline="0" dirty="0" smtClean="0"/>
              <a:t>This program has equipped me to tackle a range of data-related problems, and has given me the tools needed to develop data-based strategy and implement data-based discoveries, then communicate these solutions and observations to a variety of audiences and stakeholders. </a:t>
            </a:r>
          </a:p>
          <a:p>
            <a:r>
              <a:rPr lang="en-US" baseline="0" dirty="0" smtClean="0"/>
              <a:t>This program has proved to be a cohesive unit, walking me through the path that is these learning goals. Along the way I have demonstrated each of them in different ways. The three projects I have shown in this presentation are but a sample. The written report contains a little bit more.</a:t>
            </a:r>
          </a:p>
          <a:p>
            <a:r>
              <a:rPr lang="en-US" baseline="0" dirty="0" smtClean="0"/>
              <a:t>It has been my pleasure to attend this program, and I thank you for watching my presentation of my Portfolio Milestone</a:t>
            </a:r>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23</a:t>
            </a:fld>
            <a:endParaRPr lang="en-US"/>
          </a:p>
        </p:txBody>
      </p:sp>
    </p:spTree>
    <p:extLst>
      <p:ext uri="{BB962C8B-B14F-4D97-AF65-F5344CB8AC3E}">
        <p14:creationId xmlns:p14="http://schemas.microsoft.com/office/powerpoint/2010/main" val="2847043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a:t>
            </a:r>
            <a:r>
              <a:rPr lang="en-US" baseline="0" dirty="0" smtClean="0"/>
              <a:t> content to remain entirely in the theoretical realm, the Applied Data Science program takes a Practitioners Approach by focusing on the following learning goals to apply theory to the real-world</a:t>
            </a:r>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8</a:t>
            </a:fld>
            <a:endParaRPr lang="en-US"/>
          </a:p>
        </p:txBody>
      </p:sp>
    </p:spTree>
    <p:extLst>
      <p:ext uri="{BB962C8B-B14F-4D97-AF65-F5344CB8AC3E}">
        <p14:creationId xmlns:p14="http://schemas.microsoft.com/office/powerpoint/2010/main" val="2847043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will begin with one of the first classes</a:t>
            </a:r>
            <a:r>
              <a:rPr lang="en-US" baseline="0" dirty="0" smtClean="0"/>
              <a:t> I took in the program. My Final Project for the Data Analysis and Decision-Making course required amalgamating multiple sources of data, </a:t>
            </a:r>
            <a:r>
              <a:rPr lang="en-US" baseline="0" dirty="0" smtClean="0"/>
              <a:t>analysis and visualization of the data, and application of </a:t>
            </a:r>
            <a:r>
              <a:rPr lang="en-US" baseline="0" dirty="0" smtClean="0"/>
              <a:t>statistics to determine actual effectiveness of a process. The resulting recommendations for the process improvement carried real weight as a way to improve the process, in this case- my electric bill.</a:t>
            </a:r>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10</a:t>
            </a:fld>
            <a:endParaRPr lang="en-US"/>
          </a:p>
        </p:txBody>
      </p:sp>
    </p:spTree>
    <p:extLst>
      <p:ext uri="{BB962C8B-B14F-4D97-AF65-F5344CB8AC3E}">
        <p14:creationId xmlns:p14="http://schemas.microsoft.com/office/powerpoint/2010/main" val="2876218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After</a:t>
            </a:r>
            <a:r>
              <a:rPr lang="en-US" baseline="0" dirty="0" smtClean="0"/>
              <a:t> obtaining hourly data for the temperature, weather conditions, household occupancy (as determined by cellphone network presence), thermostat adjustments, and household power meter readings, I was able to thoroughly investigate why my electric bill was higher than average. </a:t>
            </a:r>
          </a:p>
          <a:p>
            <a:r>
              <a:rPr lang="en-US" baseline="0" dirty="0" smtClean="0"/>
              <a:t>One surprising result of this statistical analysis was discovering that only one of us four tenants had a statistical impact on the power usage. I determined this was due to my house-mate’s window AC unit, which he turned on manually when returning home from work.</a:t>
            </a:r>
          </a:p>
          <a:p>
            <a:r>
              <a:rPr lang="en-US" baseline="0" dirty="0" smtClean="0"/>
              <a:t>While the above-average power consumption was not significantly different after making process adjustments, I was able to develop a process control chart that handled seasonality, which gave the ability to determine the effectiveness of process changes in the future.</a:t>
            </a:r>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11</a:t>
            </a:fld>
            <a:endParaRPr lang="en-US"/>
          </a:p>
        </p:txBody>
      </p:sp>
    </p:spTree>
    <p:extLst>
      <p:ext uri="{BB962C8B-B14F-4D97-AF65-F5344CB8AC3E}">
        <p14:creationId xmlns:p14="http://schemas.microsoft.com/office/powerpoint/2010/main" val="284704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a:t>
            </a:r>
            <a:r>
              <a:rPr lang="en-US" baseline="0" dirty="0" smtClean="0"/>
              <a:t> following learning goals were demonstrated by my successful completion of this project</a:t>
            </a:r>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12</a:t>
            </a:fld>
            <a:endParaRPr lang="en-US"/>
          </a:p>
        </p:txBody>
      </p:sp>
    </p:spTree>
    <p:extLst>
      <p:ext uri="{BB962C8B-B14F-4D97-AF65-F5344CB8AC3E}">
        <p14:creationId xmlns:p14="http://schemas.microsoft.com/office/powerpoint/2010/main" val="284704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a:t>
            </a:r>
            <a:r>
              <a:rPr lang="en-US" baseline="0" dirty="0" smtClean="0"/>
              <a:t> next project I chose for my portfolio is my group assignment and Final Project in the Applied Data Science course. The goal of this project was to take a provided set of hotel customer satisfaction surveys, and determine what this large hotel chain could do to improve its customer satisfaction rating.</a:t>
            </a:r>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13</a:t>
            </a:fld>
            <a:endParaRPr lang="en-US"/>
          </a:p>
        </p:txBody>
      </p:sp>
    </p:spTree>
    <p:extLst>
      <p:ext uri="{BB962C8B-B14F-4D97-AF65-F5344CB8AC3E}">
        <p14:creationId xmlns:p14="http://schemas.microsoft.com/office/powerpoint/2010/main" val="2899485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Customer satisfaction in the customer service industry</a:t>
            </a:r>
            <a:r>
              <a:rPr lang="en-US" baseline="0" dirty="0" smtClean="0"/>
              <a:t> is often measured using the Net Promoter Score (or NPS)</a:t>
            </a:r>
            <a:endParaRPr lang="en-US" dirty="0" smtClean="0"/>
          </a:p>
          <a:p>
            <a:r>
              <a:rPr lang="en-US" dirty="0" smtClean="0"/>
              <a:t>NPS is a 1 to 10 measurement of customer experience,</a:t>
            </a:r>
            <a:r>
              <a:rPr lang="en-US" baseline="0" dirty="0" smtClean="0"/>
              <a:t> with</a:t>
            </a:r>
            <a:r>
              <a:rPr lang="en-US" dirty="0" smtClean="0"/>
              <a:t> </a:t>
            </a:r>
          </a:p>
          <a:p>
            <a:r>
              <a:rPr lang="en-US" dirty="0" smtClean="0"/>
              <a:t>0-6=Detractor,</a:t>
            </a:r>
            <a:r>
              <a:rPr lang="en-US" baseline="0" dirty="0" smtClean="0"/>
              <a:t> 7-8=Passive, 9-10=Promoter</a:t>
            </a:r>
            <a:r>
              <a:rPr lang="en-US" dirty="0" smtClean="0"/>
              <a:t> </a:t>
            </a:r>
          </a:p>
          <a:p>
            <a:r>
              <a:rPr lang="en-US" dirty="0" smtClean="0"/>
              <a:t>Our project required mining a provided dataset to discover any correlations within the data</a:t>
            </a:r>
            <a:r>
              <a:rPr lang="en-US" baseline="0" dirty="0" smtClean="0"/>
              <a:t> that could be leverage to provide a more positive experience to customers.</a:t>
            </a:r>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14</a:t>
            </a:fld>
            <a:endParaRPr lang="en-US"/>
          </a:p>
        </p:txBody>
      </p:sp>
    </p:spTree>
    <p:extLst>
      <p:ext uri="{BB962C8B-B14F-4D97-AF65-F5344CB8AC3E}">
        <p14:creationId xmlns:p14="http://schemas.microsoft.com/office/powerpoint/2010/main" val="2847043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a:t>
            </a:r>
            <a:r>
              <a:rPr lang="en-US" baseline="0" dirty="0" smtClean="0"/>
              <a:t> Hotel Recommendations project demonstrates my accomplishment of the following learning goals</a:t>
            </a:r>
          </a:p>
          <a:p>
            <a:r>
              <a:rPr lang="en-US" baseline="0" dirty="0" smtClean="0"/>
              <a:t>Data analysis and Visualization of that analysis, as can be partially seen in the included visuals</a:t>
            </a:r>
            <a:endParaRPr lang="en-US" dirty="0" smtClean="0"/>
          </a:p>
          <a:p>
            <a:r>
              <a:rPr lang="en-US" dirty="0" smtClean="0"/>
              <a:t>In the way of Long-term strategies,</a:t>
            </a:r>
            <a:r>
              <a:rPr lang="en-US" baseline="0" dirty="0" smtClean="0"/>
              <a:t> myself and my team were able to determine that membership in a tiered program (Silver/Gold/Platinum memberships) was ineffective at increasing NPS scores</a:t>
            </a:r>
          </a:p>
          <a:p>
            <a:r>
              <a:rPr lang="en-US" baseline="0" dirty="0" smtClean="0"/>
              <a:t>The goal of producing data-based discoveries is demonstrated by the immediate insights my team was able to provide. Insights such as which hotels are not just above and below median, but doing statistically better relative to their peers.</a:t>
            </a:r>
          </a:p>
          <a:p>
            <a:r>
              <a:rPr lang="en-US" baseline="0" dirty="0" smtClean="0"/>
              <a:t>Finally, the communication goal was demonstrated as we were able to take technical regression analyses and explain to a non-technical audience why certain factors do or do not play a significant role in a customer’s perception of the hotel</a:t>
            </a:r>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15</a:t>
            </a:fld>
            <a:endParaRPr lang="en-US"/>
          </a:p>
        </p:txBody>
      </p:sp>
    </p:spTree>
    <p:extLst>
      <p:ext uri="{BB962C8B-B14F-4D97-AF65-F5344CB8AC3E}">
        <p14:creationId xmlns:p14="http://schemas.microsoft.com/office/powerpoint/2010/main" val="2847043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also chosen</a:t>
            </a:r>
            <a:r>
              <a:rPr lang="en-US" baseline="0" dirty="0" smtClean="0"/>
              <a:t> to include an example of my ability to employ both </a:t>
            </a:r>
            <a:r>
              <a:rPr lang="en-US" baseline="0" dirty="0" err="1" smtClean="0"/>
              <a:t>Frequentist</a:t>
            </a:r>
            <a:r>
              <a:rPr lang="en-US" baseline="0" dirty="0" smtClean="0"/>
              <a:t> and Bayesian statistical methods. </a:t>
            </a:r>
          </a:p>
          <a:p>
            <a:r>
              <a:rPr lang="en-US" baseline="0" dirty="0" smtClean="0"/>
              <a:t>The US Vaccine Analysis was a written test given to us in my Statistical Methods class. The test was formatted to be a request from a School District Supervisor, who was interested in the current vaccination status of California schools and how they compared to the rest of the country, in addition to requesting detailed, supportable strategies for increasing vaccination rates.</a:t>
            </a:r>
            <a:endParaRPr lang="en-US" dirty="0"/>
          </a:p>
        </p:txBody>
      </p:sp>
      <p:sp>
        <p:nvSpPr>
          <p:cNvPr id="4" name="Slide Number Placeholder 3"/>
          <p:cNvSpPr>
            <a:spLocks noGrp="1"/>
          </p:cNvSpPr>
          <p:nvPr>
            <p:ph type="sldNum" sz="quarter" idx="10"/>
          </p:nvPr>
        </p:nvSpPr>
        <p:spPr/>
        <p:txBody>
          <a:bodyPr/>
          <a:lstStyle/>
          <a:p>
            <a:fld id="{34888D43-DBEE-4FC8-A634-156B6493936D}" type="slidenum">
              <a:rPr lang="en-US" smtClean="0"/>
              <a:t>16</a:t>
            </a:fld>
            <a:endParaRPr lang="en-US"/>
          </a:p>
        </p:txBody>
      </p:sp>
    </p:spTree>
    <p:extLst>
      <p:ext uri="{BB962C8B-B14F-4D97-AF65-F5344CB8AC3E}">
        <p14:creationId xmlns:p14="http://schemas.microsoft.com/office/powerpoint/2010/main" val="280265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3" y="2857501"/>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1" y="2922758"/>
            <a:ext cx="3733801" cy="14401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1" y="3086375"/>
            <a:ext cx="3733801"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3123302"/>
            <a:ext cx="1965960" cy="1371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3149679"/>
            <a:ext cx="1965960"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2971800"/>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304573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2737246"/>
            <a:ext cx="9144000" cy="18312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2756646"/>
            <a:ext cx="9144001" cy="10550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732318"/>
            <a:ext cx="2729950" cy="18632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277627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801416"/>
            <a:ext cx="8458200" cy="1102519"/>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2924953"/>
            <a:ext cx="4953000" cy="131445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3154680"/>
            <a:ext cx="960120" cy="342900"/>
          </a:xfrm>
        </p:spPr>
        <p:txBody>
          <a:bodyPr/>
          <a:lstStyle/>
          <a:p>
            <a:fld id="{22598FA3-22B9-4665-A68F-1ED4D3FACFB4}" type="datetimeFigureOut">
              <a:rPr lang="en-US" smtClean="0"/>
              <a:t>3/19/2021</a:t>
            </a:fld>
            <a:endParaRPr lang="en-US"/>
          </a:p>
        </p:txBody>
      </p:sp>
      <p:sp>
        <p:nvSpPr>
          <p:cNvPr id="17" name="Footer Placeholder 16"/>
          <p:cNvSpPr>
            <a:spLocks noGrp="1"/>
          </p:cNvSpPr>
          <p:nvPr>
            <p:ph type="ftr" sz="quarter" idx="11"/>
          </p:nvPr>
        </p:nvSpPr>
        <p:spPr>
          <a:xfrm>
            <a:off x="5410200" y="3153966"/>
            <a:ext cx="1295400" cy="342900"/>
          </a:xfrm>
        </p:spPr>
        <p:txBody>
          <a:bodyPr/>
          <a:lstStyle/>
          <a:p>
            <a:endParaRPr lang="en-US"/>
          </a:p>
        </p:txBody>
      </p:sp>
      <p:sp>
        <p:nvSpPr>
          <p:cNvPr id="29" name="Slide Number Placeholder 28"/>
          <p:cNvSpPr>
            <a:spLocks noGrp="1"/>
          </p:cNvSpPr>
          <p:nvPr>
            <p:ph type="sldNum" sz="quarter" idx="12"/>
          </p:nvPr>
        </p:nvSpPr>
        <p:spPr>
          <a:xfrm>
            <a:off x="8320088" y="852"/>
            <a:ext cx="747712" cy="274320"/>
          </a:xfrm>
        </p:spPr>
        <p:txBody>
          <a:bodyPr/>
          <a:lstStyle>
            <a:lvl1pPr algn="r">
              <a:defRPr sz="1800">
                <a:solidFill>
                  <a:schemeClr val="bg1"/>
                </a:solidFill>
              </a:defRPr>
            </a:lvl1pPr>
          </a:lstStyle>
          <a:p>
            <a:fld id="{FAA51BE9-2DDE-43A0-B297-544AED666F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598FA3-22B9-4665-A68F-1ED4D3FACFB4}"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51BE9-2DDE-43A0-B297-544AED666F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857250"/>
            <a:ext cx="1905000" cy="41148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857250"/>
            <a:ext cx="6248400" cy="41148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598FA3-22B9-4665-A68F-1ED4D3FACFB4}"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51BE9-2DDE-43A0-B297-544AED666F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598FA3-22B9-4665-A68F-1ED4D3FACFB4}"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51BE9-2DDE-43A0-B297-544AED666F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85901"/>
            <a:ext cx="7772400" cy="1021556"/>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25316"/>
            <a:ext cx="7772400" cy="1132284"/>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598FA3-22B9-4665-A68F-1ED4D3FACFB4}"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51BE9-2DDE-43A0-B297-544AED666F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598FA3-22B9-4665-A68F-1ED4D3FACFB4}"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51BE9-2DDE-43A0-B297-544AED666F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857250"/>
            <a:ext cx="8382000" cy="802386"/>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83728"/>
            <a:ext cx="4041648"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6" y="1683728"/>
            <a:ext cx="4041775"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031389"/>
            <a:ext cx="4041648"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5" y="2031389"/>
            <a:ext cx="4041775"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2598FA3-22B9-4665-A68F-1ED4D3FACFB4}" type="datetimeFigureOut">
              <a:rPr lang="en-US" smtClean="0"/>
              <a:t>3/19/2021</a:t>
            </a:fld>
            <a:endParaRPr lang="en-US"/>
          </a:p>
        </p:txBody>
      </p:sp>
      <p:sp>
        <p:nvSpPr>
          <p:cNvPr id="27" name="Slide Number Placeholder 26"/>
          <p:cNvSpPr>
            <a:spLocks noGrp="1"/>
          </p:cNvSpPr>
          <p:nvPr>
            <p:ph type="sldNum" sz="quarter" idx="11"/>
          </p:nvPr>
        </p:nvSpPr>
        <p:spPr/>
        <p:txBody>
          <a:bodyPr rtlCol="0"/>
          <a:lstStyle/>
          <a:p>
            <a:fld id="{FAA51BE9-2DDE-43A0-B297-544AED666F4F}"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02386"/>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459486"/>
            <a:ext cx="957264" cy="342900"/>
          </a:xfrm>
        </p:spPr>
        <p:txBody>
          <a:bodyPr/>
          <a:lstStyle/>
          <a:p>
            <a:fld id="{22598FA3-22B9-4665-A68F-1ED4D3FACFB4}" type="datetimeFigureOut">
              <a:rPr lang="en-US" smtClean="0"/>
              <a:t>3/19/2021</a:t>
            </a:fld>
            <a:endParaRPr lang="en-US"/>
          </a:p>
        </p:txBody>
      </p:sp>
      <p:sp>
        <p:nvSpPr>
          <p:cNvPr id="4" name="Footer Placeholder 3"/>
          <p:cNvSpPr>
            <a:spLocks noGrp="1"/>
          </p:cNvSpPr>
          <p:nvPr>
            <p:ph type="ftr" sz="quarter" idx="11"/>
          </p:nvPr>
        </p:nvSpPr>
        <p:spPr>
          <a:xfrm>
            <a:off x="5257800" y="459486"/>
            <a:ext cx="1325880" cy="342900"/>
          </a:xfrm>
        </p:spPr>
        <p:txBody>
          <a:bodyPr/>
          <a:lstStyle/>
          <a:p>
            <a:endParaRPr lang="en-US"/>
          </a:p>
        </p:txBody>
      </p:sp>
      <p:sp>
        <p:nvSpPr>
          <p:cNvPr id="5" name="Slide Number Placeholder 4"/>
          <p:cNvSpPr>
            <a:spLocks noGrp="1"/>
          </p:cNvSpPr>
          <p:nvPr>
            <p:ph type="sldNum" sz="quarter" idx="12"/>
          </p:nvPr>
        </p:nvSpPr>
        <p:spPr>
          <a:xfrm>
            <a:off x="8174736" y="1704"/>
            <a:ext cx="762000" cy="274320"/>
          </a:xfrm>
        </p:spPr>
        <p:txBody>
          <a:bodyPr/>
          <a:lstStyle/>
          <a:p>
            <a:fld id="{FAA51BE9-2DDE-43A0-B297-544AED666F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98FA3-22B9-4665-A68F-1ED4D3FACFB4}" type="datetimeFigureOut">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51BE9-2DDE-43A0-B297-544AED666F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826478"/>
            <a:ext cx="3383280" cy="658368"/>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1508045"/>
            <a:ext cx="3383280" cy="346329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582215"/>
            <a:ext cx="5102352" cy="438912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598FA3-22B9-4665-A68F-1ED4D3FACFB4}"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51BE9-2DDE-43A0-B297-544AED666F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5" y="831870"/>
            <a:ext cx="586803" cy="3511228"/>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857250"/>
            <a:ext cx="4572000" cy="3429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2455731"/>
            <a:ext cx="2590800" cy="1887367"/>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598FA3-22B9-4665-A68F-1ED4D3FACFB4}"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51BE9-2DDE-43A0-B297-544AED666F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275114"/>
            <a:ext cx="9144000" cy="6330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0"/>
            <a:ext cx="9144000" cy="23299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231207"/>
            <a:ext cx="9144001" cy="6858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3" y="270185"/>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1" y="330085"/>
            <a:ext cx="3733801" cy="1350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373128"/>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44170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1501"/>
            <a:ext cx="57626"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1501"/>
            <a:ext cx="27432"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1501"/>
            <a:ext cx="9144" cy="466344"/>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1501"/>
            <a:ext cx="27432" cy="466344"/>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285"/>
            <a:ext cx="54864" cy="438912"/>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285"/>
            <a:ext cx="9144" cy="438912"/>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857250"/>
            <a:ext cx="8229600" cy="8001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87068"/>
            <a:ext cx="8229600" cy="324383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459486"/>
            <a:ext cx="957264" cy="342900"/>
          </a:xfrm>
          <a:prstGeom prst="rect">
            <a:avLst/>
          </a:prstGeom>
        </p:spPr>
        <p:txBody>
          <a:bodyPr vert="horz"/>
          <a:lstStyle>
            <a:lvl1pPr algn="l" eaLnBrk="1" latinLnBrk="0" hangingPunct="1">
              <a:defRPr kumimoji="0" sz="800">
                <a:solidFill>
                  <a:schemeClr val="accent2"/>
                </a:solidFill>
              </a:defRPr>
            </a:lvl1pPr>
          </a:lstStyle>
          <a:p>
            <a:fld id="{22598FA3-22B9-4665-A68F-1ED4D3FACFB4}" type="datetimeFigureOut">
              <a:rPr lang="en-US" smtClean="0"/>
              <a:t>3/19/2021</a:t>
            </a:fld>
            <a:endParaRPr lang="en-US"/>
          </a:p>
        </p:txBody>
      </p:sp>
      <p:sp>
        <p:nvSpPr>
          <p:cNvPr id="3" name="Footer Placeholder 2"/>
          <p:cNvSpPr>
            <a:spLocks noGrp="1"/>
          </p:cNvSpPr>
          <p:nvPr>
            <p:ph type="ftr" sz="quarter" idx="3"/>
          </p:nvPr>
        </p:nvSpPr>
        <p:spPr>
          <a:xfrm>
            <a:off x="5257800" y="459486"/>
            <a:ext cx="1325880" cy="3429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1704"/>
            <a:ext cx="762000" cy="274320"/>
          </a:xfrm>
          <a:prstGeom prst="rect">
            <a:avLst/>
          </a:prstGeom>
        </p:spPr>
        <p:txBody>
          <a:bodyPr vert="horz" anchor="b"/>
          <a:lstStyle>
            <a:lvl1pPr algn="r" eaLnBrk="1" latinLnBrk="0" hangingPunct="1">
              <a:defRPr kumimoji="0" sz="1800">
                <a:solidFill>
                  <a:srgbClr val="FFFFFF"/>
                </a:solidFill>
              </a:defRPr>
            </a:lvl1pPr>
          </a:lstStyle>
          <a:p>
            <a:fld id="{FAA51BE9-2DDE-43A0-B297-544AED666F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Portfolio Milestone</a:t>
            </a:r>
            <a:br>
              <a:rPr lang="en-US" dirty="0" smtClean="0"/>
            </a:br>
            <a:r>
              <a:rPr lang="en-US" sz="2000" b="1" dirty="0"/>
              <a:t>Syracuse University, School of Information </a:t>
            </a:r>
            <a:r>
              <a:rPr lang="en-US" sz="2000" b="1" dirty="0" smtClean="0"/>
              <a:t>Studies</a:t>
            </a:r>
            <a:br>
              <a:rPr lang="en-US" sz="2000" b="1" dirty="0" smtClean="0"/>
            </a:br>
            <a:r>
              <a:rPr lang="en-US" sz="2000" b="1" dirty="0" smtClean="0"/>
              <a:t>M.S., Applied Data Science</a:t>
            </a:r>
            <a:r>
              <a:rPr lang="en-US" sz="2000" dirty="0"/>
              <a:t/>
            </a:r>
            <a:br>
              <a:rPr lang="en-US" sz="2000" dirty="0"/>
            </a:br>
            <a:endParaRPr lang="en-US" sz="2000" dirty="0"/>
          </a:p>
        </p:txBody>
      </p:sp>
      <p:sp>
        <p:nvSpPr>
          <p:cNvPr id="3" name="Subtitle 2"/>
          <p:cNvSpPr>
            <a:spLocks noGrp="1"/>
          </p:cNvSpPr>
          <p:nvPr>
            <p:ph type="subTitle" idx="1"/>
          </p:nvPr>
        </p:nvSpPr>
        <p:spPr/>
        <p:txBody>
          <a:bodyPr/>
          <a:lstStyle/>
          <a:p>
            <a:r>
              <a:rPr lang="en-US" dirty="0" smtClean="0"/>
              <a:t>Leland M. Ball</a:t>
            </a:r>
            <a:endParaRPr lang="en-US" dirty="0"/>
          </a:p>
        </p:txBody>
      </p:sp>
    </p:spTree>
    <p:extLst>
      <p:ext uri="{BB962C8B-B14F-4D97-AF65-F5344CB8AC3E}">
        <p14:creationId xmlns:p14="http://schemas.microsoft.com/office/powerpoint/2010/main" val="1953236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n w="12700">
                  <a:solidFill>
                    <a:schemeClr val="accent1"/>
                  </a:solidFill>
                  <a:prstDash val="solid"/>
                </a:ln>
                <a:solidFill>
                  <a:schemeClr val="bg2">
                    <a:tint val="85000"/>
                    <a:satMod val="155000"/>
                  </a:schemeClr>
                </a:solidFill>
                <a:effectLst>
                  <a:outerShdw blurRad="41275" dist="20320" dir="1800000" algn="tl" rotWithShape="0">
                    <a:srgbClr val="000000">
                      <a:alpha val="40000"/>
                    </a:srgbClr>
                  </a:outerShdw>
                </a:effectLst>
              </a:rPr>
              <a:t>Electricity Bill Process Improvement</a:t>
            </a:r>
            <a:endParaRPr lang="en-US" dirty="0">
              <a:ln w="12700">
                <a:solidFill>
                  <a:schemeClr val="accent1"/>
                </a:solidFill>
                <a:prstDash val="solid"/>
              </a:ln>
            </a:endParaRPr>
          </a:p>
        </p:txBody>
      </p:sp>
      <p:sp>
        <p:nvSpPr>
          <p:cNvPr id="5" name="Text Placeholder 4"/>
          <p:cNvSpPr>
            <a:spLocks noGrp="1"/>
          </p:cNvSpPr>
          <p:nvPr>
            <p:ph type="body" idx="1"/>
          </p:nvPr>
        </p:nvSpPr>
        <p:spPr/>
        <p:txBody>
          <a:bodyPr>
            <a:normAutofit/>
          </a:bodyPr>
          <a:lstStyle/>
          <a:p>
            <a:r>
              <a:rPr lang="en-US" sz="2200" dirty="0" smtClean="0">
                <a:latin typeface="+mj-lt"/>
              </a:rPr>
              <a:t>MBC-638 Data Analysis and Decision-Making</a:t>
            </a:r>
            <a:endParaRPr lang="en-US" sz="2200" dirty="0">
              <a:latin typeface="+mj-lt"/>
            </a:endParaRPr>
          </a:p>
        </p:txBody>
      </p:sp>
      <p:pic>
        <p:nvPicPr>
          <p:cNvPr id="4098" name="Picture 2" descr="https://www.clipartkey.com/mpngs/m/98-982981_online-utility-bill-payment.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496" b="92622" l="7000" r="96889">
                        <a14:foregroundMark x1="70111" y1="29212" x2="69667" y2="25224"/>
                        <a14:foregroundMark x1="84222" y1="20738" x2="86000" y2="15454"/>
                        <a14:foregroundMark x1="70556" y1="5284" x2="78778" y2="4885"/>
                        <a14:foregroundMark x1="48889" y1="52841" x2="58889" y2="52841"/>
                        <a14:foregroundMark x1="42111" y1="61715" x2="71111" y2="61715"/>
                        <a14:foregroundMark x1="40778" y1="70688" x2="73333" y2="70688"/>
                        <a14:foregroundMark x1="38444" y1="79561" x2="65667" y2="79561"/>
                        <a14:foregroundMark x1="11778" y1="84447" x2="7222" y2="87737"/>
                        <a14:backgroundMark x1="35333" y1="34098" x2="48889" y2="44267"/>
                        <a14:backgroundMark x1="83333" y1="72682" x2="84222" y2="61715"/>
                        <a14:backgroundMark x1="4111" y1="54835" x2="5889" y2="71087"/>
                      </a14:backgroundRemoval>
                    </a14:imgEffect>
                  </a14:imgLayer>
                </a14:imgProps>
              </a:ext>
              <a:ext uri="{28A0092B-C50C-407E-A947-70E740481C1C}">
                <a14:useLocalDpi xmlns:a14="http://schemas.microsoft.com/office/drawing/2010/main" val="0"/>
              </a:ext>
            </a:extLst>
          </a:blip>
          <a:stretch>
            <a:fillRect/>
          </a:stretch>
        </p:blipFill>
        <p:spPr bwMode="auto">
          <a:xfrm>
            <a:off x="6705601" y="1714501"/>
            <a:ext cx="1400695" cy="1562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256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Description</a:t>
            </a:r>
            <a:endParaRPr lang="en-US" dirty="0"/>
          </a:p>
        </p:txBody>
      </p:sp>
      <p:sp>
        <p:nvSpPr>
          <p:cNvPr id="5" name="TextBox 4"/>
          <p:cNvSpPr txBox="1"/>
          <p:nvPr/>
        </p:nvSpPr>
        <p:spPr>
          <a:xfrm>
            <a:off x="457200" y="1828800"/>
            <a:ext cx="5943600" cy="3139321"/>
          </a:xfrm>
          <a:prstGeom prst="rect">
            <a:avLst/>
          </a:prstGeom>
          <a:noFill/>
        </p:spPr>
        <p:txBody>
          <a:bodyPr wrap="square" rtlCol="0">
            <a:spAutoFit/>
          </a:bodyPr>
          <a:lstStyle/>
          <a:p>
            <a:r>
              <a:rPr lang="en-US" sz="2200" b="1" dirty="0" smtClean="0">
                <a:latin typeface="+mj-lt"/>
              </a:rPr>
              <a:t>Lowering an above-average electric bill</a:t>
            </a:r>
          </a:p>
          <a:p>
            <a:pPr marL="342900" indent="-342900">
              <a:buFont typeface="Arial" pitchFamily="34" charset="0"/>
              <a:buChar char="•"/>
            </a:pPr>
            <a:r>
              <a:rPr lang="en-US" sz="2200" dirty="0" smtClean="0">
                <a:latin typeface="+mj-lt"/>
              </a:rPr>
              <a:t>Data sources include temperature, weather conditions, household occupancy, thermostat adjustments, and energy usage</a:t>
            </a:r>
          </a:p>
          <a:p>
            <a:pPr marL="342900" indent="-342900">
              <a:buFont typeface="Arial" pitchFamily="34" charset="0"/>
              <a:buChar char="•"/>
            </a:pPr>
            <a:r>
              <a:rPr lang="en-US" sz="2200" dirty="0" smtClean="0">
                <a:latin typeface="+mj-lt"/>
              </a:rPr>
              <a:t>Statistical significance of each factor</a:t>
            </a:r>
          </a:p>
          <a:p>
            <a:pPr marL="342900" indent="-342900">
              <a:buFont typeface="Arial" pitchFamily="34" charset="0"/>
              <a:buChar char="•"/>
            </a:pPr>
            <a:r>
              <a:rPr lang="en-US" sz="2200" dirty="0" smtClean="0">
                <a:latin typeface="+mj-lt"/>
              </a:rPr>
              <a:t>Data mining discovered tenant’s AC unit</a:t>
            </a:r>
          </a:p>
          <a:p>
            <a:pPr marL="342900" indent="-342900">
              <a:buFont typeface="Arial" pitchFamily="34" charset="0"/>
              <a:buChar char="•"/>
            </a:pPr>
            <a:r>
              <a:rPr lang="en-US" sz="2200" dirty="0" smtClean="0">
                <a:latin typeface="+mj-lt"/>
              </a:rPr>
              <a:t>Data-based decision making enabled measurement of future success</a:t>
            </a:r>
          </a:p>
          <a:p>
            <a:pPr marL="342900" indent="-342900">
              <a:buFont typeface="Arial" pitchFamily="34" charset="0"/>
              <a:buChar char="•"/>
            </a:pPr>
            <a:endParaRPr lang="en-US" sz="2200" dirty="0">
              <a:latin typeface="+mj-lt"/>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520180" y="1504950"/>
            <a:ext cx="2166620" cy="2391499"/>
          </a:xfrm>
          <a:prstGeom prst="rect">
            <a:avLst/>
          </a:prstGeom>
        </p:spPr>
      </p:pic>
      <p:sp>
        <p:nvSpPr>
          <p:cNvPr id="7" name="TextBox 6"/>
          <p:cNvSpPr txBox="1"/>
          <p:nvPr/>
        </p:nvSpPr>
        <p:spPr>
          <a:xfrm>
            <a:off x="6491605" y="3943350"/>
            <a:ext cx="2395220" cy="400110"/>
          </a:xfrm>
          <a:prstGeom prst="rect">
            <a:avLst/>
          </a:prstGeom>
          <a:noFill/>
        </p:spPr>
        <p:txBody>
          <a:bodyPr wrap="square" rtlCol="0">
            <a:spAutoFit/>
          </a:bodyPr>
          <a:lstStyle/>
          <a:p>
            <a:r>
              <a:rPr lang="en-US" sz="1000" b="1" cap="all" dirty="0">
                <a:latin typeface="+mj-lt"/>
              </a:rPr>
              <a:t>Process control chart with seasonality</a:t>
            </a:r>
          </a:p>
        </p:txBody>
      </p:sp>
    </p:spTree>
    <p:extLst>
      <p:ext uri="{BB962C8B-B14F-4D97-AF65-F5344CB8AC3E}">
        <p14:creationId xmlns:p14="http://schemas.microsoft.com/office/powerpoint/2010/main" val="2109615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Goals Demonstrated</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730596432"/>
              </p:ext>
            </p:extLst>
          </p:nvPr>
        </p:nvGraphicFramePr>
        <p:xfrm>
          <a:off x="572938" y="3200400"/>
          <a:ext cx="7961462" cy="1668780"/>
        </p:xfrm>
        <a:graphic>
          <a:graphicData uri="http://schemas.openxmlformats.org/drawingml/2006/table">
            <a:tbl>
              <a:tblPr firstRow="1" bandRow="1">
                <a:tableStyleId>{5C22544A-7EE6-4342-B048-85BDC9FD1C3A}</a:tableStyleId>
              </a:tblPr>
              <a:tblGrid>
                <a:gridCol w="3999062"/>
                <a:gridCol w="3962400"/>
              </a:tblGrid>
              <a:tr h="278130">
                <a:tc>
                  <a:txBody>
                    <a:bodyPr/>
                    <a:lstStyle/>
                    <a:p>
                      <a:pPr algn="ctr"/>
                      <a:r>
                        <a:rPr lang="en-US" sz="1200" dirty="0" smtClean="0">
                          <a:latin typeface="+mj-lt"/>
                        </a:rPr>
                        <a:t>Goal</a:t>
                      </a:r>
                      <a:endParaRPr lang="en-US" sz="1200" dirty="0">
                        <a:latin typeface="+mj-lt"/>
                      </a:endParaRPr>
                    </a:p>
                  </a:txBody>
                  <a:tcPr marT="34290" marB="34290"/>
                </a:tc>
                <a:tc>
                  <a:txBody>
                    <a:bodyPr/>
                    <a:lstStyle/>
                    <a:p>
                      <a:pPr algn="ctr"/>
                      <a:r>
                        <a:rPr lang="en-US" sz="1200" dirty="0" smtClean="0">
                          <a:latin typeface="+mj-lt"/>
                        </a:rPr>
                        <a:t>Demonstrated</a:t>
                      </a:r>
                      <a:endParaRPr lang="en-US" sz="1200" dirty="0">
                        <a:latin typeface="+mj-lt"/>
                      </a:endParaRPr>
                    </a:p>
                  </a:txBody>
                  <a:tcPr marT="34290" marB="34290"/>
                </a:tc>
              </a:tr>
              <a:tr h="278130">
                <a:tc>
                  <a:txBody>
                    <a:bodyPr/>
                    <a:lstStyle/>
                    <a:p>
                      <a:r>
                        <a:rPr lang="en-US" sz="1200" dirty="0" smtClean="0">
                          <a:latin typeface="+mj-lt"/>
                        </a:rPr>
                        <a:t>Data Collection and Organization</a:t>
                      </a:r>
                      <a:endParaRPr lang="en-US" sz="1200" dirty="0">
                        <a:latin typeface="+mj-lt"/>
                      </a:endParaRPr>
                    </a:p>
                  </a:txBody>
                  <a:tcPr marT="34290" marB="34290"/>
                </a:tc>
                <a:tc>
                  <a:txBody>
                    <a:bodyPr/>
                    <a:lstStyle/>
                    <a:p>
                      <a:pPr algn="ctr"/>
                      <a:r>
                        <a:rPr lang="en-US" sz="1200" dirty="0" smtClean="0">
                          <a:latin typeface="+mj-lt"/>
                        </a:rPr>
                        <a:t>Multi-Source CSV and Custom Data</a:t>
                      </a:r>
                      <a:endParaRPr lang="en-US" sz="1200" dirty="0">
                        <a:latin typeface="+mj-lt"/>
                      </a:endParaRPr>
                    </a:p>
                  </a:txBody>
                  <a:tcPr marT="34290" marB="34290"/>
                </a:tc>
              </a:tr>
              <a:tr h="278130">
                <a:tc>
                  <a:txBody>
                    <a:bodyPr/>
                    <a:lstStyle/>
                    <a:p>
                      <a:r>
                        <a:rPr lang="en-US" sz="1200" dirty="0" smtClean="0">
                          <a:latin typeface="+mj-lt"/>
                        </a:rPr>
                        <a:t>Data Analysis and Visualization</a:t>
                      </a:r>
                      <a:endParaRPr lang="en-US" sz="1200" dirty="0">
                        <a:latin typeface="+mj-lt"/>
                      </a:endParaRPr>
                    </a:p>
                  </a:txBody>
                  <a:tcPr marT="34290" marB="34290"/>
                </a:tc>
                <a:tc>
                  <a:txBody>
                    <a:bodyPr/>
                    <a:lstStyle/>
                    <a:p>
                      <a:pPr algn="ctr"/>
                      <a:r>
                        <a:rPr lang="en-US" sz="1200" dirty="0" smtClean="0">
                          <a:latin typeface="+mj-lt"/>
                        </a:rPr>
                        <a:t>Excel-Based Plots and Charts</a:t>
                      </a:r>
                      <a:endParaRPr lang="en-US" sz="1200" dirty="0">
                        <a:latin typeface="+mj-lt"/>
                      </a:endParaRPr>
                    </a:p>
                  </a:txBody>
                  <a:tcPr marT="34290" marB="34290"/>
                </a:tc>
              </a:tr>
              <a:tr h="278130">
                <a:tc>
                  <a:txBody>
                    <a:bodyPr/>
                    <a:lstStyle/>
                    <a:p>
                      <a:r>
                        <a:rPr lang="en-US" sz="1200" dirty="0" smtClean="0">
                          <a:latin typeface="+mj-lt"/>
                        </a:rPr>
                        <a:t>Data-Based Strategy and Decision-Making</a:t>
                      </a:r>
                      <a:endParaRPr lang="en-US" sz="1200" dirty="0">
                        <a:latin typeface="+mj-lt"/>
                      </a:endParaRPr>
                    </a:p>
                  </a:txBody>
                  <a:tcPr marT="34290" marB="34290"/>
                </a:tc>
                <a:tc>
                  <a:txBody>
                    <a:bodyPr/>
                    <a:lstStyle/>
                    <a:p>
                      <a:pPr algn="ctr"/>
                      <a:r>
                        <a:rPr lang="en-US" sz="1200" dirty="0" smtClean="0">
                          <a:latin typeface="+mj-lt"/>
                        </a:rPr>
                        <a:t>Process Control Method</a:t>
                      </a:r>
                      <a:endParaRPr lang="en-US" sz="1200" dirty="0">
                        <a:latin typeface="+mj-lt"/>
                      </a:endParaRPr>
                    </a:p>
                  </a:txBody>
                  <a:tcPr marT="34290" marB="34290"/>
                </a:tc>
              </a:tr>
              <a:tr h="278130">
                <a:tc>
                  <a:txBody>
                    <a:bodyPr/>
                    <a:lstStyle/>
                    <a:p>
                      <a:r>
                        <a:rPr lang="en-US" sz="1200" dirty="0" smtClean="0">
                          <a:latin typeface="+mj-lt"/>
                        </a:rPr>
                        <a:t>Implementing Data-Based Discoveries</a:t>
                      </a:r>
                      <a:endParaRPr lang="en-US" sz="1200" dirty="0">
                        <a:latin typeface="+mj-lt"/>
                      </a:endParaRPr>
                    </a:p>
                  </a:txBody>
                  <a:tcPr marT="34290" marB="34290"/>
                </a:tc>
                <a:tc>
                  <a:txBody>
                    <a:bodyPr/>
                    <a:lstStyle/>
                    <a:p>
                      <a:pPr algn="ctr"/>
                      <a:endParaRPr lang="en-US" sz="1200" dirty="0">
                        <a:latin typeface="+mj-lt"/>
                      </a:endParaRPr>
                    </a:p>
                  </a:txBody>
                  <a:tcPr marT="34290" marB="34290"/>
                </a:tc>
              </a:tr>
              <a:tr h="278130">
                <a:tc>
                  <a:txBody>
                    <a:bodyPr/>
                    <a:lstStyle/>
                    <a:p>
                      <a:r>
                        <a:rPr lang="en-US" sz="1200" dirty="0" smtClean="0">
                          <a:latin typeface="+mj-lt"/>
                        </a:rPr>
                        <a:t>Ethics and Communication</a:t>
                      </a:r>
                      <a:endParaRPr lang="en-US" sz="1200" dirty="0">
                        <a:latin typeface="+mj-lt"/>
                      </a:endParaRPr>
                    </a:p>
                  </a:txBody>
                  <a:tcPr marT="34290" marB="34290"/>
                </a:tc>
                <a:tc>
                  <a:txBody>
                    <a:bodyPr/>
                    <a:lstStyle/>
                    <a:p>
                      <a:pPr algn="ctr"/>
                      <a:r>
                        <a:rPr kumimoji="0" lang="en-US" sz="1200" kern="1200" dirty="0" smtClean="0">
                          <a:solidFill>
                            <a:schemeClr val="dk1"/>
                          </a:solidFill>
                          <a:latin typeface="+mj-lt"/>
                          <a:ea typeface="+mn-ea"/>
                          <a:cs typeface="+mn-cs"/>
                        </a:rPr>
                        <a:t>Data Privacy,</a:t>
                      </a:r>
                      <a:r>
                        <a:rPr kumimoji="0" lang="en-US" sz="1200" kern="1200" baseline="0" dirty="0" smtClean="0">
                          <a:solidFill>
                            <a:schemeClr val="dk1"/>
                          </a:solidFill>
                          <a:latin typeface="+mj-lt"/>
                          <a:ea typeface="+mn-ea"/>
                          <a:cs typeface="+mn-cs"/>
                        </a:rPr>
                        <a:t> </a:t>
                      </a:r>
                      <a:r>
                        <a:rPr kumimoji="0" lang="en-US" sz="1200" kern="1200" dirty="0" smtClean="0">
                          <a:solidFill>
                            <a:schemeClr val="dk1"/>
                          </a:solidFill>
                          <a:latin typeface="+mj-lt"/>
                          <a:ea typeface="+mn-ea"/>
                          <a:cs typeface="+mn-cs"/>
                        </a:rPr>
                        <a:t>Data Sanitization</a:t>
                      </a:r>
                      <a:endParaRPr lang="en-US" sz="1200" dirty="0">
                        <a:latin typeface="+mj-lt"/>
                      </a:endParaRPr>
                    </a:p>
                  </a:txBody>
                  <a:tcPr marT="34290" marB="34290"/>
                </a:tc>
              </a:tr>
            </a:tbl>
          </a:graphicData>
        </a:graphic>
      </p:graphicFrame>
      <p:sp>
        <p:nvSpPr>
          <p:cNvPr id="3" name="TextBox 2"/>
          <p:cNvSpPr txBox="1"/>
          <p:nvPr/>
        </p:nvSpPr>
        <p:spPr>
          <a:xfrm>
            <a:off x="609600" y="1657351"/>
            <a:ext cx="3124200" cy="646331"/>
          </a:xfrm>
          <a:prstGeom prst="rect">
            <a:avLst/>
          </a:prstGeom>
          <a:noFill/>
        </p:spPr>
        <p:txBody>
          <a:bodyPr wrap="square" rtlCol="0">
            <a:spAutoFit/>
          </a:bodyPr>
          <a:lstStyle/>
          <a:p>
            <a:r>
              <a:rPr lang="en-US" dirty="0" smtClean="0">
                <a:latin typeface="+mj-lt"/>
              </a:rPr>
              <a:t>Electricity Bill Process Improvement</a:t>
            </a:r>
            <a:endParaRPr lang="en-US" dirty="0">
              <a:latin typeface="+mj-lt"/>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bwMode="auto">
          <a:xfrm>
            <a:off x="4495800" y="1628776"/>
            <a:ext cx="3048000" cy="1270754"/>
          </a:xfrm>
          <a:prstGeom prst="rect">
            <a:avLst/>
          </a:prstGeom>
          <a:noFill/>
          <a:ln>
            <a:noFill/>
          </a:ln>
          <a:effectLst/>
        </p:spPr>
      </p:pic>
      <p:sp>
        <p:nvSpPr>
          <p:cNvPr id="7" name="TextBox 6"/>
          <p:cNvSpPr txBox="1"/>
          <p:nvPr/>
        </p:nvSpPr>
        <p:spPr>
          <a:xfrm>
            <a:off x="3733800" y="2934677"/>
            <a:ext cx="4724400" cy="246221"/>
          </a:xfrm>
          <a:prstGeom prst="rect">
            <a:avLst/>
          </a:prstGeom>
          <a:noFill/>
        </p:spPr>
        <p:txBody>
          <a:bodyPr wrap="square" rtlCol="0">
            <a:spAutoFit/>
          </a:bodyPr>
          <a:lstStyle/>
          <a:p>
            <a:r>
              <a:rPr lang="en-US" sz="1000" b="1" cap="all" dirty="0">
                <a:latin typeface="+mj-lt"/>
              </a:rPr>
              <a:t>Home Electricity Usage before and after process </a:t>
            </a:r>
            <a:r>
              <a:rPr lang="en-US" sz="1000" b="1" cap="all" dirty="0" smtClean="0">
                <a:latin typeface="+mj-lt"/>
              </a:rPr>
              <a:t>adjustments</a:t>
            </a:r>
            <a:endParaRPr lang="en-US" sz="1000" b="1" cap="all" dirty="0">
              <a:latin typeface="+mj-lt"/>
            </a:endParaRPr>
          </a:p>
        </p:txBody>
      </p:sp>
    </p:spTree>
    <p:extLst>
      <p:ext uri="{BB962C8B-B14F-4D97-AF65-F5344CB8AC3E}">
        <p14:creationId xmlns:p14="http://schemas.microsoft.com/office/powerpoint/2010/main" val="3540542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n w="12700">
                  <a:solidFill>
                    <a:schemeClr val="accent1"/>
                  </a:solidFill>
                  <a:prstDash val="solid"/>
                </a:ln>
                <a:solidFill>
                  <a:schemeClr val="bg2">
                    <a:tint val="85000"/>
                    <a:satMod val="155000"/>
                  </a:schemeClr>
                </a:solidFill>
                <a:effectLst>
                  <a:outerShdw blurRad="41275" dist="20320" dir="1800000" algn="tl" rotWithShape="0">
                    <a:srgbClr val="000000">
                      <a:alpha val="40000"/>
                    </a:srgbClr>
                  </a:outerShdw>
                </a:effectLst>
              </a:rPr>
              <a:t>Hotel Recommendations</a:t>
            </a:r>
            <a:endParaRPr lang="en-US" dirty="0">
              <a:ln w="12700">
                <a:solidFill>
                  <a:schemeClr val="accent1"/>
                </a:solidFill>
                <a:prstDash val="solid"/>
              </a:ln>
            </a:endParaRPr>
          </a:p>
        </p:txBody>
      </p:sp>
      <p:sp>
        <p:nvSpPr>
          <p:cNvPr id="5" name="Text Placeholder 4"/>
          <p:cNvSpPr>
            <a:spLocks noGrp="1"/>
          </p:cNvSpPr>
          <p:nvPr>
            <p:ph type="body" idx="1"/>
          </p:nvPr>
        </p:nvSpPr>
        <p:spPr/>
        <p:txBody>
          <a:bodyPr>
            <a:normAutofit/>
          </a:bodyPr>
          <a:lstStyle/>
          <a:p>
            <a:r>
              <a:rPr lang="en-US" sz="2200" dirty="0" smtClean="0">
                <a:latin typeface="+mj-lt"/>
              </a:rPr>
              <a:t>IST-687 Applied Data Science</a:t>
            </a:r>
            <a:endParaRPr lang="en-US" sz="2200" dirty="0">
              <a:latin typeface="+mj-lt"/>
            </a:endParaRPr>
          </a:p>
        </p:txBody>
      </p:sp>
      <p:pic>
        <p:nvPicPr>
          <p:cNvPr id="2050" name="Picture 2" descr="https://www.kindpng.com/picc/m/390-3908217_clip-art-clipart-hotel-hotel-clipart-png-transparent.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907" y1="54390" x2="27442" y2="52677"/>
                        <a14:foregroundMark x1="22907" y1="59529" x2="21628" y2="61242"/>
                        <a14:foregroundMark x1="20814" y1="55032" x2="19070" y2="55460"/>
                        <a14:foregroundMark x1="25465" y1="59957" x2="25930" y2="58030"/>
                        <a14:foregroundMark x1="28953" y1="57602" x2="29535" y2="58458"/>
                        <a14:foregroundMark x1="28488" y1="65096" x2="28488" y2="66595"/>
                        <a14:foregroundMark x1="26047" y1="65739" x2="24884" y2="67666"/>
                        <a14:foregroundMark x1="21977" y1="67024" x2="21860" y2="65525"/>
                        <a14:foregroundMark x1="21860" y1="74732" x2="22442" y2="75803"/>
                        <a14:foregroundMark x1="25000" y1="73019" x2="26047" y2="74732"/>
                        <a14:foregroundMark x1="28256" y1="73019" x2="29767" y2="74946"/>
                        <a14:foregroundMark x1="29070" y1="82655" x2="27791" y2="82013"/>
                        <a14:foregroundMark x1="25581" y1="81156" x2="24767" y2="82227"/>
                        <a14:foregroundMark x1="21977" y1="81799" x2="21860" y2="82441"/>
                        <a14:foregroundMark x1="46047" y1="88437" x2="47442" y2="89079"/>
                        <a14:foregroundMark x1="44884" y1="62527" x2="45698" y2="62527"/>
                      </a14:backgroundRemoval>
                    </a14:imgEffect>
                  </a14:imgLayer>
                </a14:imgProps>
              </a:ext>
              <a:ext uri="{28A0092B-C50C-407E-A947-70E740481C1C}">
                <a14:useLocalDpi xmlns:a14="http://schemas.microsoft.com/office/drawing/2010/main" val="0"/>
              </a:ext>
            </a:extLst>
          </a:blip>
          <a:stretch>
            <a:fillRect/>
          </a:stretch>
        </p:blipFill>
        <p:spPr bwMode="auto">
          <a:xfrm>
            <a:off x="4648200" y="2457450"/>
            <a:ext cx="2327564" cy="1263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842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18.png"/>
          <p:cNvPicPr/>
          <p:nvPr/>
        </p:nvPicPr>
        <p:blipFill>
          <a:blip r:embed="rId3"/>
          <a:stretch>
            <a:fillRect/>
          </a:stretch>
        </p:blipFill>
        <p:spPr>
          <a:xfrm>
            <a:off x="4038600" y="1024168"/>
            <a:ext cx="4351033" cy="2894404"/>
          </a:xfrm>
          <a:prstGeom prst="rect">
            <a:avLst/>
          </a:prstGeom>
          <a:ln/>
        </p:spPr>
      </p:pic>
      <p:sp>
        <p:nvSpPr>
          <p:cNvPr id="4" name="Title 3"/>
          <p:cNvSpPr>
            <a:spLocks noGrp="1"/>
          </p:cNvSpPr>
          <p:nvPr>
            <p:ph type="title"/>
          </p:nvPr>
        </p:nvSpPr>
        <p:spPr/>
        <p:txBody>
          <a:bodyPr/>
          <a:lstStyle/>
          <a:p>
            <a:r>
              <a:rPr lang="en-US" dirty="0" smtClean="0"/>
              <a:t>Project Description</a:t>
            </a:r>
            <a:endParaRPr lang="en-US" dirty="0"/>
          </a:p>
        </p:txBody>
      </p:sp>
      <p:sp>
        <p:nvSpPr>
          <p:cNvPr id="5" name="TextBox 4"/>
          <p:cNvSpPr txBox="1"/>
          <p:nvPr/>
        </p:nvSpPr>
        <p:spPr>
          <a:xfrm>
            <a:off x="457200" y="1828800"/>
            <a:ext cx="5105400" cy="3139321"/>
          </a:xfrm>
          <a:prstGeom prst="rect">
            <a:avLst/>
          </a:prstGeom>
          <a:noFill/>
        </p:spPr>
        <p:txBody>
          <a:bodyPr wrap="square" rtlCol="0">
            <a:spAutoFit/>
          </a:bodyPr>
          <a:lstStyle/>
          <a:p>
            <a:r>
              <a:rPr lang="en-US" sz="2200" b="1" dirty="0" smtClean="0">
                <a:latin typeface="+mj-lt"/>
              </a:rPr>
              <a:t>Increasing Customer Net Promoter Scores (NPS) for Major Hotel Chain </a:t>
            </a:r>
          </a:p>
          <a:p>
            <a:pPr marL="342900" indent="-342900">
              <a:buFont typeface="Arial" pitchFamily="34" charset="0"/>
              <a:buChar char="•"/>
            </a:pPr>
            <a:r>
              <a:rPr lang="en-US" sz="2200" dirty="0" smtClean="0">
                <a:latin typeface="+mj-lt"/>
              </a:rPr>
              <a:t>Survey data mined for </a:t>
            </a:r>
          </a:p>
          <a:p>
            <a:pPr marL="342900" indent="-342900">
              <a:buFont typeface="Arial" pitchFamily="34" charset="0"/>
              <a:buChar char="•"/>
            </a:pPr>
            <a:r>
              <a:rPr lang="en-US" sz="2200" dirty="0" smtClean="0">
                <a:latin typeface="+mj-lt"/>
              </a:rPr>
              <a:t>Strategies and Implementation details produced to improve business</a:t>
            </a:r>
          </a:p>
          <a:p>
            <a:pPr marL="342900" indent="-342900">
              <a:buFont typeface="Arial" pitchFamily="34" charset="0"/>
              <a:buChar char="•"/>
            </a:pPr>
            <a:r>
              <a:rPr lang="en-US" sz="2200" dirty="0" smtClean="0">
                <a:latin typeface="+mj-lt"/>
              </a:rPr>
              <a:t>Able to determine ineffectiveness of certain initiatives in customer rating of hotel</a:t>
            </a:r>
            <a:endParaRPr lang="en-US" sz="2200" dirty="0">
              <a:latin typeface="+mj-lt"/>
            </a:endParaRPr>
          </a:p>
        </p:txBody>
      </p:sp>
      <p:sp>
        <p:nvSpPr>
          <p:cNvPr id="8" name="TextBox 7"/>
          <p:cNvSpPr txBox="1"/>
          <p:nvPr/>
        </p:nvSpPr>
        <p:spPr>
          <a:xfrm>
            <a:off x="5867400" y="3928096"/>
            <a:ext cx="2905124" cy="400110"/>
          </a:xfrm>
          <a:prstGeom prst="rect">
            <a:avLst/>
          </a:prstGeom>
          <a:noFill/>
        </p:spPr>
        <p:txBody>
          <a:bodyPr wrap="square" rtlCol="0">
            <a:spAutoFit/>
          </a:bodyPr>
          <a:lstStyle/>
          <a:p>
            <a:r>
              <a:rPr lang="en-US" sz="1000" b="1" cap="all" dirty="0" smtClean="0">
                <a:latin typeface="+mj-lt"/>
              </a:rPr>
              <a:t>Correlations of Customer survey Variables</a:t>
            </a:r>
            <a:endParaRPr lang="en-US" sz="1000" b="1" cap="all" dirty="0">
              <a:latin typeface="+mj-lt"/>
            </a:endParaRPr>
          </a:p>
        </p:txBody>
      </p:sp>
    </p:spTree>
    <p:extLst>
      <p:ext uri="{BB962C8B-B14F-4D97-AF65-F5344CB8AC3E}">
        <p14:creationId xmlns:p14="http://schemas.microsoft.com/office/powerpoint/2010/main" val="1538246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164;g718de40613_2_17"/>
          <p:cNvPicPr/>
          <p:nvPr/>
        </p:nvPicPr>
        <p:blipFill rotWithShape="1">
          <a:blip r:embed="rId3" cstate="print">
            <a:alphaModFix/>
            <a:extLst>
              <a:ext uri="{28A0092B-C50C-407E-A947-70E740481C1C}">
                <a14:useLocalDpi xmlns:a14="http://schemas.microsoft.com/office/drawing/2010/main" val="0"/>
              </a:ext>
            </a:extLst>
          </a:blip>
          <a:stretch/>
        </p:blipFill>
        <p:spPr bwMode="auto">
          <a:xfrm>
            <a:off x="4419600" y="1261799"/>
            <a:ext cx="2743200" cy="1997850"/>
          </a:xfrm>
          <a:prstGeom prst="rect">
            <a:avLst/>
          </a:prstGeom>
          <a:noFill/>
          <a:ln>
            <a:noFill/>
          </a:ln>
          <a:extLst>
            <a:ext uri="{53640926-AAD7-44D8-BBD7-CCE9431645EC}">
              <a14:shadowObscured xmlns:a14="http://schemas.microsoft.com/office/drawing/2010/main"/>
            </a:ext>
          </a:extLst>
        </p:spPr>
      </p:pic>
      <p:sp>
        <p:nvSpPr>
          <p:cNvPr id="4" name="Title 3"/>
          <p:cNvSpPr>
            <a:spLocks noGrp="1"/>
          </p:cNvSpPr>
          <p:nvPr>
            <p:ph type="title"/>
          </p:nvPr>
        </p:nvSpPr>
        <p:spPr/>
        <p:txBody>
          <a:bodyPr/>
          <a:lstStyle/>
          <a:p>
            <a:r>
              <a:rPr lang="en-US" dirty="0" smtClean="0"/>
              <a:t>Learning Goals Demonstrated</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45753206"/>
              </p:ext>
            </p:extLst>
          </p:nvPr>
        </p:nvGraphicFramePr>
        <p:xfrm>
          <a:off x="572938" y="3200400"/>
          <a:ext cx="7961462" cy="1668780"/>
        </p:xfrm>
        <a:graphic>
          <a:graphicData uri="http://schemas.openxmlformats.org/drawingml/2006/table">
            <a:tbl>
              <a:tblPr firstRow="1" bandRow="1">
                <a:tableStyleId>{5C22544A-7EE6-4342-B048-85BDC9FD1C3A}</a:tableStyleId>
              </a:tblPr>
              <a:tblGrid>
                <a:gridCol w="3999062"/>
                <a:gridCol w="3962400"/>
              </a:tblGrid>
              <a:tr h="278130">
                <a:tc>
                  <a:txBody>
                    <a:bodyPr/>
                    <a:lstStyle/>
                    <a:p>
                      <a:pPr algn="ctr"/>
                      <a:r>
                        <a:rPr lang="en-US" sz="1200" dirty="0" smtClean="0">
                          <a:latin typeface="+mj-lt"/>
                        </a:rPr>
                        <a:t>Goal</a:t>
                      </a:r>
                      <a:endParaRPr lang="en-US" sz="1200" dirty="0">
                        <a:latin typeface="+mj-lt"/>
                      </a:endParaRPr>
                    </a:p>
                  </a:txBody>
                  <a:tcPr marT="34290" marB="34290"/>
                </a:tc>
                <a:tc>
                  <a:txBody>
                    <a:bodyPr/>
                    <a:lstStyle/>
                    <a:p>
                      <a:pPr algn="ctr"/>
                      <a:r>
                        <a:rPr lang="en-US" sz="1200" dirty="0" smtClean="0">
                          <a:latin typeface="+mj-lt"/>
                        </a:rPr>
                        <a:t>Demonstrated</a:t>
                      </a:r>
                      <a:endParaRPr lang="en-US" sz="1200" dirty="0">
                        <a:latin typeface="+mj-lt"/>
                      </a:endParaRPr>
                    </a:p>
                  </a:txBody>
                  <a:tcPr marT="34290" marB="34290"/>
                </a:tc>
              </a:tr>
              <a:tr h="278130">
                <a:tc>
                  <a:txBody>
                    <a:bodyPr/>
                    <a:lstStyle/>
                    <a:p>
                      <a:r>
                        <a:rPr lang="en-US" sz="1200" dirty="0" smtClean="0">
                          <a:latin typeface="+mj-lt"/>
                        </a:rPr>
                        <a:t>Data Collection and Organization</a:t>
                      </a:r>
                      <a:endParaRPr lang="en-US" sz="1200" dirty="0">
                        <a:latin typeface="+mj-lt"/>
                      </a:endParaRPr>
                    </a:p>
                  </a:txBody>
                  <a:tcPr marT="34290" marB="34290"/>
                </a:tc>
                <a:tc>
                  <a:txBody>
                    <a:bodyPr/>
                    <a:lstStyle/>
                    <a:p>
                      <a:pPr algn="ctr"/>
                      <a:endParaRPr lang="en-US" sz="1200" dirty="0">
                        <a:latin typeface="+mj-lt"/>
                      </a:endParaRPr>
                    </a:p>
                  </a:txBody>
                  <a:tcPr marT="34290" marB="34290"/>
                </a:tc>
              </a:tr>
              <a:tr h="278130">
                <a:tc>
                  <a:txBody>
                    <a:bodyPr/>
                    <a:lstStyle/>
                    <a:p>
                      <a:r>
                        <a:rPr lang="en-US" sz="1200" dirty="0" smtClean="0">
                          <a:latin typeface="+mj-lt"/>
                        </a:rPr>
                        <a:t>Data Analysis and Visualization</a:t>
                      </a:r>
                      <a:endParaRPr lang="en-US" sz="1200" dirty="0">
                        <a:latin typeface="+mj-lt"/>
                      </a:endParaRPr>
                    </a:p>
                  </a:txBody>
                  <a:tcPr marT="34290" marB="34290"/>
                </a:tc>
                <a:tc>
                  <a:txBody>
                    <a:bodyPr/>
                    <a:lstStyle/>
                    <a:p>
                      <a:pPr algn="ctr"/>
                      <a:r>
                        <a:rPr lang="en-US" sz="1200" dirty="0" smtClean="0">
                          <a:latin typeface="+mj-lt"/>
                        </a:rPr>
                        <a:t>R-Based Visualizations</a:t>
                      </a:r>
                      <a:endParaRPr lang="en-US" sz="1200" dirty="0">
                        <a:latin typeface="+mj-lt"/>
                      </a:endParaRPr>
                    </a:p>
                  </a:txBody>
                  <a:tcPr marT="34290" marB="34290"/>
                </a:tc>
              </a:tr>
              <a:tr h="278130">
                <a:tc>
                  <a:txBody>
                    <a:bodyPr/>
                    <a:lstStyle/>
                    <a:p>
                      <a:r>
                        <a:rPr lang="en-US" sz="1200" dirty="0" smtClean="0">
                          <a:latin typeface="+mj-lt"/>
                        </a:rPr>
                        <a:t>Data-Based Strategy and Decision-Making</a:t>
                      </a:r>
                      <a:endParaRPr lang="en-US" sz="1200" dirty="0">
                        <a:latin typeface="+mj-lt"/>
                      </a:endParaRPr>
                    </a:p>
                  </a:txBody>
                  <a:tcPr marT="34290" marB="34290"/>
                </a:tc>
                <a:tc>
                  <a:txBody>
                    <a:bodyPr/>
                    <a:lstStyle/>
                    <a:p>
                      <a:pPr algn="ctr"/>
                      <a:r>
                        <a:rPr lang="en-US" sz="1200" dirty="0" smtClean="0">
                          <a:latin typeface="+mj-lt"/>
                        </a:rPr>
                        <a:t>Statistics-Based</a:t>
                      </a:r>
                      <a:r>
                        <a:rPr lang="en-US" sz="1200" baseline="0" dirty="0" smtClean="0">
                          <a:latin typeface="+mj-lt"/>
                        </a:rPr>
                        <a:t> Hotel Performance</a:t>
                      </a:r>
                      <a:endParaRPr lang="en-US" sz="1200" dirty="0">
                        <a:latin typeface="+mj-lt"/>
                      </a:endParaRPr>
                    </a:p>
                  </a:txBody>
                  <a:tcPr marT="34290" marB="34290"/>
                </a:tc>
              </a:tr>
              <a:tr h="278130">
                <a:tc>
                  <a:txBody>
                    <a:bodyPr/>
                    <a:lstStyle/>
                    <a:p>
                      <a:r>
                        <a:rPr lang="en-US" sz="1200" dirty="0" smtClean="0">
                          <a:latin typeface="+mj-lt"/>
                        </a:rPr>
                        <a:t>Implementing Data-Based Discoveries</a:t>
                      </a:r>
                      <a:endParaRPr lang="en-US" sz="1200" dirty="0">
                        <a:latin typeface="+mj-lt"/>
                      </a:endParaRPr>
                    </a:p>
                  </a:txBody>
                  <a:tcPr marT="34290" marB="34290"/>
                </a:tc>
                <a:tc>
                  <a:txBody>
                    <a:bodyPr/>
                    <a:lstStyle/>
                    <a:p>
                      <a:pPr algn="ctr"/>
                      <a:r>
                        <a:rPr lang="en-US" sz="1200" dirty="0" smtClean="0">
                          <a:latin typeface="+mj-lt"/>
                        </a:rPr>
                        <a:t>Long-Term Strategies</a:t>
                      </a:r>
                      <a:r>
                        <a:rPr lang="en-US" sz="1200" baseline="0" dirty="0" smtClean="0">
                          <a:latin typeface="+mj-lt"/>
                        </a:rPr>
                        <a:t> Produced</a:t>
                      </a:r>
                      <a:endParaRPr lang="en-US" sz="1200" dirty="0">
                        <a:latin typeface="+mj-lt"/>
                      </a:endParaRPr>
                    </a:p>
                  </a:txBody>
                  <a:tcPr marT="34290" marB="34290"/>
                </a:tc>
              </a:tr>
              <a:tr h="278130">
                <a:tc>
                  <a:txBody>
                    <a:bodyPr/>
                    <a:lstStyle/>
                    <a:p>
                      <a:r>
                        <a:rPr lang="en-US" sz="1200" dirty="0" smtClean="0">
                          <a:latin typeface="+mj-lt"/>
                        </a:rPr>
                        <a:t>Ethics and Communication</a:t>
                      </a:r>
                      <a:endParaRPr lang="en-US" sz="1200" dirty="0">
                        <a:latin typeface="+mj-lt"/>
                      </a:endParaRPr>
                    </a:p>
                  </a:txBody>
                  <a:tcPr marT="34290" marB="34290"/>
                </a:tc>
                <a:tc>
                  <a:txBody>
                    <a:bodyPr/>
                    <a:lstStyle/>
                    <a:p>
                      <a:pPr algn="ctr"/>
                      <a:r>
                        <a:rPr lang="en-US" sz="1200" dirty="0" smtClean="0">
                          <a:latin typeface="+mj-lt"/>
                        </a:rPr>
                        <a:t>Statistics</a:t>
                      </a:r>
                      <a:r>
                        <a:rPr lang="en-US" sz="1200" baseline="0" dirty="0" smtClean="0">
                          <a:latin typeface="+mj-lt"/>
                        </a:rPr>
                        <a:t> for C-Level Audience</a:t>
                      </a:r>
                      <a:endParaRPr lang="en-US" sz="1200" dirty="0">
                        <a:latin typeface="+mj-lt"/>
                      </a:endParaRPr>
                    </a:p>
                  </a:txBody>
                  <a:tcPr marT="34290" marB="34290"/>
                </a:tc>
              </a:tr>
            </a:tbl>
          </a:graphicData>
        </a:graphic>
      </p:graphicFrame>
      <p:sp>
        <p:nvSpPr>
          <p:cNvPr id="3" name="TextBox 2"/>
          <p:cNvSpPr txBox="1"/>
          <p:nvPr/>
        </p:nvSpPr>
        <p:spPr>
          <a:xfrm>
            <a:off x="609600" y="1657350"/>
            <a:ext cx="3124200" cy="923330"/>
          </a:xfrm>
          <a:prstGeom prst="rect">
            <a:avLst/>
          </a:prstGeom>
          <a:noFill/>
        </p:spPr>
        <p:txBody>
          <a:bodyPr wrap="square" rtlCol="0">
            <a:spAutoFit/>
          </a:bodyPr>
          <a:lstStyle/>
          <a:p>
            <a:r>
              <a:rPr lang="en-US" dirty="0">
                <a:latin typeface="+mj-lt"/>
              </a:rPr>
              <a:t>Increasing Customer Net Promoter Scores (NPS) for Major Hotel Chain </a:t>
            </a:r>
          </a:p>
        </p:txBody>
      </p:sp>
      <p:sp>
        <p:nvSpPr>
          <p:cNvPr id="8" name="TextBox 7"/>
          <p:cNvSpPr txBox="1"/>
          <p:nvPr/>
        </p:nvSpPr>
        <p:spPr>
          <a:xfrm>
            <a:off x="3962400" y="2969017"/>
            <a:ext cx="4267200" cy="246221"/>
          </a:xfrm>
          <a:prstGeom prst="rect">
            <a:avLst/>
          </a:prstGeom>
          <a:noFill/>
        </p:spPr>
        <p:txBody>
          <a:bodyPr wrap="square" rtlCol="0">
            <a:spAutoFit/>
          </a:bodyPr>
          <a:lstStyle/>
          <a:p>
            <a:r>
              <a:rPr lang="en-US" sz="1000" b="1" cap="all" dirty="0" smtClean="0">
                <a:latin typeface="+mj-lt"/>
              </a:rPr>
              <a:t>Hotels showing net promoter score increases</a:t>
            </a:r>
            <a:endParaRPr lang="en-US" sz="1000" b="1" cap="all" dirty="0">
              <a:latin typeface="+mj-lt"/>
            </a:endParaRPr>
          </a:p>
        </p:txBody>
      </p:sp>
    </p:spTree>
    <p:extLst>
      <p:ext uri="{BB962C8B-B14F-4D97-AF65-F5344CB8AC3E}">
        <p14:creationId xmlns:p14="http://schemas.microsoft.com/office/powerpoint/2010/main" val="387998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n w="12700">
                  <a:solidFill>
                    <a:schemeClr val="accent1"/>
                  </a:solidFill>
                  <a:prstDash val="solid"/>
                </a:ln>
                <a:solidFill>
                  <a:schemeClr val="bg2">
                    <a:tint val="85000"/>
                    <a:satMod val="155000"/>
                  </a:schemeClr>
                </a:solidFill>
                <a:effectLst>
                  <a:outerShdw blurRad="41275" dist="20320" dir="1800000" algn="tl" rotWithShape="0">
                    <a:srgbClr val="000000">
                      <a:alpha val="40000"/>
                    </a:srgbClr>
                  </a:outerShdw>
                </a:effectLst>
              </a:rPr>
              <a:t>US Vaccine Analysis</a:t>
            </a:r>
            <a:endParaRPr lang="en-US" dirty="0">
              <a:ln w="12700">
                <a:solidFill>
                  <a:schemeClr val="accent1"/>
                </a:solidFill>
                <a:prstDash val="solid"/>
              </a:ln>
            </a:endParaRPr>
          </a:p>
        </p:txBody>
      </p:sp>
      <p:sp>
        <p:nvSpPr>
          <p:cNvPr id="5" name="Text Placeholder 4"/>
          <p:cNvSpPr>
            <a:spLocks noGrp="1"/>
          </p:cNvSpPr>
          <p:nvPr>
            <p:ph type="body" idx="1"/>
          </p:nvPr>
        </p:nvSpPr>
        <p:spPr/>
        <p:txBody>
          <a:bodyPr>
            <a:normAutofit/>
          </a:bodyPr>
          <a:lstStyle/>
          <a:p>
            <a:r>
              <a:rPr lang="en-US" sz="2200" dirty="0" smtClean="0">
                <a:latin typeface="+mj-lt"/>
              </a:rPr>
              <a:t>IST-772 Statistical Methods in IST</a:t>
            </a:r>
            <a:endParaRPr lang="en-US" sz="2200" dirty="0">
              <a:latin typeface="+mj-lt"/>
            </a:endParaRPr>
          </a:p>
        </p:txBody>
      </p:sp>
      <p:pic>
        <p:nvPicPr>
          <p:cNvPr id="6146" name="Picture 2" descr="https://www.mnchamber.com/sites/default/files/inline-images/Vaccine%20icon%202.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952" b="97831" l="1927" r="95289">
                        <a14:foregroundMark x1="37045" y1="66377" x2="50535" y2="55748"/>
                      </a14:backgroundRemoval>
                    </a14:imgEffect>
                  </a14:imgLayer>
                </a14:imgProps>
              </a:ext>
              <a:ext uri="{28A0092B-C50C-407E-A947-70E740481C1C}">
                <a14:useLocalDpi xmlns:a14="http://schemas.microsoft.com/office/drawing/2010/main" val="0"/>
              </a:ext>
            </a:extLst>
          </a:blip>
          <a:stretch>
            <a:fillRect/>
          </a:stretch>
        </p:blipFill>
        <p:spPr bwMode="auto">
          <a:xfrm>
            <a:off x="5791200" y="2114550"/>
            <a:ext cx="1179685" cy="876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241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rotWithShape="1">
          <a:blip r:embed="rId3">
            <a:extLst>
              <a:ext uri="{28A0092B-C50C-407E-A947-70E740481C1C}">
                <a14:useLocalDpi xmlns:a14="http://schemas.microsoft.com/office/drawing/2010/main" val="0"/>
              </a:ext>
            </a:extLst>
          </a:blip>
          <a:srcRect b="21183"/>
          <a:stretch/>
        </p:blipFill>
        <p:spPr bwMode="auto">
          <a:xfrm>
            <a:off x="5460761" y="1165496"/>
            <a:ext cx="2943225" cy="3195355"/>
          </a:xfrm>
          <a:prstGeom prst="rect">
            <a:avLst/>
          </a:prstGeom>
          <a:ln>
            <a:noFill/>
          </a:ln>
          <a:extLst>
            <a:ext uri="{53640926-AAD7-44D8-BBD7-CCE9431645EC}">
              <a14:shadowObscured xmlns:a14="http://schemas.microsoft.com/office/drawing/2010/main"/>
            </a:ext>
          </a:extLst>
        </p:spPr>
      </p:pic>
      <p:sp>
        <p:nvSpPr>
          <p:cNvPr id="4" name="Title 3"/>
          <p:cNvSpPr>
            <a:spLocks noGrp="1"/>
          </p:cNvSpPr>
          <p:nvPr>
            <p:ph type="title"/>
          </p:nvPr>
        </p:nvSpPr>
        <p:spPr/>
        <p:txBody>
          <a:bodyPr/>
          <a:lstStyle/>
          <a:p>
            <a:r>
              <a:rPr lang="en-US" dirty="0" smtClean="0"/>
              <a:t>Project Description</a:t>
            </a:r>
            <a:endParaRPr lang="en-US" dirty="0"/>
          </a:p>
        </p:txBody>
      </p:sp>
      <p:sp>
        <p:nvSpPr>
          <p:cNvPr id="5" name="TextBox 4"/>
          <p:cNvSpPr txBox="1"/>
          <p:nvPr/>
        </p:nvSpPr>
        <p:spPr>
          <a:xfrm>
            <a:off x="457200" y="1828799"/>
            <a:ext cx="5257800" cy="3139321"/>
          </a:xfrm>
          <a:prstGeom prst="rect">
            <a:avLst/>
          </a:prstGeom>
          <a:noFill/>
        </p:spPr>
        <p:txBody>
          <a:bodyPr wrap="square" rtlCol="0">
            <a:spAutoFit/>
          </a:bodyPr>
          <a:lstStyle/>
          <a:p>
            <a:r>
              <a:rPr lang="en-US" sz="2200" b="1" dirty="0" smtClean="0">
                <a:latin typeface="+mj-lt"/>
              </a:rPr>
              <a:t>Analyze School Vaccine Rates in the USA</a:t>
            </a:r>
            <a:endParaRPr lang="en-US" sz="2200" dirty="0" smtClean="0">
              <a:latin typeface="+mj-lt"/>
            </a:endParaRPr>
          </a:p>
          <a:p>
            <a:pPr marL="342900" indent="-342900">
              <a:buFont typeface="Arial" pitchFamily="34" charset="0"/>
              <a:buChar char="•"/>
            </a:pPr>
            <a:r>
              <a:rPr lang="en-US" sz="2200" dirty="0" smtClean="0">
                <a:latin typeface="+mj-lt"/>
              </a:rPr>
              <a:t>Advanced statistical </a:t>
            </a:r>
            <a:r>
              <a:rPr lang="en-US" sz="2200" dirty="0">
                <a:latin typeface="+mj-lt"/>
              </a:rPr>
              <a:t>a</a:t>
            </a:r>
            <a:r>
              <a:rPr lang="en-US" sz="2200" dirty="0" smtClean="0">
                <a:latin typeface="+mj-lt"/>
              </a:rPr>
              <a:t>nalysis of vaccine data</a:t>
            </a:r>
          </a:p>
          <a:p>
            <a:pPr marL="342900" indent="-342900">
              <a:buFont typeface="Arial" pitchFamily="34" charset="0"/>
              <a:buChar char="•"/>
            </a:pPr>
            <a:r>
              <a:rPr lang="en-US" sz="2200" dirty="0" smtClean="0">
                <a:latin typeface="+mj-lt"/>
              </a:rPr>
              <a:t>Produced tactical answers to questions</a:t>
            </a:r>
          </a:p>
          <a:p>
            <a:pPr marL="342900" indent="-342900">
              <a:buFont typeface="Arial" pitchFamily="34" charset="0"/>
              <a:buChar char="•"/>
            </a:pPr>
            <a:r>
              <a:rPr lang="en-US" sz="2200" dirty="0" smtClean="0">
                <a:latin typeface="+mj-lt"/>
              </a:rPr>
              <a:t>And additionally, recommendations for strategies to increase vaccination rates</a:t>
            </a:r>
            <a:endParaRPr lang="en-US" sz="2200" dirty="0">
              <a:latin typeface="+mj-lt"/>
            </a:endParaRPr>
          </a:p>
        </p:txBody>
      </p:sp>
      <p:sp>
        <p:nvSpPr>
          <p:cNvPr id="7" name="Text Box 29"/>
          <p:cNvSpPr txBox="1"/>
          <p:nvPr/>
        </p:nvSpPr>
        <p:spPr>
          <a:xfrm>
            <a:off x="5724525" y="4275207"/>
            <a:ext cx="2532380" cy="353943"/>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nSpc>
                <a:spcPct val="115000"/>
              </a:lnSpc>
              <a:spcBef>
                <a:spcPts val="0"/>
              </a:spcBef>
              <a:spcAft>
                <a:spcPts val="1000"/>
              </a:spcAft>
            </a:pPr>
            <a:r>
              <a:rPr lang="en-US" sz="1000" b="1" cap="all" dirty="0" smtClean="0">
                <a:effectLst/>
                <a:latin typeface="+mj-lt"/>
                <a:ea typeface="Times New Roman"/>
                <a:cs typeface="Times New Roman"/>
              </a:rPr>
              <a:t>Highest Density Interval log-odds for variable showing significance</a:t>
            </a:r>
            <a:endParaRPr lang="en-US" sz="1000" b="1" cap="all" dirty="0">
              <a:effectLst/>
              <a:latin typeface="+mj-lt"/>
              <a:ea typeface="Times New Roman"/>
              <a:cs typeface="Times New Roman"/>
            </a:endParaRPr>
          </a:p>
        </p:txBody>
      </p:sp>
    </p:spTree>
    <p:extLst>
      <p:ext uri="{BB962C8B-B14F-4D97-AF65-F5344CB8AC3E}">
        <p14:creationId xmlns:p14="http://schemas.microsoft.com/office/powerpoint/2010/main" val="35861835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rotWithShape="1">
          <a:blip r:embed="rId3"/>
          <a:srcRect b="36522"/>
          <a:stretch/>
        </p:blipFill>
        <p:spPr>
          <a:xfrm>
            <a:off x="6139339" y="1428750"/>
            <a:ext cx="2371437" cy="1647825"/>
          </a:xfrm>
          <a:prstGeom prst="rect">
            <a:avLst/>
          </a:prstGeom>
        </p:spPr>
      </p:pic>
      <p:sp>
        <p:nvSpPr>
          <p:cNvPr id="4" name="Title 3"/>
          <p:cNvSpPr>
            <a:spLocks noGrp="1"/>
          </p:cNvSpPr>
          <p:nvPr>
            <p:ph type="title"/>
          </p:nvPr>
        </p:nvSpPr>
        <p:spPr/>
        <p:txBody>
          <a:bodyPr/>
          <a:lstStyle/>
          <a:p>
            <a:r>
              <a:rPr lang="en-US" dirty="0" smtClean="0"/>
              <a:t>Learning Goals Demonstrated</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62124670"/>
              </p:ext>
            </p:extLst>
          </p:nvPr>
        </p:nvGraphicFramePr>
        <p:xfrm>
          <a:off x="572938" y="3200400"/>
          <a:ext cx="7961462" cy="1668780"/>
        </p:xfrm>
        <a:graphic>
          <a:graphicData uri="http://schemas.openxmlformats.org/drawingml/2006/table">
            <a:tbl>
              <a:tblPr firstRow="1" bandRow="1">
                <a:tableStyleId>{5C22544A-7EE6-4342-B048-85BDC9FD1C3A}</a:tableStyleId>
              </a:tblPr>
              <a:tblGrid>
                <a:gridCol w="3999062"/>
                <a:gridCol w="3962400"/>
              </a:tblGrid>
              <a:tr h="278130">
                <a:tc>
                  <a:txBody>
                    <a:bodyPr/>
                    <a:lstStyle/>
                    <a:p>
                      <a:pPr algn="ctr"/>
                      <a:r>
                        <a:rPr lang="en-US" sz="1200" dirty="0" smtClean="0">
                          <a:latin typeface="+mj-lt"/>
                        </a:rPr>
                        <a:t>Goal</a:t>
                      </a:r>
                      <a:endParaRPr lang="en-US" sz="1200" dirty="0">
                        <a:latin typeface="+mj-lt"/>
                      </a:endParaRPr>
                    </a:p>
                  </a:txBody>
                  <a:tcPr marT="34290" marB="34290"/>
                </a:tc>
                <a:tc>
                  <a:txBody>
                    <a:bodyPr/>
                    <a:lstStyle/>
                    <a:p>
                      <a:pPr algn="ctr"/>
                      <a:r>
                        <a:rPr lang="en-US" sz="1200" dirty="0" smtClean="0">
                          <a:latin typeface="+mj-lt"/>
                        </a:rPr>
                        <a:t>Demonstrated</a:t>
                      </a:r>
                      <a:endParaRPr lang="en-US" sz="1200" dirty="0">
                        <a:latin typeface="+mj-lt"/>
                      </a:endParaRPr>
                    </a:p>
                  </a:txBody>
                  <a:tcPr marT="34290" marB="34290"/>
                </a:tc>
              </a:tr>
              <a:tr h="278130">
                <a:tc>
                  <a:txBody>
                    <a:bodyPr/>
                    <a:lstStyle/>
                    <a:p>
                      <a:r>
                        <a:rPr lang="en-US" sz="1200" dirty="0" smtClean="0">
                          <a:latin typeface="+mj-lt"/>
                        </a:rPr>
                        <a:t>Data Collection and Organization</a:t>
                      </a:r>
                      <a:endParaRPr lang="en-US" sz="1200" dirty="0">
                        <a:latin typeface="+mj-lt"/>
                      </a:endParaRPr>
                    </a:p>
                  </a:txBody>
                  <a:tcPr marT="34290" marB="34290"/>
                </a:tc>
                <a:tc>
                  <a:txBody>
                    <a:bodyPr/>
                    <a:lstStyle/>
                    <a:p>
                      <a:pPr algn="ctr"/>
                      <a:endParaRPr lang="en-US" sz="1200" dirty="0">
                        <a:latin typeface="+mj-lt"/>
                      </a:endParaRPr>
                    </a:p>
                  </a:txBody>
                  <a:tcPr marT="34290" marB="34290"/>
                </a:tc>
              </a:tr>
              <a:tr h="278130">
                <a:tc>
                  <a:txBody>
                    <a:bodyPr/>
                    <a:lstStyle/>
                    <a:p>
                      <a:r>
                        <a:rPr lang="en-US" sz="1200" dirty="0" smtClean="0">
                          <a:latin typeface="+mj-lt"/>
                        </a:rPr>
                        <a:t>Data Analysis and Visualization</a:t>
                      </a:r>
                      <a:endParaRPr lang="en-US" sz="1200" dirty="0">
                        <a:latin typeface="+mj-lt"/>
                      </a:endParaRPr>
                    </a:p>
                  </a:txBody>
                  <a:tcPr marT="34290" marB="34290"/>
                </a:tc>
                <a:tc>
                  <a:txBody>
                    <a:bodyPr/>
                    <a:lstStyle/>
                    <a:p>
                      <a:pPr algn="ctr"/>
                      <a:r>
                        <a:rPr lang="en-US" sz="1200" dirty="0" smtClean="0">
                          <a:latin typeface="+mj-lt"/>
                        </a:rPr>
                        <a:t>R-Based Visualizations</a:t>
                      </a:r>
                      <a:endParaRPr lang="en-US" sz="1200" dirty="0">
                        <a:latin typeface="+mj-lt"/>
                      </a:endParaRPr>
                    </a:p>
                  </a:txBody>
                  <a:tcPr marT="34290" marB="34290"/>
                </a:tc>
              </a:tr>
              <a:tr h="278130">
                <a:tc>
                  <a:txBody>
                    <a:bodyPr/>
                    <a:lstStyle/>
                    <a:p>
                      <a:r>
                        <a:rPr lang="en-US" sz="1200" dirty="0" smtClean="0">
                          <a:latin typeface="+mj-lt"/>
                        </a:rPr>
                        <a:t>Data-Based Strategy and Decision-Making</a:t>
                      </a:r>
                      <a:endParaRPr lang="en-US" sz="1200" dirty="0">
                        <a:latin typeface="+mj-lt"/>
                      </a:endParaRPr>
                    </a:p>
                  </a:txBody>
                  <a:tcPr marT="34290" marB="34290"/>
                </a:tc>
                <a:tc>
                  <a:txBody>
                    <a:bodyPr/>
                    <a:lstStyle/>
                    <a:p>
                      <a:pPr algn="ctr"/>
                      <a:r>
                        <a:rPr lang="en-US" sz="1200" dirty="0" smtClean="0">
                          <a:latin typeface="+mj-lt"/>
                        </a:rPr>
                        <a:t>Long-Term Strategies</a:t>
                      </a:r>
                      <a:r>
                        <a:rPr lang="en-US" sz="1200" baseline="0" dirty="0" smtClean="0">
                          <a:latin typeface="+mj-lt"/>
                        </a:rPr>
                        <a:t> Identified</a:t>
                      </a:r>
                      <a:endParaRPr lang="en-US" sz="1200" dirty="0">
                        <a:latin typeface="+mj-lt"/>
                      </a:endParaRPr>
                    </a:p>
                  </a:txBody>
                  <a:tcPr marT="34290" marB="34290"/>
                </a:tc>
              </a:tr>
              <a:tr h="278130">
                <a:tc>
                  <a:txBody>
                    <a:bodyPr/>
                    <a:lstStyle/>
                    <a:p>
                      <a:r>
                        <a:rPr lang="en-US" sz="1200" dirty="0" smtClean="0">
                          <a:latin typeface="+mj-lt"/>
                        </a:rPr>
                        <a:t>Implementing Data-Based Discoveries</a:t>
                      </a:r>
                      <a:endParaRPr lang="en-US" sz="1200" dirty="0">
                        <a:latin typeface="+mj-lt"/>
                      </a:endParaRPr>
                    </a:p>
                  </a:txBody>
                  <a:tcPr marT="34290" marB="34290"/>
                </a:tc>
                <a:tc>
                  <a:txBody>
                    <a:bodyPr/>
                    <a:lstStyle/>
                    <a:p>
                      <a:pPr algn="ctr"/>
                      <a:r>
                        <a:rPr lang="en-US" sz="1200" dirty="0" smtClean="0">
                          <a:latin typeface="+mj-lt"/>
                        </a:rPr>
                        <a:t>Short-Term Action-Items Produced</a:t>
                      </a:r>
                      <a:endParaRPr lang="en-US" sz="1200" dirty="0">
                        <a:latin typeface="+mj-lt"/>
                      </a:endParaRPr>
                    </a:p>
                  </a:txBody>
                  <a:tcPr marT="34290" marB="34290"/>
                </a:tc>
              </a:tr>
              <a:tr h="278130">
                <a:tc>
                  <a:txBody>
                    <a:bodyPr/>
                    <a:lstStyle/>
                    <a:p>
                      <a:r>
                        <a:rPr lang="en-US" sz="1200" dirty="0" smtClean="0">
                          <a:latin typeface="+mj-lt"/>
                        </a:rPr>
                        <a:t>Ethics and Communication</a:t>
                      </a:r>
                      <a:endParaRPr lang="en-US" sz="1200" dirty="0">
                        <a:latin typeface="+mj-lt"/>
                      </a:endParaRPr>
                    </a:p>
                  </a:txBody>
                  <a:tcPr marT="34290" marB="34290"/>
                </a:tc>
                <a:tc>
                  <a:txBody>
                    <a:bodyPr/>
                    <a:lstStyle/>
                    <a:p>
                      <a:pPr algn="ctr"/>
                      <a:r>
                        <a:rPr lang="en-US" sz="1200" dirty="0" smtClean="0">
                          <a:latin typeface="+mj-lt"/>
                        </a:rPr>
                        <a:t>Technical and Non-Technical</a:t>
                      </a:r>
                      <a:r>
                        <a:rPr lang="en-US" sz="1200" baseline="0" dirty="0" smtClean="0">
                          <a:latin typeface="+mj-lt"/>
                        </a:rPr>
                        <a:t> Audiences</a:t>
                      </a:r>
                      <a:endParaRPr lang="en-US" sz="1200" dirty="0">
                        <a:latin typeface="+mj-lt"/>
                      </a:endParaRPr>
                    </a:p>
                  </a:txBody>
                  <a:tcPr marT="34290" marB="34290"/>
                </a:tc>
              </a:tr>
            </a:tbl>
          </a:graphicData>
        </a:graphic>
      </p:graphicFrame>
      <p:sp>
        <p:nvSpPr>
          <p:cNvPr id="3" name="TextBox 2"/>
          <p:cNvSpPr txBox="1"/>
          <p:nvPr/>
        </p:nvSpPr>
        <p:spPr>
          <a:xfrm>
            <a:off x="609600" y="1657350"/>
            <a:ext cx="3657600" cy="646331"/>
          </a:xfrm>
          <a:prstGeom prst="rect">
            <a:avLst/>
          </a:prstGeom>
          <a:noFill/>
        </p:spPr>
        <p:txBody>
          <a:bodyPr wrap="square" rtlCol="0">
            <a:spAutoFit/>
          </a:bodyPr>
          <a:lstStyle/>
          <a:p>
            <a:r>
              <a:rPr lang="en-US" dirty="0" smtClean="0">
                <a:latin typeface="+mj-lt"/>
              </a:rPr>
              <a:t>Analysis of School Vaccination Rates </a:t>
            </a:r>
            <a:endParaRPr lang="en-US" dirty="0">
              <a:latin typeface="+mj-lt"/>
            </a:endParaRPr>
          </a:p>
        </p:txBody>
      </p:sp>
      <p:sp>
        <p:nvSpPr>
          <p:cNvPr id="8" name="TextBox 7"/>
          <p:cNvSpPr txBox="1"/>
          <p:nvPr/>
        </p:nvSpPr>
        <p:spPr>
          <a:xfrm>
            <a:off x="4419600" y="2696824"/>
            <a:ext cx="2057400" cy="400110"/>
          </a:xfrm>
          <a:prstGeom prst="rect">
            <a:avLst/>
          </a:prstGeom>
          <a:noFill/>
        </p:spPr>
        <p:txBody>
          <a:bodyPr wrap="square" rtlCol="0">
            <a:spAutoFit/>
          </a:bodyPr>
          <a:lstStyle/>
          <a:p>
            <a:r>
              <a:rPr lang="en-US" sz="1000" b="1" cap="all" dirty="0" smtClean="0">
                <a:latin typeface="+mj-lt"/>
              </a:rPr>
              <a:t>US vaccination rates by year, by vaccine type</a:t>
            </a:r>
            <a:endParaRPr lang="en-US" sz="1000" b="1" cap="all" dirty="0">
              <a:latin typeface="+mj-lt"/>
            </a:endParaRPr>
          </a:p>
        </p:txBody>
      </p:sp>
    </p:spTree>
    <p:extLst>
      <p:ext uri="{BB962C8B-B14F-4D97-AF65-F5344CB8AC3E}">
        <p14:creationId xmlns:p14="http://schemas.microsoft.com/office/powerpoint/2010/main" val="4840290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n w="12700">
                  <a:solidFill>
                    <a:schemeClr val="accent1"/>
                  </a:solidFill>
                  <a:prstDash val="solid"/>
                </a:ln>
                <a:solidFill>
                  <a:schemeClr val="bg2">
                    <a:tint val="85000"/>
                    <a:satMod val="155000"/>
                  </a:schemeClr>
                </a:solidFill>
                <a:effectLst>
                  <a:outerShdw blurRad="41275" dist="20320" dir="1800000" algn="tl" rotWithShape="0">
                    <a:srgbClr val="000000">
                      <a:alpha val="40000"/>
                    </a:srgbClr>
                  </a:outerShdw>
                </a:effectLst>
              </a:rPr>
              <a:t>Salary for a Syracuse Football Coach</a:t>
            </a:r>
            <a:endParaRPr lang="en-US" dirty="0">
              <a:ln w="12700">
                <a:solidFill>
                  <a:schemeClr val="accent1"/>
                </a:solidFill>
                <a:prstDash val="solid"/>
              </a:ln>
            </a:endParaRPr>
          </a:p>
        </p:txBody>
      </p:sp>
      <p:sp>
        <p:nvSpPr>
          <p:cNvPr id="5" name="Text Placeholder 4"/>
          <p:cNvSpPr>
            <a:spLocks noGrp="1"/>
          </p:cNvSpPr>
          <p:nvPr>
            <p:ph type="body" idx="1"/>
          </p:nvPr>
        </p:nvSpPr>
        <p:spPr/>
        <p:txBody>
          <a:bodyPr>
            <a:normAutofit/>
          </a:bodyPr>
          <a:lstStyle/>
          <a:p>
            <a:r>
              <a:rPr lang="en-US" sz="2200" dirty="0" smtClean="0">
                <a:latin typeface="+mj-lt"/>
              </a:rPr>
              <a:t>IST-718 Big Data Analytics</a:t>
            </a:r>
            <a:endParaRPr lang="en-US" sz="2200" dirty="0">
              <a:latin typeface="+mj-lt"/>
            </a:endParaRPr>
          </a:p>
        </p:txBody>
      </p:sp>
      <p:pic>
        <p:nvPicPr>
          <p:cNvPr id="6" name="Picture 2" descr="https://i.pinimg.com/originals/5c/c9/b5/5cc9b50e741ac5d4c8438de2a447c76d.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495800" y="1962150"/>
            <a:ext cx="602838"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544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n w="12700">
                  <a:solidFill>
                    <a:schemeClr val="accent1"/>
                  </a:solidFill>
                  <a:prstDash val="solid"/>
                </a:ln>
                <a:solidFill>
                  <a:schemeClr val="bg2">
                    <a:tint val="85000"/>
                    <a:satMod val="155000"/>
                  </a:schemeClr>
                </a:solidFill>
                <a:effectLst>
                  <a:outerShdw blurRad="41275" dist="20320" dir="1800000" algn="tl" rotWithShape="0">
                    <a:srgbClr val="000000">
                      <a:alpha val="40000"/>
                    </a:srgbClr>
                  </a:outerShdw>
                </a:effectLst>
              </a:rPr>
              <a:t>Portfolio Milestone</a:t>
            </a:r>
            <a:endParaRPr lang="en-US" dirty="0">
              <a:ln w="12700">
                <a:solidFill>
                  <a:schemeClr val="accent1"/>
                </a:solidFill>
                <a:prstDash val="solid"/>
              </a:ln>
            </a:endParaRPr>
          </a:p>
        </p:txBody>
      </p:sp>
      <p:sp>
        <p:nvSpPr>
          <p:cNvPr id="5" name="Text Placeholder 4"/>
          <p:cNvSpPr>
            <a:spLocks noGrp="1"/>
          </p:cNvSpPr>
          <p:nvPr>
            <p:ph type="body" idx="1"/>
          </p:nvPr>
        </p:nvSpPr>
        <p:spPr/>
        <p:txBody>
          <a:bodyPr>
            <a:normAutofit/>
          </a:bodyPr>
          <a:lstStyle/>
          <a:p>
            <a:r>
              <a:rPr lang="en-US" sz="2200" dirty="0" smtClean="0">
                <a:latin typeface="+mj-lt"/>
              </a:rPr>
              <a:t>Report and Presentation</a:t>
            </a:r>
            <a:endParaRPr lang="en-US" sz="2200" dirty="0">
              <a:latin typeface="+mj-lt"/>
            </a:endParaRPr>
          </a:p>
        </p:txBody>
      </p:sp>
    </p:spTree>
    <p:extLst>
      <p:ext uri="{BB962C8B-B14F-4D97-AF65-F5344CB8AC3E}">
        <p14:creationId xmlns:p14="http://schemas.microsoft.com/office/powerpoint/2010/main" val="1067846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Description</a:t>
            </a:r>
            <a:endParaRPr lang="en-US" dirty="0"/>
          </a:p>
        </p:txBody>
      </p:sp>
      <p:sp>
        <p:nvSpPr>
          <p:cNvPr id="5" name="TextBox 4"/>
          <p:cNvSpPr txBox="1"/>
          <p:nvPr/>
        </p:nvSpPr>
        <p:spPr>
          <a:xfrm>
            <a:off x="457200" y="1657350"/>
            <a:ext cx="5257800" cy="4154984"/>
          </a:xfrm>
          <a:prstGeom prst="rect">
            <a:avLst/>
          </a:prstGeom>
          <a:noFill/>
        </p:spPr>
        <p:txBody>
          <a:bodyPr wrap="square" rtlCol="0">
            <a:spAutoFit/>
          </a:bodyPr>
          <a:lstStyle/>
          <a:p>
            <a:r>
              <a:rPr lang="en-US" sz="2200" b="1" dirty="0" smtClean="0">
                <a:latin typeface="+mj-lt"/>
              </a:rPr>
              <a:t>Determining a Salary for the Syracuse Football Coach</a:t>
            </a:r>
          </a:p>
          <a:p>
            <a:pPr marL="342900" indent="-342900">
              <a:buFont typeface="Arial" pitchFamily="34" charset="0"/>
              <a:buChar char="•"/>
            </a:pPr>
            <a:r>
              <a:rPr lang="en-US" sz="2200" dirty="0" smtClean="0">
                <a:latin typeface="+mj-lt"/>
              </a:rPr>
              <a:t>Multiple online data sources scraped</a:t>
            </a:r>
          </a:p>
          <a:p>
            <a:pPr marL="342900" indent="-342900">
              <a:buFont typeface="Arial" pitchFamily="34" charset="0"/>
              <a:buChar char="•"/>
            </a:pPr>
            <a:r>
              <a:rPr lang="en-US" sz="2200" dirty="0" smtClean="0">
                <a:latin typeface="+mj-lt"/>
              </a:rPr>
              <a:t>Data mined for significant variables</a:t>
            </a:r>
          </a:p>
          <a:p>
            <a:pPr marL="342900" indent="-342900">
              <a:buFont typeface="Arial" pitchFamily="34" charset="0"/>
              <a:buChar char="•"/>
            </a:pPr>
            <a:r>
              <a:rPr lang="en-US" sz="2200" dirty="0" smtClean="0">
                <a:latin typeface="+mj-lt"/>
              </a:rPr>
              <a:t>Models created to determine salary range for coach, given past performance</a:t>
            </a:r>
          </a:p>
          <a:p>
            <a:pPr marL="342900" indent="-342900">
              <a:buFont typeface="Arial" pitchFamily="34" charset="0"/>
              <a:buChar char="•"/>
            </a:pPr>
            <a:r>
              <a:rPr lang="en-US" sz="2200" dirty="0" smtClean="0">
                <a:latin typeface="+mj-lt"/>
              </a:rPr>
              <a:t>Report catered to both technical and non-technical audience</a:t>
            </a:r>
          </a:p>
          <a:p>
            <a:pPr marL="342900" indent="-342900">
              <a:buFont typeface="Arial" pitchFamily="34" charset="0"/>
              <a:buChar char="•"/>
            </a:pPr>
            <a:r>
              <a:rPr lang="en-US" sz="2200" dirty="0" smtClean="0">
                <a:latin typeface="+mj-lt"/>
              </a:rPr>
              <a:t>Actionable implementation of results</a:t>
            </a:r>
          </a:p>
          <a:p>
            <a:pPr marL="342900" indent="-342900">
              <a:buFont typeface="Arial" pitchFamily="34" charset="0"/>
              <a:buChar char="•"/>
            </a:pPr>
            <a:endParaRPr lang="en-US" sz="2200" dirty="0" smtClean="0">
              <a:latin typeface="+mj-lt"/>
            </a:endParaRPr>
          </a:p>
          <a:p>
            <a:pPr marL="342900" indent="-342900">
              <a:buFont typeface="Arial" pitchFamily="34" charset="0"/>
              <a:buChar char="•"/>
            </a:pPr>
            <a:endParaRPr lang="en-US" sz="2200" dirty="0">
              <a:latin typeface="+mj-lt"/>
            </a:endParaRP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5872589" y="1771650"/>
            <a:ext cx="2527191" cy="1870454"/>
          </a:xfrm>
          <a:prstGeom prst="rect">
            <a:avLst/>
          </a:prstGeom>
        </p:spPr>
      </p:pic>
      <p:sp>
        <p:nvSpPr>
          <p:cNvPr id="7" name="Text Box 29"/>
          <p:cNvSpPr txBox="1"/>
          <p:nvPr/>
        </p:nvSpPr>
        <p:spPr>
          <a:xfrm>
            <a:off x="5867400" y="3486151"/>
            <a:ext cx="2532380" cy="707886"/>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nSpc>
                <a:spcPct val="115000"/>
              </a:lnSpc>
              <a:spcBef>
                <a:spcPts val="0"/>
              </a:spcBef>
              <a:spcAft>
                <a:spcPts val="1000"/>
              </a:spcAft>
            </a:pPr>
            <a:r>
              <a:rPr lang="en-US" sz="1000" b="1" cap="all" dirty="0" smtClean="0">
                <a:effectLst/>
                <a:latin typeface="+mj-lt"/>
                <a:ea typeface="Times New Roman"/>
                <a:cs typeface="Times New Roman"/>
              </a:rPr>
              <a:t>Two </a:t>
            </a:r>
            <a:r>
              <a:rPr lang="en-US" sz="1000" b="1" cap="all" dirty="0">
                <a:effectLst/>
                <a:latin typeface="+mj-lt"/>
                <a:ea typeface="Times New Roman"/>
                <a:cs typeface="Times New Roman"/>
              </a:rPr>
              <a:t>methods of measuring graduation rate compared- further investigation showed no significance to coach salaries</a:t>
            </a:r>
          </a:p>
        </p:txBody>
      </p:sp>
    </p:spTree>
    <p:extLst>
      <p:ext uri="{BB962C8B-B14F-4D97-AF65-F5344CB8AC3E}">
        <p14:creationId xmlns:p14="http://schemas.microsoft.com/office/powerpoint/2010/main" val="410262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Goals Demonstrated</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567544769"/>
              </p:ext>
            </p:extLst>
          </p:nvPr>
        </p:nvGraphicFramePr>
        <p:xfrm>
          <a:off x="572938" y="3200400"/>
          <a:ext cx="7961462" cy="1668780"/>
        </p:xfrm>
        <a:graphic>
          <a:graphicData uri="http://schemas.openxmlformats.org/drawingml/2006/table">
            <a:tbl>
              <a:tblPr firstRow="1" bandRow="1">
                <a:tableStyleId>{5C22544A-7EE6-4342-B048-85BDC9FD1C3A}</a:tableStyleId>
              </a:tblPr>
              <a:tblGrid>
                <a:gridCol w="3999062"/>
                <a:gridCol w="3962400"/>
              </a:tblGrid>
              <a:tr h="278130">
                <a:tc>
                  <a:txBody>
                    <a:bodyPr/>
                    <a:lstStyle/>
                    <a:p>
                      <a:pPr algn="ctr"/>
                      <a:r>
                        <a:rPr lang="en-US" sz="1200" dirty="0" smtClean="0">
                          <a:latin typeface="+mj-lt"/>
                        </a:rPr>
                        <a:t>Goal</a:t>
                      </a:r>
                      <a:endParaRPr lang="en-US" sz="1200" dirty="0">
                        <a:latin typeface="+mj-lt"/>
                      </a:endParaRPr>
                    </a:p>
                  </a:txBody>
                  <a:tcPr marT="34290" marB="34290"/>
                </a:tc>
                <a:tc>
                  <a:txBody>
                    <a:bodyPr/>
                    <a:lstStyle/>
                    <a:p>
                      <a:pPr algn="ctr"/>
                      <a:r>
                        <a:rPr lang="en-US" sz="1200" dirty="0" smtClean="0">
                          <a:latin typeface="+mj-lt"/>
                        </a:rPr>
                        <a:t>Demonstrated</a:t>
                      </a:r>
                      <a:endParaRPr lang="en-US" sz="1200" dirty="0">
                        <a:latin typeface="+mj-lt"/>
                      </a:endParaRPr>
                    </a:p>
                  </a:txBody>
                  <a:tcPr marT="34290" marB="34290"/>
                </a:tc>
              </a:tr>
              <a:tr h="278130">
                <a:tc>
                  <a:txBody>
                    <a:bodyPr/>
                    <a:lstStyle/>
                    <a:p>
                      <a:r>
                        <a:rPr lang="en-US" sz="1200" dirty="0" smtClean="0">
                          <a:latin typeface="+mj-lt"/>
                        </a:rPr>
                        <a:t>Data Collection and Organization</a:t>
                      </a:r>
                      <a:endParaRPr lang="en-US" sz="1200" dirty="0">
                        <a:latin typeface="+mj-lt"/>
                      </a:endParaRPr>
                    </a:p>
                  </a:txBody>
                  <a:tcPr marT="34290" marB="34290"/>
                </a:tc>
                <a:tc>
                  <a:txBody>
                    <a:bodyPr/>
                    <a:lstStyle/>
                    <a:p>
                      <a:pPr algn="ctr"/>
                      <a:r>
                        <a:rPr lang="en-US" sz="1200" dirty="0" smtClean="0">
                          <a:latin typeface="+mj-lt"/>
                        </a:rPr>
                        <a:t>Multi-Source</a:t>
                      </a:r>
                      <a:r>
                        <a:rPr lang="en-US" sz="1200" baseline="0" dirty="0" smtClean="0">
                          <a:latin typeface="+mj-lt"/>
                        </a:rPr>
                        <a:t> Python Web-Scraping</a:t>
                      </a:r>
                      <a:endParaRPr lang="en-US" sz="1200" dirty="0">
                        <a:latin typeface="+mj-lt"/>
                      </a:endParaRPr>
                    </a:p>
                  </a:txBody>
                  <a:tcPr marT="34290" marB="34290"/>
                </a:tc>
              </a:tr>
              <a:tr h="278130">
                <a:tc>
                  <a:txBody>
                    <a:bodyPr/>
                    <a:lstStyle/>
                    <a:p>
                      <a:r>
                        <a:rPr lang="en-US" sz="1200" dirty="0" smtClean="0">
                          <a:latin typeface="+mj-lt"/>
                        </a:rPr>
                        <a:t>Data Analysis and Visualization</a:t>
                      </a:r>
                      <a:endParaRPr lang="en-US" sz="1200" dirty="0">
                        <a:latin typeface="+mj-lt"/>
                      </a:endParaRPr>
                    </a:p>
                  </a:txBody>
                  <a:tcPr marT="34290" marB="34290"/>
                </a:tc>
                <a:tc>
                  <a:txBody>
                    <a:bodyPr/>
                    <a:lstStyle/>
                    <a:p>
                      <a:pPr algn="ctr"/>
                      <a:r>
                        <a:rPr lang="en-US" sz="1200" dirty="0" smtClean="0">
                          <a:latin typeface="+mj-lt"/>
                        </a:rPr>
                        <a:t>Python-Based Visualizations</a:t>
                      </a:r>
                      <a:endParaRPr lang="en-US" sz="1200" dirty="0">
                        <a:latin typeface="+mj-lt"/>
                      </a:endParaRPr>
                    </a:p>
                  </a:txBody>
                  <a:tcPr marT="34290" marB="34290"/>
                </a:tc>
              </a:tr>
              <a:tr h="278130">
                <a:tc>
                  <a:txBody>
                    <a:bodyPr/>
                    <a:lstStyle/>
                    <a:p>
                      <a:r>
                        <a:rPr lang="en-US" sz="1200" dirty="0" smtClean="0">
                          <a:latin typeface="+mj-lt"/>
                        </a:rPr>
                        <a:t>Data-Based Strategy and Decision-Making</a:t>
                      </a:r>
                      <a:endParaRPr lang="en-US" sz="1200" dirty="0">
                        <a:latin typeface="+mj-lt"/>
                      </a:endParaRPr>
                    </a:p>
                  </a:txBody>
                  <a:tcPr marT="34290" marB="34290"/>
                </a:tc>
                <a:tc>
                  <a:txBody>
                    <a:bodyPr/>
                    <a:lstStyle/>
                    <a:p>
                      <a:pPr algn="ctr"/>
                      <a:r>
                        <a:rPr lang="en-US" sz="1200" dirty="0" smtClean="0">
                          <a:latin typeface="+mj-lt"/>
                        </a:rPr>
                        <a:t>Variable Importance Ranking</a:t>
                      </a:r>
                      <a:endParaRPr lang="en-US" sz="1200" dirty="0">
                        <a:latin typeface="+mj-lt"/>
                      </a:endParaRPr>
                    </a:p>
                  </a:txBody>
                  <a:tcPr marT="34290" marB="34290"/>
                </a:tc>
              </a:tr>
              <a:tr h="278130">
                <a:tc>
                  <a:txBody>
                    <a:bodyPr/>
                    <a:lstStyle/>
                    <a:p>
                      <a:r>
                        <a:rPr lang="en-US" sz="1200" dirty="0" smtClean="0">
                          <a:latin typeface="+mj-lt"/>
                        </a:rPr>
                        <a:t>Implementing Data-Based Discoveries</a:t>
                      </a:r>
                      <a:endParaRPr lang="en-US" sz="1200" dirty="0">
                        <a:latin typeface="+mj-lt"/>
                      </a:endParaRPr>
                    </a:p>
                  </a:txBody>
                  <a:tcPr marT="34290" marB="34290"/>
                </a:tc>
                <a:tc>
                  <a:txBody>
                    <a:bodyPr/>
                    <a:lstStyle/>
                    <a:p>
                      <a:pPr algn="ctr"/>
                      <a:r>
                        <a:rPr lang="en-US" sz="1200" dirty="0" smtClean="0">
                          <a:latin typeface="+mj-lt"/>
                        </a:rPr>
                        <a:t>Models</a:t>
                      </a:r>
                      <a:r>
                        <a:rPr lang="en-US" sz="1200" baseline="0" dirty="0" smtClean="0">
                          <a:latin typeface="+mj-lt"/>
                        </a:rPr>
                        <a:t> Developed show Salary Ranges</a:t>
                      </a:r>
                      <a:endParaRPr lang="en-US" sz="1200" dirty="0">
                        <a:latin typeface="+mj-lt"/>
                      </a:endParaRPr>
                    </a:p>
                  </a:txBody>
                  <a:tcPr marT="34290" marB="34290"/>
                </a:tc>
              </a:tr>
              <a:tr h="278130">
                <a:tc>
                  <a:txBody>
                    <a:bodyPr/>
                    <a:lstStyle/>
                    <a:p>
                      <a:r>
                        <a:rPr lang="en-US" sz="1200" dirty="0" smtClean="0">
                          <a:latin typeface="+mj-lt"/>
                        </a:rPr>
                        <a:t>Ethics and Communication</a:t>
                      </a:r>
                      <a:endParaRPr lang="en-US" sz="1200" dirty="0">
                        <a:latin typeface="+mj-lt"/>
                      </a:endParaRPr>
                    </a:p>
                  </a:txBody>
                  <a:tcPr marT="34290" marB="34290"/>
                </a:tc>
                <a:tc>
                  <a:txBody>
                    <a:bodyPr/>
                    <a:lstStyle/>
                    <a:p>
                      <a:pPr algn="ctr"/>
                      <a:r>
                        <a:rPr lang="en-US" sz="1200" dirty="0" smtClean="0">
                          <a:latin typeface="+mj-lt"/>
                        </a:rPr>
                        <a:t>Technical</a:t>
                      </a:r>
                      <a:r>
                        <a:rPr lang="en-US" sz="1200" baseline="0" dirty="0" smtClean="0">
                          <a:latin typeface="+mj-lt"/>
                        </a:rPr>
                        <a:t> and Non-Technical Report</a:t>
                      </a:r>
                      <a:endParaRPr lang="en-US" sz="1200" dirty="0">
                        <a:latin typeface="+mj-lt"/>
                      </a:endParaRPr>
                    </a:p>
                  </a:txBody>
                  <a:tcPr marT="34290" marB="34290"/>
                </a:tc>
              </a:tr>
            </a:tbl>
          </a:graphicData>
        </a:graphic>
      </p:graphicFrame>
      <p:sp>
        <p:nvSpPr>
          <p:cNvPr id="3" name="TextBox 2"/>
          <p:cNvSpPr txBox="1"/>
          <p:nvPr/>
        </p:nvSpPr>
        <p:spPr>
          <a:xfrm>
            <a:off x="609600" y="1657351"/>
            <a:ext cx="3124200" cy="646331"/>
          </a:xfrm>
          <a:prstGeom prst="rect">
            <a:avLst/>
          </a:prstGeom>
          <a:noFill/>
        </p:spPr>
        <p:txBody>
          <a:bodyPr wrap="square" rtlCol="0">
            <a:spAutoFit/>
          </a:bodyPr>
          <a:lstStyle/>
          <a:p>
            <a:r>
              <a:rPr lang="en-US" dirty="0" smtClean="0">
                <a:latin typeface="+mj-lt"/>
              </a:rPr>
              <a:t>Determining a Salary for the Syracuse Football Coach</a:t>
            </a:r>
          </a:p>
        </p:txBody>
      </p:sp>
      <p:sp>
        <p:nvSpPr>
          <p:cNvPr id="8" name="TextBox 7"/>
          <p:cNvSpPr txBox="1"/>
          <p:nvPr/>
        </p:nvSpPr>
        <p:spPr>
          <a:xfrm>
            <a:off x="5495925" y="2495550"/>
            <a:ext cx="1752600" cy="553998"/>
          </a:xfrm>
          <a:prstGeom prst="rect">
            <a:avLst/>
          </a:prstGeom>
          <a:noFill/>
        </p:spPr>
        <p:txBody>
          <a:bodyPr wrap="square" rtlCol="0">
            <a:spAutoFit/>
          </a:bodyPr>
          <a:lstStyle/>
          <a:p>
            <a:r>
              <a:rPr lang="en-US" sz="1000" b="1" cap="all" dirty="0" smtClean="0">
                <a:latin typeface="+mj-lt"/>
              </a:rPr>
              <a:t>Partial </a:t>
            </a:r>
            <a:r>
              <a:rPr lang="en-US" sz="1000" b="1" cap="all" dirty="0" err="1" smtClean="0">
                <a:latin typeface="+mj-lt"/>
              </a:rPr>
              <a:t>regressors</a:t>
            </a:r>
            <a:r>
              <a:rPr lang="en-US" sz="1000" b="1" cap="all" dirty="0" smtClean="0">
                <a:latin typeface="+mj-lt"/>
              </a:rPr>
              <a:t> for variables affecting coach salaries</a:t>
            </a:r>
            <a:endParaRPr lang="en-US" sz="1000" b="1" cap="all" dirty="0">
              <a:latin typeface="+mj-lt"/>
            </a:endParaRPr>
          </a:p>
        </p:txBody>
      </p:sp>
      <p:pic>
        <p:nvPicPr>
          <p:cNvPr id="7" name="Picture 6"/>
          <p:cNvPicPr/>
          <p:nvPr/>
        </p:nvPicPr>
        <p:blipFill rotWithShape="1">
          <a:blip r:embed="rId3" cstate="print">
            <a:extLst>
              <a:ext uri="{28A0092B-C50C-407E-A947-70E740481C1C}">
                <a14:useLocalDpi xmlns:a14="http://schemas.microsoft.com/office/drawing/2010/main" val="0"/>
              </a:ext>
            </a:extLst>
          </a:blip>
          <a:stretch/>
        </p:blipFill>
        <p:spPr bwMode="auto">
          <a:xfrm>
            <a:off x="7234363" y="1123950"/>
            <a:ext cx="1681037" cy="19255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56486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n w="12700">
                  <a:solidFill>
                    <a:schemeClr val="accent1"/>
                  </a:solidFill>
                  <a:prstDash val="solid"/>
                </a:ln>
                <a:solidFill>
                  <a:schemeClr val="bg2">
                    <a:tint val="85000"/>
                    <a:satMod val="155000"/>
                  </a:schemeClr>
                </a:solidFill>
                <a:effectLst>
                  <a:outerShdw blurRad="41275" dist="20320" dir="1800000" algn="tl" rotWithShape="0">
                    <a:srgbClr val="000000">
                      <a:alpha val="40000"/>
                    </a:srgbClr>
                  </a:outerShdw>
                </a:effectLst>
              </a:rPr>
              <a:t>Review and Conclusion</a:t>
            </a:r>
            <a:endParaRPr lang="en-US" dirty="0">
              <a:ln w="12700">
                <a:solidFill>
                  <a:schemeClr val="accent1"/>
                </a:solidFill>
                <a:prstDash val="solid"/>
              </a:ln>
            </a:endParaRPr>
          </a:p>
        </p:txBody>
      </p:sp>
      <p:sp>
        <p:nvSpPr>
          <p:cNvPr id="5" name="Text Placeholder 4"/>
          <p:cNvSpPr>
            <a:spLocks noGrp="1"/>
          </p:cNvSpPr>
          <p:nvPr>
            <p:ph type="body" idx="1"/>
          </p:nvPr>
        </p:nvSpPr>
        <p:spPr>
          <a:xfrm>
            <a:off x="722313" y="2525316"/>
            <a:ext cx="7772400" cy="2275284"/>
          </a:xfrm>
        </p:spPr>
        <p:txBody>
          <a:bodyPr>
            <a:normAutofit/>
          </a:bodyPr>
          <a:lstStyle/>
          <a:p>
            <a:endParaRPr lang="en-US" sz="2200" dirty="0" smtClean="0">
              <a:latin typeface="+mj-lt"/>
            </a:endParaRPr>
          </a:p>
          <a:p>
            <a:endParaRPr lang="en-US" sz="2200" dirty="0">
              <a:latin typeface="+mj-lt"/>
            </a:endParaRPr>
          </a:p>
        </p:txBody>
      </p:sp>
    </p:spTree>
    <p:extLst>
      <p:ext uri="{BB962C8B-B14F-4D97-AF65-F5344CB8AC3E}">
        <p14:creationId xmlns:p14="http://schemas.microsoft.com/office/powerpoint/2010/main" val="36271100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Demonstrated </a:t>
            </a:r>
            <a:r>
              <a:rPr lang="en-US" dirty="0" smtClean="0"/>
              <a:t>Achievement </a:t>
            </a:r>
            <a:r>
              <a:rPr lang="en-US" dirty="0"/>
              <a:t>of </a:t>
            </a:r>
            <a:r>
              <a:rPr lang="en-US" dirty="0" smtClean="0"/>
              <a:t>Learning Goals</a:t>
            </a:r>
            <a:endParaRPr lang="en-US" dirty="0"/>
          </a:p>
        </p:txBody>
      </p:sp>
      <p:sp>
        <p:nvSpPr>
          <p:cNvPr id="5" name="TextBox 4"/>
          <p:cNvSpPr txBox="1"/>
          <p:nvPr/>
        </p:nvSpPr>
        <p:spPr>
          <a:xfrm>
            <a:off x="457200" y="1828800"/>
            <a:ext cx="5257800" cy="2462213"/>
          </a:xfrm>
          <a:prstGeom prst="rect">
            <a:avLst/>
          </a:prstGeom>
          <a:noFill/>
        </p:spPr>
        <p:txBody>
          <a:bodyPr wrap="square" rtlCol="0">
            <a:spAutoFit/>
          </a:bodyPr>
          <a:lstStyle/>
          <a:p>
            <a:pPr marL="342900" indent="-342900">
              <a:buFont typeface="Arial" pitchFamily="34" charset="0"/>
              <a:buChar char="•"/>
            </a:pPr>
            <a:r>
              <a:rPr lang="en-US" sz="2200" dirty="0">
                <a:solidFill>
                  <a:prstClr val="black"/>
                </a:solidFill>
                <a:latin typeface="Trebuchet MS"/>
              </a:rPr>
              <a:t>Data Collection and Organization</a:t>
            </a:r>
          </a:p>
          <a:p>
            <a:pPr marL="342900" indent="-342900">
              <a:buFont typeface="Arial" pitchFamily="34" charset="0"/>
              <a:buChar char="•"/>
            </a:pPr>
            <a:r>
              <a:rPr lang="en-US" sz="2200" dirty="0">
                <a:solidFill>
                  <a:prstClr val="black"/>
                </a:solidFill>
                <a:latin typeface="Trebuchet MS"/>
              </a:rPr>
              <a:t>Data Analysis and Visualization</a:t>
            </a:r>
          </a:p>
          <a:p>
            <a:pPr marL="342900" indent="-342900">
              <a:buFont typeface="Arial" pitchFamily="34" charset="0"/>
              <a:buChar char="•"/>
            </a:pPr>
            <a:r>
              <a:rPr lang="en-US" sz="2200" dirty="0">
                <a:solidFill>
                  <a:prstClr val="black"/>
                </a:solidFill>
                <a:latin typeface="Trebuchet MS"/>
              </a:rPr>
              <a:t>Data-Based Strategy and Decision-Making</a:t>
            </a:r>
          </a:p>
          <a:p>
            <a:pPr marL="342900" indent="-342900">
              <a:buFont typeface="Arial" pitchFamily="34" charset="0"/>
              <a:buChar char="•"/>
            </a:pPr>
            <a:r>
              <a:rPr lang="en-US" sz="2200" dirty="0">
                <a:solidFill>
                  <a:prstClr val="black"/>
                </a:solidFill>
                <a:latin typeface="Trebuchet MS"/>
              </a:rPr>
              <a:t>Implementing Data-Based Discoveries</a:t>
            </a:r>
          </a:p>
          <a:p>
            <a:pPr marL="342900" indent="-342900">
              <a:buFont typeface="Arial" pitchFamily="34" charset="0"/>
              <a:buChar char="•"/>
            </a:pPr>
            <a:r>
              <a:rPr lang="en-US" sz="2200" dirty="0">
                <a:solidFill>
                  <a:prstClr val="black"/>
                </a:solidFill>
                <a:latin typeface="Trebuchet MS"/>
              </a:rPr>
              <a:t>Ethics and Communications</a:t>
            </a:r>
          </a:p>
          <a:p>
            <a:endParaRPr lang="en-US" sz="2200" dirty="0">
              <a:latin typeface="+mj-lt"/>
            </a:endParaRPr>
          </a:p>
        </p:txBody>
      </p:sp>
    </p:spTree>
    <p:extLst>
      <p:ext uri="{BB962C8B-B14F-4D97-AF65-F5344CB8AC3E}">
        <p14:creationId xmlns:p14="http://schemas.microsoft.com/office/powerpoint/2010/main" val="3774811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1485901"/>
            <a:ext cx="7772400" cy="514350"/>
          </a:xfrm>
        </p:spPr>
        <p:txBody>
          <a:bodyPr/>
          <a:lstStyle/>
          <a:p>
            <a:pPr algn="ctr"/>
            <a:r>
              <a:rPr lang="en-US" dirty="0" smtClean="0">
                <a:ln w="12700">
                  <a:solidFill>
                    <a:schemeClr val="accent1"/>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dirty="0">
              <a:ln w="12700">
                <a:solidFill>
                  <a:schemeClr val="accent1"/>
                </a:solidFill>
                <a:prstDash val="solid"/>
              </a:ln>
            </a:endParaRPr>
          </a:p>
        </p:txBody>
      </p:sp>
      <p:sp>
        <p:nvSpPr>
          <p:cNvPr id="7" name="Text Placeholder 6"/>
          <p:cNvSpPr>
            <a:spLocks noGrp="1"/>
          </p:cNvSpPr>
          <p:nvPr>
            <p:ph type="body" idx="1"/>
          </p:nvPr>
        </p:nvSpPr>
        <p:spPr>
          <a:xfrm>
            <a:off x="685800" y="4000500"/>
            <a:ext cx="7772400" cy="857250"/>
          </a:xfrm>
        </p:spPr>
        <p:txBody>
          <a:bodyPr>
            <a:normAutofit fontScale="85000" lnSpcReduction="20000"/>
          </a:bodyPr>
          <a:lstStyle/>
          <a:p>
            <a:r>
              <a:rPr lang="en-US" sz="1600" b="1" dirty="0" smtClean="0">
                <a:latin typeface="+mj-lt"/>
              </a:rPr>
              <a:t>Leland M. Ball</a:t>
            </a:r>
          </a:p>
          <a:p>
            <a:r>
              <a:rPr lang="en-US" sz="1600" b="1" dirty="0" smtClean="0">
                <a:latin typeface="+mj-lt"/>
              </a:rPr>
              <a:t>Portfolio </a:t>
            </a:r>
            <a:r>
              <a:rPr lang="en-US" sz="1600" b="1" dirty="0">
                <a:latin typeface="+mj-lt"/>
              </a:rPr>
              <a:t>Milestone</a:t>
            </a:r>
            <a:r>
              <a:rPr lang="en-US" sz="1600" dirty="0">
                <a:latin typeface="+mj-lt"/>
              </a:rPr>
              <a:t/>
            </a:r>
            <a:br>
              <a:rPr lang="en-US" sz="1600" dirty="0">
                <a:latin typeface="+mj-lt"/>
              </a:rPr>
            </a:br>
            <a:r>
              <a:rPr lang="en-US" sz="1600" dirty="0">
                <a:latin typeface="+mj-lt"/>
              </a:rPr>
              <a:t>Syracuse University, School of Information Studies</a:t>
            </a:r>
            <a:br>
              <a:rPr lang="en-US" sz="1600" dirty="0">
                <a:latin typeface="+mj-lt"/>
              </a:rPr>
            </a:br>
            <a:r>
              <a:rPr lang="en-US" sz="1600" dirty="0">
                <a:latin typeface="+mj-lt"/>
              </a:rPr>
              <a:t>M.S., Applied Data Science</a:t>
            </a:r>
          </a:p>
        </p:txBody>
      </p:sp>
      <p:sp>
        <p:nvSpPr>
          <p:cNvPr id="8" name="Text Placeholder 4"/>
          <p:cNvSpPr txBox="1">
            <a:spLocks/>
          </p:cNvSpPr>
          <p:nvPr/>
        </p:nvSpPr>
        <p:spPr>
          <a:xfrm>
            <a:off x="722313" y="2525316"/>
            <a:ext cx="7772400" cy="560784"/>
          </a:xfrm>
          <a:prstGeom prst="rect">
            <a:avLst/>
          </a:prstGeom>
        </p:spPr>
        <p:txBody>
          <a:bodyPr vert="horz" anchor="t">
            <a:normAutofit fontScale="92500" lnSpcReduction="10000"/>
          </a:bodyPr>
          <a:lstStyle>
            <a:lvl1pPr marL="45720" indent="0" algn="l" rtl="0" eaLnBrk="1" latinLnBrk="0" hangingPunct="1">
              <a:spcBef>
                <a:spcPts val="300"/>
              </a:spcBef>
              <a:buClr>
                <a:schemeClr val="accent3"/>
              </a:buClr>
              <a:buFont typeface="Georgia"/>
              <a:buNone/>
              <a:defRPr kumimoji="0" sz="2100" b="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None/>
              <a:defRPr kumimoji="0" sz="1800" kern="1200">
                <a:solidFill>
                  <a:schemeClr val="tx1">
                    <a:tint val="75000"/>
                  </a:schemeClr>
                </a:solidFill>
                <a:latin typeface="+mn-lt"/>
                <a:ea typeface="+mn-ea"/>
                <a:cs typeface="+mn-cs"/>
              </a:defRPr>
            </a:lvl2pPr>
            <a:lvl3pPr marL="923544" indent="-219456" algn="l" rtl="0" eaLnBrk="1" latinLnBrk="0" hangingPunct="1">
              <a:spcBef>
                <a:spcPts val="300"/>
              </a:spcBef>
              <a:buClr>
                <a:schemeClr val="accent1"/>
              </a:buClr>
              <a:buFont typeface="Wingdings 2"/>
              <a:buNone/>
              <a:defRPr kumimoji="0" sz="1600" kern="1200">
                <a:solidFill>
                  <a:schemeClr val="tx1">
                    <a:tint val="75000"/>
                  </a:schemeClr>
                </a:solidFill>
                <a:latin typeface="+mn-lt"/>
                <a:ea typeface="+mn-ea"/>
                <a:cs typeface="+mn-cs"/>
              </a:defRPr>
            </a:lvl3pPr>
            <a:lvl4pPr marL="1179576" indent="-201168" algn="l" rtl="0" eaLnBrk="1" latinLnBrk="0" hangingPunct="1">
              <a:spcBef>
                <a:spcPts val="300"/>
              </a:spcBef>
              <a:buClr>
                <a:schemeClr val="accent1"/>
              </a:buClr>
              <a:buFont typeface="Wingdings 2"/>
              <a:buNone/>
              <a:defRPr kumimoji="0" sz="1400" kern="1200">
                <a:solidFill>
                  <a:schemeClr val="tx1">
                    <a:tint val="75000"/>
                  </a:schemeClr>
                </a:solidFill>
                <a:latin typeface="+mn-lt"/>
                <a:ea typeface="+mn-ea"/>
                <a:cs typeface="+mn-cs"/>
              </a:defRPr>
            </a:lvl4pPr>
            <a:lvl5pPr marL="1389888" indent="-182880" algn="l" rtl="0" eaLnBrk="1" latinLnBrk="0" hangingPunct="1">
              <a:spcBef>
                <a:spcPts val="300"/>
              </a:spcBef>
              <a:buClr>
                <a:schemeClr val="accent3"/>
              </a:buClr>
              <a:buFont typeface="Georgia"/>
              <a:buNone/>
              <a:defRPr kumimoji="0" sz="1400" kern="1200">
                <a:solidFill>
                  <a:schemeClr val="tx1">
                    <a:tint val="75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ctr"/>
            <a:r>
              <a:rPr lang="en-US" sz="1800" dirty="0" smtClean="0">
                <a:latin typeface="+mj-lt"/>
              </a:rPr>
              <a:t>Please see Portfolio Milestone Paper for three additional Data Science project examples</a:t>
            </a:r>
            <a:endParaRPr lang="en-US" sz="1800" dirty="0">
              <a:latin typeface="+mj-lt"/>
            </a:endParaRPr>
          </a:p>
        </p:txBody>
      </p:sp>
    </p:spTree>
    <p:extLst>
      <p:ext uri="{BB962C8B-B14F-4D97-AF65-F5344CB8AC3E}">
        <p14:creationId xmlns:p14="http://schemas.microsoft.com/office/powerpoint/2010/main" val="2888159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Roadmap</a:t>
            </a:r>
            <a:endParaRPr lang="en-US" dirty="0"/>
          </a:p>
        </p:txBody>
      </p:sp>
      <p:sp>
        <p:nvSpPr>
          <p:cNvPr id="5" name="TextBox 4"/>
          <p:cNvSpPr txBox="1"/>
          <p:nvPr/>
        </p:nvSpPr>
        <p:spPr>
          <a:xfrm>
            <a:off x="457200" y="1828800"/>
            <a:ext cx="8153400" cy="2462213"/>
          </a:xfrm>
          <a:prstGeom prst="rect">
            <a:avLst/>
          </a:prstGeom>
          <a:noFill/>
        </p:spPr>
        <p:txBody>
          <a:bodyPr wrap="square" rtlCol="0">
            <a:spAutoFit/>
          </a:bodyPr>
          <a:lstStyle/>
          <a:p>
            <a:r>
              <a:rPr lang="en-US" sz="2200" dirty="0" smtClean="0">
                <a:latin typeface="+mj-lt"/>
              </a:rPr>
              <a:t>Data Science: An Overview</a:t>
            </a:r>
          </a:p>
          <a:p>
            <a:endParaRPr lang="en-US" sz="2200" dirty="0" smtClean="0">
              <a:latin typeface="+mj-lt"/>
            </a:endParaRPr>
          </a:p>
          <a:p>
            <a:r>
              <a:rPr lang="en-US" sz="2200" dirty="0" smtClean="0">
                <a:latin typeface="+mj-lt"/>
              </a:rPr>
              <a:t>Learning Goals: Summarized</a:t>
            </a:r>
          </a:p>
          <a:p>
            <a:endParaRPr lang="en-US" sz="2200" dirty="0" smtClean="0">
              <a:latin typeface="+mj-lt"/>
            </a:endParaRPr>
          </a:p>
          <a:p>
            <a:r>
              <a:rPr lang="en-US" sz="2200" dirty="0" smtClean="0">
                <a:latin typeface="+mj-lt"/>
              </a:rPr>
              <a:t>Course Deliverables: 4 Examples of Data Science</a:t>
            </a:r>
          </a:p>
          <a:p>
            <a:endParaRPr lang="en-US" sz="2200" dirty="0" smtClean="0">
              <a:latin typeface="+mj-lt"/>
            </a:endParaRPr>
          </a:p>
          <a:p>
            <a:r>
              <a:rPr lang="en-US" sz="2200" dirty="0" smtClean="0">
                <a:latin typeface="+mj-lt"/>
              </a:rPr>
              <a:t>Review and Conclusions</a:t>
            </a:r>
          </a:p>
        </p:txBody>
      </p:sp>
    </p:spTree>
    <p:extLst>
      <p:ext uri="{BB962C8B-B14F-4D97-AF65-F5344CB8AC3E}">
        <p14:creationId xmlns:p14="http://schemas.microsoft.com/office/powerpoint/2010/main" val="189555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n w="12700">
                  <a:solidFill>
                    <a:schemeClr val="accent1"/>
                  </a:solidFill>
                  <a:prstDash val="solid"/>
                </a:ln>
                <a:solidFill>
                  <a:schemeClr val="bg2">
                    <a:tint val="85000"/>
                    <a:satMod val="155000"/>
                  </a:schemeClr>
                </a:solidFill>
                <a:effectLst>
                  <a:outerShdw blurRad="41275" dist="20320" dir="1800000" algn="tl" rotWithShape="0">
                    <a:srgbClr val="000000">
                      <a:alpha val="40000"/>
                    </a:srgbClr>
                  </a:outerShdw>
                </a:effectLst>
              </a:rPr>
              <a:t>Data Science</a:t>
            </a:r>
            <a:endParaRPr lang="en-US" dirty="0">
              <a:ln w="12700">
                <a:solidFill>
                  <a:schemeClr val="accent1"/>
                </a:solidFill>
                <a:prstDash val="solid"/>
              </a:ln>
            </a:endParaRPr>
          </a:p>
        </p:txBody>
      </p:sp>
      <p:sp>
        <p:nvSpPr>
          <p:cNvPr id="5" name="Text Placeholder 4"/>
          <p:cNvSpPr>
            <a:spLocks noGrp="1"/>
          </p:cNvSpPr>
          <p:nvPr>
            <p:ph type="body" idx="1"/>
          </p:nvPr>
        </p:nvSpPr>
        <p:spPr/>
        <p:txBody>
          <a:bodyPr>
            <a:normAutofit/>
          </a:bodyPr>
          <a:lstStyle/>
          <a:p>
            <a:r>
              <a:rPr lang="en-US" sz="2200" dirty="0" smtClean="0">
                <a:latin typeface="+mj-lt"/>
              </a:rPr>
              <a:t>An Overview</a:t>
            </a:r>
            <a:endParaRPr lang="en-US" sz="2200" dirty="0">
              <a:latin typeface="+mj-lt"/>
            </a:endParaRPr>
          </a:p>
        </p:txBody>
      </p:sp>
    </p:spTree>
    <p:extLst>
      <p:ext uri="{BB962C8B-B14F-4D97-AF65-F5344CB8AC3E}">
        <p14:creationId xmlns:p14="http://schemas.microsoft.com/office/powerpoint/2010/main" val="3429294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Many Components</a:t>
            </a:r>
            <a:endParaRPr lang="en-US" dirty="0"/>
          </a:p>
        </p:txBody>
      </p:sp>
      <p:sp>
        <p:nvSpPr>
          <p:cNvPr id="5" name="TextBox 4"/>
          <p:cNvSpPr txBox="1"/>
          <p:nvPr/>
        </p:nvSpPr>
        <p:spPr>
          <a:xfrm>
            <a:off x="457200" y="1828800"/>
            <a:ext cx="8153400" cy="2462213"/>
          </a:xfrm>
          <a:prstGeom prst="rect">
            <a:avLst/>
          </a:prstGeom>
          <a:noFill/>
        </p:spPr>
        <p:txBody>
          <a:bodyPr wrap="square" rtlCol="0">
            <a:spAutoFit/>
          </a:bodyPr>
          <a:lstStyle/>
          <a:p>
            <a:r>
              <a:rPr lang="en-US" sz="2200" dirty="0" smtClean="0">
                <a:latin typeface="+mj-lt"/>
              </a:rPr>
              <a:t>To name a few,</a:t>
            </a:r>
          </a:p>
          <a:p>
            <a:pPr marL="800100" lvl="1" indent="-342900">
              <a:buFont typeface="Arial" pitchFamily="34" charset="0"/>
              <a:buChar char="•"/>
            </a:pPr>
            <a:r>
              <a:rPr lang="en-US" sz="2200" dirty="0" smtClean="0">
                <a:latin typeface="+mj-lt"/>
              </a:rPr>
              <a:t>Data Mining</a:t>
            </a:r>
          </a:p>
          <a:p>
            <a:pPr marL="800100" lvl="1" indent="-342900">
              <a:buFont typeface="Arial" pitchFamily="34" charset="0"/>
              <a:buChar char="•"/>
            </a:pPr>
            <a:r>
              <a:rPr lang="en-US" sz="2200" dirty="0" smtClean="0">
                <a:latin typeface="+mj-lt"/>
              </a:rPr>
              <a:t>Data Analysis</a:t>
            </a:r>
          </a:p>
          <a:p>
            <a:pPr marL="800100" lvl="1" indent="-342900">
              <a:buFont typeface="Arial" pitchFamily="34" charset="0"/>
              <a:buChar char="•"/>
            </a:pPr>
            <a:r>
              <a:rPr lang="en-US" sz="2200" dirty="0" smtClean="0">
                <a:latin typeface="+mj-lt"/>
              </a:rPr>
              <a:t>Data Visualization</a:t>
            </a:r>
          </a:p>
          <a:p>
            <a:pPr marL="800100" lvl="1" indent="-342900">
              <a:buFont typeface="Arial" pitchFamily="34" charset="0"/>
              <a:buChar char="•"/>
            </a:pPr>
            <a:r>
              <a:rPr lang="en-US" sz="2200" dirty="0" smtClean="0">
                <a:latin typeface="+mj-lt"/>
              </a:rPr>
              <a:t>Predictive Analytics</a:t>
            </a:r>
          </a:p>
          <a:p>
            <a:pPr marL="800100" lvl="1" indent="-342900">
              <a:buFont typeface="Arial" pitchFamily="34" charset="0"/>
              <a:buChar char="•"/>
            </a:pPr>
            <a:r>
              <a:rPr lang="en-US" sz="2200" dirty="0" smtClean="0">
                <a:latin typeface="+mj-lt"/>
              </a:rPr>
              <a:t>Machine Learning</a:t>
            </a:r>
          </a:p>
          <a:p>
            <a:pPr marL="800100" lvl="1" indent="-342900">
              <a:buFont typeface="Arial" pitchFamily="34" charset="0"/>
              <a:buChar char="•"/>
            </a:pPr>
            <a:r>
              <a:rPr lang="en-US" sz="2200" dirty="0" smtClean="0">
                <a:latin typeface="+mj-lt"/>
              </a:rPr>
              <a:t>Statistics</a:t>
            </a:r>
            <a:endParaRPr lang="en-US" sz="2200" dirty="0">
              <a:latin typeface="+mj-lt"/>
            </a:endParaRPr>
          </a:p>
        </p:txBody>
      </p:sp>
    </p:spTree>
    <p:extLst>
      <p:ext uri="{BB962C8B-B14F-4D97-AF65-F5344CB8AC3E}">
        <p14:creationId xmlns:p14="http://schemas.microsoft.com/office/powerpoint/2010/main" val="2653511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Three Main Foci</a:t>
            </a:r>
            <a:endParaRPr lang="en-US" dirty="0"/>
          </a:p>
        </p:txBody>
      </p:sp>
      <p:graphicFrame>
        <p:nvGraphicFramePr>
          <p:cNvPr id="2" name="Diagram 1"/>
          <p:cNvGraphicFramePr/>
          <p:nvPr>
            <p:extLst>
              <p:ext uri="{D42A27DB-BD31-4B8C-83A1-F6EECF244321}">
                <p14:modId xmlns:p14="http://schemas.microsoft.com/office/powerpoint/2010/main" val="2110111173"/>
              </p:ext>
            </p:extLst>
          </p:nvPr>
        </p:nvGraphicFramePr>
        <p:xfrm>
          <a:off x="11502" y="1600200"/>
          <a:ext cx="6096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5295900" y="1298655"/>
            <a:ext cx="3505200" cy="3816429"/>
          </a:xfrm>
          <a:prstGeom prst="rect">
            <a:avLst/>
          </a:prstGeom>
          <a:noFill/>
        </p:spPr>
        <p:txBody>
          <a:bodyPr wrap="square" rtlCol="0">
            <a:spAutoFit/>
          </a:bodyPr>
          <a:lstStyle/>
          <a:p>
            <a:r>
              <a:rPr lang="en-US" sz="2200" b="1" dirty="0" smtClean="0">
                <a:latin typeface="+mj-lt"/>
              </a:rPr>
              <a:t>What makes a Data Scientist? Several things:</a:t>
            </a:r>
          </a:p>
          <a:p>
            <a:endParaRPr lang="en-US" b="1" dirty="0" smtClean="0">
              <a:latin typeface="+mj-lt"/>
            </a:endParaRPr>
          </a:p>
          <a:p>
            <a:r>
              <a:rPr lang="en-US" b="1" dirty="0" smtClean="0">
                <a:latin typeface="+mj-lt"/>
              </a:rPr>
              <a:t>Statistics</a:t>
            </a:r>
          </a:p>
          <a:p>
            <a:pPr marL="742950" lvl="1" indent="-285750">
              <a:buFont typeface="Arial" pitchFamily="34" charset="0"/>
              <a:buChar char="•"/>
            </a:pPr>
            <a:r>
              <a:rPr lang="en-US" dirty="0" smtClean="0">
                <a:latin typeface="+mj-lt"/>
              </a:rPr>
              <a:t>Math</a:t>
            </a:r>
          </a:p>
          <a:p>
            <a:r>
              <a:rPr lang="en-US" b="1" dirty="0" smtClean="0">
                <a:latin typeface="+mj-lt"/>
              </a:rPr>
              <a:t>Data Expertise</a:t>
            </a:r>
          </a:p>
          <a:p>
            <a:pPr marL="742950" lvl="1" indent="-285750">
              <a:buFont typeface="Arial" pitchFamily="34" charset="0"/>
              <a:buChar char="•"/>
            </a:pPr>
            <a:r>
              <a:rPr lang="en-US" dirty="0" smtClean="0">
                <a:latin typeface="+mj-lt"/>
              </a:rPr>
              <a:t>Programming</a:t>
            </a:r>
          </a:p>
          <a:p>
            <a:pPr marL="742950" lvl="1" indent="-285750">
              <a:buFont typeface="Arial" pitchFamily="34" charset="0"/>
              <a:buChar char="•"/>
            </a:pPr>
            <a:r>
              <a:rPr lang="en-US" dirty="0" smtClean="0">
                <a:latin typeface="+mj-lt"/>
              </a:rPr>
              <a:t>Visualization</a:t>
            </a:r>
          </a:p>
          <a:p>
            <a:r>
              <a:rPr lang="en-US" b="1" dirty="0" smtClean="0">
                <a:latin typeface="+mj-lt"/>
              </a:rPr>
              <a:t>Subject Expertise</a:t>
            </a:r>
          </a:p>
          <a:p>
            <a:pPr marL="742950" lvl="1" indent="-285750">
              <a:buFont typeface="Arial" pitchFamily="34" charset="0"/>
              <a:buChar char="•"/>
            </a:pPr>
            <a:r>
              <a:rPr lang="en-US" dirty="0" smtClean="0">
                <a:latin typeface="+mj-lt"/>
              </a:rPr>
              <a:t>Communication</a:t>
            </a:r>
          </a:p>
          <a:p>
            <a:pPr marL="742950" lvl="1" indent="-285750">
              <a:buFont typeface="Arial" pitchFamily="34" charset="0"/>
              <a:buChar char="•"/>
            </a:pPr>
            <a:r>
              <a:rPr lang="en-US" dirty="0" smtClean="0">
                <a:latin typeface="+mj-lt"/>
              </a:rPr>
              <a:t>Business Rules</a:t>
            </a:r>
          </a:p>
          <a:p>
            <a:pPr marL="742950" lvl="1" indent="-285750">
              <a:buFont typeface="Arial" pitchFamily="34" charset="0"/>
              <a:buChar char="•"/>
            </a:pPr>
            <a:r>
              <a:rPr lang="en-US" dirty="0" smtClean="0">
                <a:latin typeface="+mj-lt"/>
              </a:rPr>
              <a:t>Ethics</a:t>
            </a:r>
          </a:p>
          <a:p>
            <a:pPr lvl="1"/>
            <a:endParaRPr lang="en-US" dirty="0" smtClean="0">
              <a:latin typeface="+mj-lt"/>
            </a:endParaRPr>
          </a:p>
        </p:txBody>
      </p:sp>
      <p:sp>
        <p:nvSpPr>
          <p:cNvPr id="6" name="5-Point Star 5"/>
          <p:cNvSpPr/>
          <p:nvPr/>
        </p:nvSpPr>
        <p:spPr>
          <a:xfrm>
            <a:off x="2930104" y="3206870"/>
            <a:ext cx="228600" cy="171450"/>
          </a:xfrm>
          <a:prstGeom prst="star5">
            <a:avLst/>
          </a:prstGeom>
          <a:solidFill>
            <a:schemeClr val="accent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330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n w="12700">
                  <a:solidFill>
                    <a:schemeClr val="accent1"/>
                  </a:solidFill>
                  <a:prstDash val="solid"/>
                </a:ln>
                <a:solidFill>
                  <a:schemeClr val="bg2">
                    <a:tint val="85000"/>
                    <a:satMod val="155000"/>
                  </a:schemeClr>
                </a:solidFill>
                <a:effectLst>
                  <a:outerShdw blurRad="41275" dist="20320" dir="1800000" algn="tl" rotWithShape="0">
                    <a:srgbClr val="000000">
                      <a:alpha val="40000"/>
                    </a:srgbClr>
                  </a:outerShdw>
                </a:effectLst>
              </a:rPr>
              <a:t>Learning Goals</a:t>
            </a:r>
            <a:endParaRPr lang="en-US" dirty="0">
              <a:ln w="12700">
                <a:solidFill>
                  <a:schemeClr val="accent1"/>
                </a:solidFill>
                <a:prstDash val="solid"/>
              </a:ln>
            </a:endParaRPr>
          </a:p>
        </p:txBody>
      </p:sp>
      <p:sp>
        <p:nvSpPr>
          <p:cNvPr id="5" name="Text Placeholder 4"/>
          <p:cNvSpPr>
            <a:spLocks noGrp="1"/>
          </p:cNvSpPr>
          <p:nvPr>
            <p:ph type="body" idx="1"/>
          </p:nvPr>
        </p:nvSpPr>
        <p:spPr/>
        <p:txBody>
          <a:bodyPr>
            <a:normAutofit/>
          </a:bodyPr>
          <a:lstStyle/>
          <a:p>
            <a:r>
              <a:rPr lang="en-US" sz="2200" dirty="0" smtClean="0">
                <a:latin typeface="+mj-lt"/>
              </a:rPr>
              <a:t>For the Applied Data Science Program at Syracuse</a:t>
            </a:r>
          </a:p>
          <a:p>
            <a:pPr marL="388620" indent="-342900">
              <a:buFont typeface="Arial" pitchFamily="34" charset="0"/>
              <a:buChar char="•"/>
            </a:pPr>
            <a:endParaRPr lang="en-US" sz="2200" dirty="0">
              <a:latin typeface="+mj-lt"/>
            </a:endParaRPr>
          </a:p>
        </p:txBody>
      </p:sp>
    </p:spTree>
    <p:extLst>
      <p:ext uri="{BB962C8B-B14F-4D97-AF65-F5344CB8AC3E}">
        <p14:creationId xmlns:p14="http://schemas.microsoft.com/office/powerpoint/2010/main" val="3192260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Practitioner’s Approach</a:t>
            </a:r>
            <a:endParaRPr lang="en-US" dirty="0"/>
          </a:p>
        </p:txBody>
      </p:sp>
      <p:sp>
        <p:nvSpPr>
          <p:cNvPr id="5" name="TextBox 4"/>
          <p:cNvSpPr txBox="1"/>
          <p:nvPr/>
        </p:nvSpPr>
        <p:spPr>
          <a:xfrm>
            <a:off x="457200" y="1828801"/>
            <a:ext cx="8153400" cy="3477875"/>
          </a:xfrm>
          <a:prstGeom prst="rect">
            <a:avLst/>
          </a:prstGeom>
          <a:noFill/>
        </p:spPr>
        <p:txBody>
          <a:bodyPr wrap="square" rtlCol="0">
            <a:spAutoFit/>
          </a:bodyPr>
          <a:lstStyle/>
          <a:p>
            <a:r>
              <a:rPr lang="en-US" sz="2200" dirty="0" smtClean="0">
                <a:latin typeface="+mj-lt"/>
              </a:rPr>
              <a:t>From theory to application, the Applied Data Science program focuses on application of theory to real-world decision making</a:t>
            </a:r>
          </a:p>
          <a:p>
            <a:endParaRPr lang="en-US" sz="2200" dirty="0">
              <a:latin typeface="+mj-lt"/>
            </a:endParaRPr>
          </a:p>
          <a:p>
            <a:r>
              <a:rPr lang="en-US" sz="2200" dirty="0" smtClean="0">
                <a:latin typeface="+mj-lt"/>
              </a:rPr>
              <a:t>Learning Goals</a:t>
            </a:r>
          </a:p>
          <a:p>
            <a:pPr marL="800100" lvl="1" indent="-342900">
              <a:buFont typeface="Arial" pitchFamily="34" charset="0"/>
              <a:buChar char="•"/>
            </a:pPr>
            <a:r>
              <a:rPr lang="en-US" sz="2200" dirty="0" smtClean="0">
                <a:latin typeface="+mj-lt"/>
              </a:rPr>
              <a:t>Data Collection and Organization</a:t>
            </a:r>
          </a:p>
          <a:p>
            <a:pPr marL="800100" lvl="1" indent="-342900">
              <a:buFont typeface="Arial" pitchFamily="34" charset="0"/>
              <a:buChar char="•"/>
            </a:pPr>
            <a:r>
              <a:rPr lang="en-US" sz="2200" dirty="0" smtClean="0">
                <a:latin typeface="+mj-lt"/>
              </a:rPr>
              <a:t>Data Analysis and Visualization</a:t>
            </a:r>
          </a:p>
          <a:p>
            <a:pPr marL="800100" lvl="1" indent="-342900">
              <a:buFont typeface="Arial" pitchFamily="34" charset="0"/>
              <a:buChar char="•"/>
            </a:pPr>
            <a:r>
              <a:rPr lang="en-US" sz="2200" dirty="0" smtClean="0">
                <a:latin typeface="+mj-lt"/>
              </a:rPr>
              <a:t>Data-Based Strategy and Decision-Making</a:t>
            </a:r>
          </a:p>
          <a:p>
            <a:pPr marL="800100" lvl="1" indent="-342900">
              <a:buFont typeface="Arial" pitchFamily="34" charset="0"/>
              <a:buChar char="•"/>
            </a:pPr>
            <a:r>
              <a:rPr lang="en-US" sz="2200" dirty="0" smtClean="0">
                <a:latin typeface="+mj-lt"/>
              </a:rPr>
              <a:t>Implementing Data-Based Discoveries</a:t>
            </a:r>
          </a:p>
          <a:p>
            <a:pPr marL="800100" lvl="1" indent="-342900">
              <a:buFont typeface="Arial" pitchFamily="34" charset="0"/>
              <a:buChar char="•"/>
            </a:pPr>
            <a:r>
              <a:rPr lang="en-US" sz="2200" dirty="0" smtClean="0">
                <a:latin typeface="+mj-lt"/>
              </a:rPr>
              <a:t>Ethics and Communication</a:t>
            </a:r>
          </a:p>
          <a:p>
            <a:pPr marL="800100" lvl="1" indent="-342900">
              <a:buFont typeface="Arial" pitchFamily="34" charset="0"/>
              <a:buChar char="•"/>
            </a:pPr>
            <a:endParaRPr lang="en-US" sz="2200" dirty="0">
              <a:latin typeface="+mj-lt"/>
            </a:endParaRPr>
          </a:p>
        </p:txBody>
      </p:sp>
    </p:spTree>
    <p:extLst>
      <p:ext uri="{BB962C8B-B14F-4D97-AF65-F5344CB8AC3E}">
        <p14:creationId xmlns:p14="http://schemas.microsoft.com/office/powerpoint/2010/main" val="3653284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n w="12700">
                  <a:solidFill>
                    <a:schemeClr val="accent1"/>
                  </a:solidFill>
                  <a:prstDash val="solid"/>
                </a:ln>
                <a:solidFill>
                  <a:schemeClr val="bg2">
                    <a:tint val="85000"/>
                    <a:satMod val="155000"/>
                  </a:schemeClr>
                </a:solidFill>
                <a:effectLst>
                  <a:outerShdw blurRad="41275" dist="20320" dir="1800000" algn="tl" rotWithShape="0">
                    <a:srgbClr val="000000">
                      <a:alpha val="40000"/>
                    </a:srgbClr>
                  </a:outerShdw>
                </a:effectLst>
              </a:rPr>
              <a:t>Course Deliverables</a:t>
            </a:r>
            <a:endParaRPr lang="en-US" dirty="0">
              <a:ln w="12700">
                <a:solidFill>
                  <a:schemeClr val="accent1"/>
                </a:solidFill>
                <a:prstDash val="solid"/>
              </a:ln>
            </a:endParaRPr>
          </a:p>
        </p:txBody>
      </p:sp>
      <p:sp>
        <p:nvSpPr>
          <p:cNvPr id="5" name="Text Placeholder 4"/>
          <p:cNvSpPr>
            <a:spLocks noGrp="1"/>
          </p:cNvSpPr>
          <p:nvPr>
            <p:ph type="body" idx="1"/>
          </p:nvPr>
        </p:nvSpPr>
        <p:spPr/>
        <p:txBody>
          <a:bodyPr>
            <a:normAutofit/>
          </a:bodyPr>
          <a:lstStyle/>
          <a:p>
            <a:r>
              <a:rPr lang="en-US" sz="2200" smtClean="0">
                <a:latin typeface="+mj-lt"/>
              </a:rPr>
              <a:t>Four Examples </a:t>
            </a:r>
            <a:r>
              <a:rPr lang="en-US" sz="2200" dirty="0" smtClean="0">
                <a:latin typeface="+mj-lt"/>
              </a:rPr>
              <a:t>of Data Science</a:t>
            </a:r>
            <a:endParaRPr lang="en-US" sz="2200" dirty="0">
              <a:latin typeface="+mj-lt"/>
            </a:endParaRPr>
          </a:p>
        </p:txBody>
      </p:sp>
    </p:spTree>
    <p:extLst>
      <p:ext uri="{BB962C8B-B14F-4D97-AF65-F5344CB8AC3E}">
        <p14:creationId xmlns:p14="http://schemas.microsoft.com/office/powerpoint/2010/main" val="26049715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667</TotalTime>
  <Words>1960</Words>
  <Application>Microsoft Office PowerPoint</Application>
  <PresentationFormat>On-screen Show (16:9)</PresentationFormat>
  <Paragraphs>205</Paragraphs>
  <Slides>24</Slides>
  <Notes>16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vt:lpstr>
      <vt:lpstr>Portfolio Milestone Syracuse University, School of Information Studies M.S., Applied Data Science </vt:lpstr>
      <vt:lpstr>Portfolio Milestone</vt:lpstr>
      <vt:lpstr>Roadmap</vt:lpstr>
      <vt:lpstr>Data Science</vt:lpstr>
      <vt:lpstr>Many Components</vt:lpstr>
      <vt:lpstr>Three Main Foci</vt:lpstr>
      <vt:lpstr>Learning Goals</vt:lpstr>
      <vt:lpstr>A Practitioner’s Approach</vt:lpstr>
      <vt:lpstr>Course Deliverables</vt:lpstr>
      <vt:lpstr>Electricity Bill Process Improvement</vt:lpstr>
      <vt:lpstr>Project Description</vt:lpstr>
      <vt:lpstr>Learning Goals Demonstrated</vt:lpstr>
      <vt:lpstr>Hotel Recommendations</vt:lpstr>
      <vt:lpstr>Project Description</vt:lpstr>
      <vt:lpstr>Learning Goals Demonstrated</vt:lpstr>
      <vt:lpstr>US Vaccine Analysis</vt:lpstr>
      <vt:lpstr>Project Description</vt:lpstr>
      <vt:lpstr>Learning Goals Demonstrated</vt:lpstr>
      <vt:lpstr>Salary for a Syracuse Football Coach</vt:lpstr>
      <vt:lpstr>Project Description</vt:lpstr>
      <vt:lpstr>Learning Goals Demonstrated</vt:lpstr>
      <vt:lpstr>Review and Conclusion</vt:lpstr>
      <vt:lpstr>Demonstrated Achievement of Learning Goals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Leland</dc:creator>
  <cp:lastModifiedBy>Leland</cp:lastModifiedBy>
  <cp:revision>49</cp:revision>
  <dcterms:created xsi:type="dcterms:W3CDTF">2021-03-19T17:02:10Z</dcterms:created>
  <dcterms:modified xsi:type="dcterms:W3CDTF">2021-03-20T04:10:10Z</dcterms:modified>
</cp:coreProperties>
</file>