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image" Target="../media/image12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image" Target="../media/image131.png"/><Relationship Id="rId6" Type="http://schemas.openxmlformats.org/officeDocument/2006/relationships/image" Target="../media/image132.png"/><Relationship Id="rId7" Type="http://schemas.openxmlformats.org/officeDocument/2006/relationships/image" Target="../media/image13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4.png"/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37.png"/><Relationship Id="rId6" Type="http://schemas.openxmlformats.org/officeDocument/2006/relationships/image" Target="../media/image138.png"/><Relationship Id="rId7" Type="http://schemas.openxmlformats.org/officeDocument/2006/relationships/image" Target="../media/image139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0.png"/><Relationship Id="rId3" Type="http://schemas.openxmlformats.org/officeDocument/2006/relationships/image" Target="../media/image141.png"/><Relationship Id="rId4" Type="http://schemas.openxmlformats.org/officeDocument/2006/relationships/image" Target="../media/image142.png"/><Relationship Id="rId5" Type="http://schemas.openxmlformats.org/officeDocument/2006/relationships/image" Target="../media/image143.png"/><Relationship Id="rId6" Type="http://schemas.openxmlformats.org/officeDocument/2006/relationships/image" Target="../media/image144.png"/><Relationship Id="rId7" Type="http://schemas.openxmlformats.org/officeDocument/2006/relationships/image" Target="../media/image14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image" Target="../media/image149.png"/><Relationship Id="rId6" Type="http://schemas.openxmlformats.org/officeDocument/2006/relationships/image" Target="../media/image150.png"/><Relationship Id="rId7" Type="http://schemas.openxmlformats.org/officeDocument/2006/relationships/image" Target="../media/image151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2.png"/><Relationship Id="rId3" Type="http://schemas.openxmlformats.org/officeDocument/2006/relationships/image" Target="../media/image153.png"/><Relationship Id="rId4" Type="http://schemas.openxmlformats.org/officeDocument/2006/relationships/image" Target="../media/image154.png"/><Relationship Id="rId5" Type="http://schemas.openxmlformats.org/officeDocument/2006/relationships/image" Target="../media/image155.png"/><Relationship Id="rId6" Type="http://schemas.openxmlformats.org/officeDocument/2006/relationships/image" Target="../media/image156.png"/><Relationship Id="rId7" Type="http://schemas.openxmlformats.org/officeDocument/2006/relationships/image" Target="../media/image157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8.png"/><Relationship Id="rId3" Type="http://schemas.openxmlformats.org/officeDocument/2006/relationships/image" Target="../media/image159.png"/><Relationship Id="rId4" Type="http://schemas.openxmlformats.org/officeDocument/2006/relationships/image" Target="../media/image160.png"/><Relationship Id="rId5" Type="http://schemas.openxmlformats.org/officeDocument/2006/relationships/image" Target="../media/image161.png"/><Relationship Id="rId6" Type="http://schemas.openxmlformats.org/officeDocument/2006/relationships/image" Target="../media/image162.png"/><Relationship Id="rId7" Type="http://schemas.openxmlformats.org/officeDocument/2006/relationships/image" Target="../media/image163.png"/><Relationship Id="rId8" Type="http://schemas.openxmlformats.org/officeDocument/2006/relationships/image" Target="../media/image164.png"/><Relationship Id="rId9" Type="http://schemas.openxmlformats.org/officeDocument/2006/relationships/image" Target="../media/image165.png"/><Relationship Id="rId10" Type="http://schemas.openxmlformats.org/officeDocument/2006/relationships/image" Target="../media/image166.png"/><Relationship Id="rId11" Type="http://schemas.openxmlformats.org/officeDocument/2006/relationships/image" Target="../media/image167.png"/><Relationship Id="rId12" Type="http://schemas.openxmlformats.org/officeDocument/2006/relationships/image" Target="../media/image168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9.png"/><Relationship Id="rId3" Type="http://schemas.openxmlformats.org/officeDocument/2006/relationships/image" Target="../media/image170.png"/><Relationship Id="rId4" Type="http://schemas.openxmlformats.org/officeDocument/2006/relationships/image" Target="../media/image171.png"/><Relationship Id="rId5" Type="http://schemas.openxmlformats.org/officeDocument/2006/relationships/image" Target="../media/image172.png"/><Relationship Id="rId6" Type="http://schemas.openxmlformats.org/officeDocument/2006/relationships/image" Target="../media/image173.png"/><Relationship Id="rId7" Type="http://schemas.openxmlformats.org/officeDocument/2006/relationships/image" Target="../media/image174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5.png"/><Relationship Id="rId3" Type="http://schemas.openxmlformats.org/officeDocument/2006/relationships/image" Target="../media/image176.png"/><Relationship Id="rId4" Type="http://schemas.openxmlformats.org/officeDocument/2006/relationships/image" Target="../media/image177.png"/><Relationship Id="rId5" Type="http://schemas.openxmlformats.org/officeDocument/2006/relationships/image" Target="../media/image178.png"/><Relationship Id="rId6" Type="http://schemas.openxmlformats.org/officeDocument/2006/relationships/image" Target="../media/image179.png"/><Relationship Id="rId7" Type="http://schemas.openxmlformats.org/officeDocument/2006/relationships/image" Target="../media/image180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image" Target="../media/image184.png"/><Relationship Id="rId6" Type="http://schemas.openxmlformats.org/officeDocument/2006/relationships/image" Target="../media/image18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6.png"/><Relationship Id="rId3" Type="http://schemas.openxmlformats.org/officeDocument/2006/relationships/image" Target="../media/image187.png"/><Relationship Id="rId4" Type="http://schemas.openxmlformats.org/officeDocument/2006/relationships/image" Target="../media/image188.png"/><Relationship Id="rId5" Type="http://schemas.openxmlformats.org/officeDocument/2006/relationships/image" Target="../media/image189.png"/><Relationship Id="rId6" Type="http://schemas.openxmlformats.org/officeDocument/2006/relationships/image" Target="../media/image190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1.png"/><Relationship Id="rId3" Type="http://schemas.openxmlformats.org/officeDocument/2006/relationships/image" Target="../media/image192.png"/><Relationship Id="rId4" Type="http://schemas.openxmlformats.org/officeDocument/2006/relationships/image" Target="../media/image193.png"/><Relationship Id="rId5" Type="http://schemas.openxmlformats.org/officeDocument/2006/relationships/image" Target="../media/image194.png"/><Relationship Id="rId6" Type="http://schemas.openxmlformats.org/officeDocument/2006/relationships/image" Target="../media/image195.png"/><Relationship Id="rId7" Type="http://schemas.openxmlformats.org/officeDocument/2006/relationships/image" Target="../media/image196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7.png"/><Relationship Id="rId3" Type="http://schemas.openxmlformats.org/officeDocument/2006/relationships/image" Target="../media/image198.png"/><Relationship Id="rId4" Type="http://schemas.openxmlformats.org/officeDocument/2006/relationships/image" Target="../media/image199.png"/><Relationship Id="rId5" Type="http://schemas.openxmlformats.org/officeDocument/2006/relationships/image" Target="../media/image200.png"/><Relationship Id="rId6" Type="http://schemas.openxmlformats.org/officeDocument/2006/relationships/image" Target="../media/image201.png"/><Relationship Id="rId7" Type="http://schemas.openxmlformats.org/officeDocument/2006/relationships/image" Target="../media/image202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3.png"/><Relationship Id="rId3" Type="http://schemas.openxmlformats.org/officeDocument/2006/relationships/image" Target="../media/image204.png"/><Relationship Id="rId4" Type="http://schemas.openxmlformats.org/officeDocument/2006/relationships/image" Target="../media/image205.png"/><Relationship Id="rId5" Type="http://schemas.openxmlformats.org/officeDocument/2006/relationships/image" Target="../media/image206.png"/><Relationship Id="rId6" Type="http://schemas.openxmlformats.org/officeDocument/2006/relationships/image" Target="../media/image207.png"/><Relationship Id="rId7" Type="http://schemas.openxmlformats.org/officeDocument/2006/relationships/image" Target="../media/image208.png"/><Relationship Id="rId8" Type="http://schemas.openxmlformats.org/officeDocument/2006/relationships/image" Target="../media/image209.png"/><Relationship Id="rId9" Type="http://schemas.openxmlformats.org/officeDocument/2006/relationships/image" Target="../media/image210.png"/><Relationship Id="rId10" Type="http://schemas.openxmlformats.org/officeDocument/2006/relationships/image" Target="../media/image211.png"/><Relationship Id="rId11" Type="http://schemas.openxmlformats.org/officeDocument/2006/relationships/image" Target="../media/image212.png"/><Relationship Id="rId12" Type="http://schemas.openxmlformats.org/officeDocument/2006/relationships/image" Target="../media/image213.png"/><Relationship Id="rId13" Type="http://schemas.openxmlformats.org/officeDocument/2006/relationships/image" Target="../media/image214.png"/><Relationship Id="rId14" Type="http://schemas.openxmlformats.org/officeDocument/2006/relationships/image" Target="../media/image215.png"/><Relationship Id="rId15" Type="http://schemas.openxmlformats.org/officeDocument/2006/relationships/image" Target="../media/image216.png"/><Relationship Id="rId16" Type="http://schemas.openxmlformats.org/officeDocument/2006/relationships/image" Target="../media/image217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8.png"/><Relationship Id="rId3" Type="http://schemas.openxmlformats.org/officeDocument/2006/relationships/image" Target="../media/image219.png"/><Relationship Id="rId4" Type="http://schemas.openxmlformats.org/officeDocument/2006/relationships/image" Target="../media/image220.png"/><Relationship Id="rId5" Type="http://schemas.openxmlformats.org/officeDocument/2006/relationships/image" Target="../media/image221.png"/><Relationship Id="rId6" Type="http://schemas.openxmlformats.org/officeDocument/2006/relationships/image" Target="../media/image222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3.png"/><Relationship Id="rId3" Type="http://schemas.openxmlformats.org/officeDocument/2006/relationships/image" Target="../media/image224.png"/><Relationship Id="rId4" Type="http://schemas.openxmlformats.org/officeDocument/2006/relationships/image" Target="../media/image225.png"/><Relationship Id="rId5" Type="http://schemas.openxmlformats.org/officeDocument/2006/relationships/image" Target="../media/image226.png"/><Relationship Id="rId6" Type="http://schemas.openxmlformats.org/officeDocument/2006/relationships/image" Target="../media/image227.png"/><Relationship Id="rId7" Type="http://schemas.openxmlformats.org/officeDocument/2006/relationships/image" Target="../media/image228.png"/><Relationship Id="rId8" Type="http://schemas.openxmlformats.org/officeDocument/2006/relationships/image" Target="../media/image229.png"/><Relationship Id="rId9" Type="http://schemas.openxmlformats.org/officeDocument/2006/relationships/image" Target="../media/image230.png"/><Relationship Id="rId10" Type="http://schemas.openxmlformats.org/officeDocument/2006/relationships/image" Target="../media/image231.png"/><Relationship Id="rId11" Type="http://schemas.openxmlformats.org/officeDocument/2006/relationships/image" Target="../media/image232.png"/><Relationship Id="rId12" Type="http://schemas.openxmlformats.org/officeDocument/2006/relationships/image" Target="../media/image233.png"/><Relationship Id="rId13" Type="http://schemas.openxmlformats.org/officeDocument/2006/relationships/image" Target="../media/image234.png"/><Relationship Id="rId14" Type="http://schemas.openxmlformats.org/officeDocument/2006/relationships/image" Target="../media/image235.png"/><Relationship Id="rId15" Type="http://schemas.openxmlformats.org/officeDocument/2006/relationships/image" Target="../media/image236.png"/><Relationship Id="rId16" Type="http://schemas.openxmlformats.org/officeDocument/2006/relationships/image" Target="../media/image237.png"/><Relationship Id="rId17" Type="http://schemas.openxmlformats.org/officeDocument/2006/relationships/image" Target="../media/image238.png"/><Relationship Id="rId18" Type="http://schemas.openxmlformats.org/officeDocument/2006/relationships/image" Target="../media/image239.png"/><Relationship Id="rId19" Type="http://schemas.openxmlformats.org/officeDocument/2006/relationships/image" Target="../media/image240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1.png"/><Relationship Id="rId3" Type="http://schemas.openxmlformats.org/officeDocument/2006/relationships/image" Target="../media/image242.png"/><Relationship Id="rId4" Type="http://schemas.openxmlformats.org/officeDocument/2006/relationships/image" Target="../media/image243.png"/><Relationship Id="rId5" Type="http://schemas.openxmlformats.org/officeDocument/2006/relationships/image" Target="../media/image244.png"/><Relationship Id="rId6" Type="http://schemas.openxmlformats.org/officeDocument/2006/relationships/image" Target="../media/image245.png"/><Relationship Id="rId7" Type="http://schemas.openxmlformats.org/officeDocument/2006/relationships/image" Target="../media/image246.png"/><Relationship Id="rId8" Type="http://schemas.openxmlformats.org/officeDocument/2006/relationships/image" Target="../media/image247.png"/><Relationship Id="rId9" Type="http://schemas.openxmlformats.org/officeDocument/2006/relationships/image" Target="../media/image248.png"/><Relationship Id="rId10" Type="http://schemas.openxmlformats.org/officeDocument/2006/relationships/image" Target="../media/image249.png"/><Relationship Id="rId11" Type="http://schemas.openxmlformats.org/officeDocument/2006/relationships/image" Target="../media/image250.png"/><Relationship Id="rId12" Type="http://schemas.openxmlformats.org/officeDocument/2006/relationships/image" Target="../media/image251.png"/><Relationship Id="rId13" Type="http://schemas.openxmlformats.org/officeDocument/2006/relationships/image" Target="../media/image252.png"/><Relationship Id="rId14" Type="http://schemas.openxmlformats.org/officeDocument/2006/relationships/image" Target="../media/image253.png"/><Relationship Id="rId15" Type="http://schemas.openxmlformats.org/officeDocument/2006/relationships/image" Target="../media/image254.png"/><Relationship Id="rId16" Type="http://schemas.openxmlformats.org/officeDocument/2006/relationships/image" Target="../media/image25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4" Type="http://schemas.openxmlformats.org/officeDocument/2006/relationships/image" Target="../media/image27.png"/><Relationship Id="rId15" Type="http://schemas.openxmlformats.org/officeDocument/2006/relationships/image" Target="../media/image28.png"/><Relationship Id="rId16" Type="http://schemas.openxmlformats.org/officeDocument/2006/relationships/image" Target="../media/image29.png"/><Relationship Id="rId17" Type="http://schemas.openxmlformats.org/officeDocument/2006/relationships/image" Target="../media/image30.png"/><Relationship Id="rId18" Type="http://schemas.openxmlformats.org/officeDocument/2006/relationships/image" Target="../media/image3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Relationship Id="rId14" Type="http://schemas.openxmlformats.org/officeDocument/2006/relationships/image" Target="../media/image44.png"/><Relationship Id="rId15" Type="http://schemas.openxmlformats.org/officeDocument/2006/relationships/image" Target="../media/image4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Relationship Id="rId11" Type="http://schemas.openxmlformats.org/officeDocument/2006/relationships/image" Target="../media/image55.png"/><Relationship Id="rId12" Type="http://schemas.openxmlformats.org/officeDocument/2006/relationships/image" Target="../media/image56.png"/><Relationship Id="rId13" Type="http://schemas.openxmlformats.org/officeDocument/2006/relationships/image" Target="../media/image57.png"/><Relationship Id="rId14" Type="http://schemas.openxmlformats.org/officeDocument/2006/relationships/image" Target="../media/image5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Relationship Id="rId9" Type="http://schemas.openxmlformats.org/officeDocument/2006/relationships/image" Target="../media/image69.png"/><Relationship Id="rId10" Type="http://schemas.openxmlformats.org/officeDocument/2006/relationships/image" Target="../media/image7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Relationship Id="rId9" Type="http://schemas.openxmlformats.org/officeDocument/2006/relationships/image" Target="../media/image78.png"/><Relationship Id="rId10" Type="http://schemas.openxmlformats.org/officeDocument/2006/relationships/image" Target="../media/image79.png"/><Relationship Id="rId11" Type="http://schemas.openxmlformats.org/officeDocument/2006/relationships/image" Target="../media/image80.png"/><Relationship Id="rId12" Type="http://schemas.openxmlformats.org/officeDocument/2006/relationships/image" Target="../media/image81.png"/><Relationship Id="rId13" Type="http://schemas.openxmlformats.org/officeDocument/2006/relationships/image" Target="../media/image82.png"/><Relationship Id="rId14" Type="http://schemas.openxmlformats.org/officeDocument/2006/relationships/image" Target="../media/image83.png"/><Relationship Id="rId15" Type="http://schemas.openxmlformats.org/officeDocument/2006/relationships/image" Target="../media/image84.png"/><Relationship Id="rId16" Type="http://schemas.openxmlformats.org/officeDocument/2006/relationships/image" Target="../media/image85.png"/><Relationship Id="rId17" Type="http://schemas.openxmlformats.org/officeDocument/2006/relationships/image" Target="../media/image86.png"/><Relationship Id="rId18" Type="http://schemas.openxmlformats.org/officeDocument/2006/relationships/image" Target="../media/image87.png"/><Relationship Id="rId19" Type="http://schemas.openxmlformats.org/officeDocument/2006/relationships/image" Target="../media/image88.png"/><Relationship Id="rId20" Type="http://schemas.openxmlformats.org/officeDocument/2006/relationships/image" Target="../media/image89.png"/><Relationship Id="rId21" Type="http://schemas.openxmlformats.org/officeDocument/2006/relationships/image" Target="../media/image90.png"/><Relationship Id="rId22" Type="http://schemas.openxmlformats.org/officeDocument/2006/relationships/image" Target="../media/image91.png"/><Relationship Id="rId23" Type="http://schemas.openxmlformats.org/officeDocument/2006/relationships/image" Target="../media/image92.png"/><Relationship Id="rId24" Type="http://schemas.openxmlformats.org/officeDocument/2006/relationships/image" Target="../media/image93.png"/><Relationship Id="rId25" Type="http://schemas.openxmlformats.org/officeDocument/2006/relationships/image" Target="../media/image94.png"/><Relationship Id="rId26" Type="http://schemas.openxmlformats.org/officeDocument/2006/relationships/image" Target="../media/image95.png"/><Relationship Id="rId27" Type="http://schemas.openxmlformats.org/officeDocument/2006/relationships/image" Target="../media/image96.png"/><Relationship Id="rId28" Type="http://schemas.openxmlformats.org/officeDocument/2006/relationships/image" Target="../media/image97.png"/><Relationship Id="rId29" Type="http://schemas.openxmlformats.org/officeDocument/2006/relationships/image" Target="../media/image98.png"/><Relationship Id="rId30" Type="http://schemas.openxmlformats.org/officeDocument/2006/relationships/image" Target="../media/image99.png"/><Relationship Id="rId31" Type="http://schemas.openxmlformats.org/officeDocument/2006/relationships/image" Target="../media/image100.png"/><Relationship Id="rId32" Type="http://schemas.openxmlformats.org/officeDocument/2006/relationships/image" Target="../media/image10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image" Target="../media/image105.png"/><Relationship Id="rId6" Type="http://schemas.openxmlformats.org/officeDocument/2006/relationships/image" Target="../media/image106.png"/><Relationship Id="rId7" Type="http://schemas.openxmlformats.org/officeDocument/2006/relationships/image" Target="../media/image107.png"/><Relationship Id="rId8" Type="http://schemas.openxmlformats.org/officeDocument/2006/relationships/image" Target="../media/image108.png"/><Relationship Id="rId9" Type="http://schemas.openxmlformats.org/officeDocument/2006/relationships/image" Target="../media/image109.png"/><Relationship Id="rId10" Type="http://schemas.openxmlformats.org/officeDocument/2006/relationships/image" Target="../media/image110.png"/><Relationship Id="rId11" Type="http://schemas.openxmlformats.org/officeDocument/2006/relationships/image" Target="../media/image111.png"/><Relationship Id="rId12" Type="http://schemas.openxmlformats.org/officeDocument/2006/relationships/image" Target="../media/image112.png"/><Relationship Id="rId13" Type="http://schemas.openxmlformats.org/officeDocument/2006/relationships/image" Target="../media/image113.png"/><Relationship Id="rId14" Type="http://schemas.openxmlformats.org/officeDocument/2006/relationships/image" Target="../media/image114.png"/><Relationship Id="rId15" Type="http://schemas.openxmlformats.org/officeDocument/2006/relationships/image" Target="../media/image115.png"/><Relationship Id="rId16" Type="http://schemas.openxmlformats.org/officeDocument/2006/relationships/image" Target="../media/image116.png"/><Relationship Id="rId17" Type="http://schemas.openxmlformats.org/officeDocument/2006/relationships/image" Target="../media/image117.png"/><Relationship Id="rId18" Type="http://schemas.openxmlformats.org/officeDocument/2006/relationships/image" Target="../media/image118.png"/><Relationship Id="rId19" Type="http://schemas.openxmlformats.org/officeDocument/2006/relationships/image" Target="../media/image119.png"/><Relationship Id="rId20" Type="http://schemas.openxmlformats.org/officeDocument/2006/relationships/image" Target="../media/image120.png"/><Relationship Id="rId21" Type="http://schemas.openxmlformats.org/officeDocument/2006/relationships/image" Target="../media/image121.png"/><Relationship Id="rId22" Type="http://schemas.openxmlformats.org/officeDocument/2006/relationships/image" Target="../media/image12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428176" y="3552023"/>
            <a:ext cx="9228421" cy="1911725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34483c"/>
                </a:solidFill>
                <a:latin typeface="NanumSquare Bold" pitchFamily="34" charset="0"/>
                <a:cs typeface="NanumSquare Bold" pitchFamily="34" charset="0"/>
              </a:rPr>
              <a:t>샌드오랑 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2526494" y="5142857"/>
            <a:ext cx="13031781" cy="96330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34483c"/>
                </a:solidFill>
                <a:latin typeface="NanumSquare Bold" pitchFamily="34" charset="0"/>
                <a:cs typeface="NanumSquare Bold" pitchFamily="34" charset="0"/>
              </a:rPr>
              <a:t>샌드위치 재고 관리 웹사이트 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2064421" y="8493006"/>
            <a:ext cx="14156871" cy="48165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34483c"/>
                </a:solidFill>
                <a:latin typeface="NanumSquare Bold" pitchFamily="34" charset="0"/>
                <a:cs typeface="NanumSquare Bold" pitchFamily="34" charset="0"/>
              </a:rPr>
              <a:t>KH 당산 공공데이터를 활용한 Springframework기반 웹 개발자 양성과정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4418967" y="8008101"/>
            <a:ext cx="9447780" cy="52873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34483c"/>
                </a:solidFill>
                <a:latin typeface="NanumSquare ExtraBold" pitchFamily="34" charset="0"/>
                <a:cs typeface="NanumSquare ExtraBold" pitchFamily="34" charset="0"/>
              </a:rPr>
              <a:t>박유리안나  성현식  오상미  천성훈  한세인 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6914341" y="9780247"/>
            <a:ext cx="4457031" cy="44927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sand5rang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914342" y="9735238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9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247657" y="750610"/>
            <a:ext cx="1114286" cy="1331028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5000" spc="-200" kern="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04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2232905" y="1191657"/>
            <a:ext cx="5098042" cy="79586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웹사이트 스토리보드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2232905" y="1778038"/>
            <a:ext cx="9726504" cy="41903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비로그인 사용자가 처음 샌드오랑에 접속하여 보게 되는 메인 화면  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2850551" y="2272773"/>
            <a:ext cx="12584612" cy="6426018"/>
            <a:chOff x="2850551" y="2272773"/>
            <a:chExt cx="12584612" cy="642601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50551" y="2272773"/>
              <a:ext cx="12584612" cy="6426018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6914341" y="216310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sand5rang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914342" y="9735238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10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247657" y="750610"/>
            <a:ext cx="1114286" cy="1331028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5000" spc="-200" kern="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04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2232905" y="1191657"/>
            <a:ext cx="5098042" cy="79586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웹사이트 스토리보드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2232905" y="1778038"/>
            <a:ext cx="12196770" cy="41903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메인 화면에서 로그인 버튼을 누를 시 이동하는 로그인 페이지 및 비밀번호 변경 찾기 페이지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209559" y="2407573"/>
            <a:ext cx="7814686" cy="6299386"/>
            <a:chOff x="1209559" y="2407573"/>
            <a:chExt cx="7814686" cy="629938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9559" y="2407573"/>
              <a:ext cx="7814686" cy="62993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205497" y="2407573"/>
            <a:ext cx="7875861" cy="6299386"/>
            <a:chOff x="9205497" y="2407573"/>
            <a:chExt cx="7875861" cy="629938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05497" y="2407573"/>
              <a:ext cx="7875861" cy="6299386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6914341" y="216310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sand5rang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914342" y="9735238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11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247657" y="750610"/>
            <a:ext cx="1114286" cy="1331028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5000" spc="-200" kern="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04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2232905" y="1191657"/>
            <a:ext cx="5098042" cy="79586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웹사이트 스토리보드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2232905" y="1778038"/>
            <a:ext cx="12196770" cy="41903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비로그인 사용자가 접근할 수 있는 가맹 신청 및 문의 페이지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360720" y="2392725"/>
            <a:ext cx="8058327" cy="6406670"/>
            <a:chOff x="1360720" y="2392725"/>
            <a:chExt cx="8058327" cy="640667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60720" y="2392725"/>
              <a:ext cx="8058327" cy="640667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694727" y="2392725"/>
            <a:ext cx="7184540" cy="6447978"/>
            <a:chOff x="9694727" y="2392725"/>
            <a:chExt cx="7184540" cy="644797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94727" y="2392725"/>
              <a:ext cx="7184540" cy="6447978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6914341" y="216310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sand5rang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914342" y="9735238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12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247657" y="750610"/>
            <a:ext cx="1114286" cy="1331028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5000" spc="-200" kern="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04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2232905" y="1191657"/>
            <a:ext cx="5098042" cy="79586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웹사이트 스토리보드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2232905" y="1778038"/>
            <a:ext cx="12196770" cy="41903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가맹점 / 관리자 메인 페이지 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261910" y="2256254"/>
            <a:ext cx="8003724" cy="6907422"/>
            <a:chOff x="1261910" y="2256254"/>
            <a:chExt cx="8003724" cy="690742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1910" y="2256254"/>
              <a:ext cx="8003724" cy="690742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570915" y="2238288"/>
            <a:ext cx="7464850" cy="6905307"/>
            <a:chOff x="9570915" y="2238288"/>
            <a:chExt cx="7464850" cy="690530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70915" y="2238288"/>
              <a:ext cx="7464850" cy="6905307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6914341" y="216310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sand5rang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914342" y="9735238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13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247657" y="750610"/>
            <a:ext cx="1114286" cy="1331028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5000" spc="-200" kern="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04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2232905" y="1191657"/>
            <a:ext cx="5098042" cy="79586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웹사이트 스토리보드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2232905" y="1778038"/>
            <a:ext cx="12196770" cy="41903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가맹점 측 원재료 발주 신청 페이지 / 발주 내역 조회 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247657" y="2688665"/>
            <a:ext cx="7354490" cy="5764007"/>
            <a:chOff x="1247657" y="2688665"/>
            <a:chExt cx="7354490" cy="576400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47657" y="2688665"/>
              <a:ext cx="7354490" cy="576400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923810" y="2688665"/>
            <a:ext cx="7978737" cy="6284715"/>
            <a:chOff x="8923810" y="2688665"/>
            <a:chExt cx="7978737" cy="628471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23810" y="2688665"/>
              <a:ext cx="7978737" cy="6284715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6914341" y="216310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sand5rang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914342" y="9735238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14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247657" y="750610"/>
            <a:ext cx="1114286" cy="1331028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5000" spc="-200" kern="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04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2232905" y="1191657"/>
            <a:ext cx="5098042" cy="79586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웹사이트 스토리보드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2232905" y="1778038"/>
            <a:ext cx="12196770" cy="41903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가맹점의 매출 기입 페이지  /  오늘의 재고 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9388630" y="1150349"/>
            <a:ext cx="7507972" cy="7651132"/>
            <a:chOff x="9388630" y="1150349"/>
            <a:chExt cx="7507972" cy="765113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88630" y="1150349"/>
              <a:ext cx="7507972" cy="76511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80992" y="3048286"/>
            <a:ext cx="8348096" cy="4850072"/>
            <a:chOff x="780992" y="3048286"/>
            <a:chExt cx="8348096" cy="485007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0992" y="3048286"/>
              <a:ext cx="8348096" cy="4850072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6914341" y="216310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sand5rang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914342" y="9735238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15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247657" y="750610"/>
            <a:ext cx="1114286" cy="1331028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5000" spc="-200" kern="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04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2232905" y="1191657"/>
            <a:ext cx="5098042" cy="79586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웹사이트 스토리보드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2232905" y="1778038"/>
            <a:ext cx="2817523" cy="41903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폐기관리  /  입금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280523" y="2518829"/>
            <a:ext cx="8170981" cy="2307332"/>
            <a:chOff x="1280523" y="2518829"/>
            <a:chExt cx="8170981" cy="230733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80523" y="2518829"/>
              <a:ext cx="8170981" cy="23073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47657" y="4763183"/>
            <a:ext cx="8203847" cy="1685542"/>
            <a:chOff x="1247657" y="4763183"/>
            <a:chExt cx="8203847" cy="168554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7657" y="4763183"/>
              <a:ext cx="8203847" cy="168554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128143" y="3397244"/>
            <a:ext cx="700180" cy="438605"/>
            <a:chOff x="2128143" y="3397244"/>
            <a:chExt cx="700180" cy="43860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28143" y="3397244"/>
              <a:ext cx="700180" cy="43860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135946" y="4866891"/>
            <a:ext cx="704773" cy="459469"/>
            <a:chOff x="2135946" y="4866891"/>
            <a:chExt cx="704773" cy="45946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20000">
              <a:off x="2135946" y="4866891"/>
              <a:ext cx="704773" cy="45946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47657" y="6440560"/>
            <a:ext cx="8203847" cy="1471632"/>
            <a:chOff x="1247657" y="6440560"/>
            <a:chExt cx="8203847" cy="147163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47657" y="6440560"/>
              <a:ext cx="8203847" cy="147163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136664" y="6477122"/>
            <a:ext cx="787900" cy="502062"/>
            <a:chOff x="2136664" y="6477122"/>
            <a:chExt cx="787900" cy="502062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20000">
              <a:off x="2136664" y="6477122"/>
              <a:ext cx="787900" cy="50206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743853" y="2505060"/>
            <a:ext cx="7226278" cy="5646403"/>
            <a:chOff x="9743853" y="2505060"/>
            <a:chExt cx="7226278" cy="564640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743853" y="2505060"/>
              <a:ext cx="7226278" cy="5646403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6914341" y="216310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sand5rang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914342" y="9735238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16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247657" y="750610"/>
            <a:ext cx="1114286" cy="1331028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5000" spc="-200" kern="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04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2232905" y="1191657"/>
            <a:ext cx="5098042" cy="79586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웹사이트 스토리보드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2223381" y="1787562"/>
            <a:ext cx="5484100" cy="41903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본사문의 게시판 리스트 조회 / 상세 조회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646624" y="2603945"/>
            <a:ext cx="7278038" cy="5598849"/>
            <a:chOff x="1646624" y="2603945"/>
            <a:chExt cx="7278038" cy="559884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6624" y="2603945"/>
              <a:ext cx="7278038" cy="559884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142857" y="2603945"/>
            <a:ext cx="7769959" cy="5681465"/>
            <a:chOff x="9142857" y="2603945"/>
            <a:chExt cx="7769959" cy="568146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42857" y="2603945"/>
              <a:ext cx="7769959" cy="5681465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6914341" y="216310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sand5rang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914342" y="9735238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17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247657" y="750610"/>
            <a:ext cx="1114286" cy="1331028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5000" spc="-200" kern="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04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2232905" y="1191657"/>
            <a:ext cx="5098042" cy="79586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웹사이트 스토리보드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2223381" y="1787562"/>
            <a:ext cx="5484100" cy="41903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본사문의 게시판 리스트 조회 / 상세 조회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646624" y="2603945"/>
            <a:ext cx="7278038" cy="5598849"/>
            <a:chOff x="1646624" y="2603945"/>
            <a:chExt cx="7278038" cy="559884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6624" y="2603945"/>
              <a:ext cx="7278038" cy="559884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142857" y="2603945"/>
            <a:ext cx="7769959" cy="5681465"/>
            <a:chOff x="9142857" y="2603945"/>
            <a:chExt cx="7769959" cy="568146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42857" y="2603945"/>
              <a:ext cx="7769959" cy="5681465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6914341" y="216310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sand5rang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914342" y="9735238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18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247657" y="750610"/>
            <a:ext cx="1114286" cy="1331028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5000" spc="-200" kern="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04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2232905" y="1191657"/>
            <a:ext cx="5098042" cy="79586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웹사이트 스토리보드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2223381" y="1787562"/>
            <a:ext cx="5484100" cy="41903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관리자 - 가맹점 주문처리 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2229840" y="2369847"/>
            <a:ext cx="13826034" cy="6459852"/>
            <a:chOff x="2229840" y="2369847"/>
            <a:chExt cx="13826034" cy="645985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29840" y="2369847"/>
              <a:ext cx="13826034" cy="6459852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6914341" y="216310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sand5rang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895946" y="4783023"/>
            <a:ext cx="13704211" cy="642845"/>
            <a:chOff x="1895946" y="4783023"/>
            <a:chExt cx="13704211" cy="6428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5946" y="4783023"/>
              <a:ext cx="13704211" cy="6428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528647" y="974298"/>
            <a:ext cx="9228421" cy="2123794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8000" spc="-300" kern="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Index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5748192" y="2676900"/>
            <a:ext cx="6789330" cy="47570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샌드오랑, 샌드위치 가맹 재고 관리 웹사이트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2223512" y="3547941"/>
            <a:ext cx="2942875" cy="1593973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6000" spc="-200" kern="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01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5452039" y="3544933"/>
            <a:ext cx="2942875" cy="1599989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6000" spc="-200" kern="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02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8680566" y="3544933"/>
            <a:ext cx="2942875" cy="1599989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6000" spc="-200" kern="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03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1909093" y="3544933"/>
            <a:ext cx="2942875" cy="1599989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6000" spc="-200" kern="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04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3185445" y="4500483"/>
            <a:ext cx="1019009" cy="14689"/>
            <a:chOff x="3185445" y="4500483"/>
            <a:chExt cx="1019009" cy="1468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85445" y="4500483"/>
              <a:ext cx="1019009" cy="1468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413972" y="4500483"/>
            <a:ext cx="1019009" cy="14689"/>
            <a:chOff x="6413972" y="4500483"/>
            <a:chExt cx="1019009" cy="1468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13972" y="4500483"/>
              <a:ext cx="1019009" cy="1468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642499" y="4500483"/>
            <a:ext cx="1019009" cy="14689"/>
            <a:chOff x="9642499" y="4500483"/>
            <a:chExt cx="1019009" cy="1468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42499" y="4500483"/>
              <a:ext cx="1019009" cy="1468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871026" y="4500483"/>
            <a:ext cx="1019009" cy="14689"/>
            <a:chOff x="12871026" y="4500483"/>
            <a:chExt cx="1019009" cy="1468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71026" y="4500483"/>
              <a:ext cx="1019009" cy="14689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5469457" y="7289990"/>
            <a:ext cx="3508188" cy="42284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역할 분담</a:t>
            </a:r>
            <a:endParaRPr lang="en-US" dirty="0"/>
          </a:p>
        </p:txBody>
      </p:sp>
      <p:sp>
        <p:nvSpPr>
          <p:cNvPr id="30" name="Object 30"/>
          <p:cNvSpPr txBox="1"/>
          <p:nvPr/>
        </p:nvSpPr>
        <p:spPr>
          <a:xfrm>
            <a:off x="5469457" y="7712838"/>
            <a:ext cx="2800000" cy="36999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400" spc="-100" kern="0" dirty="0" smtClean="0">
                <a:solidFill>
                  <a:srgbClr val="9e9e9e"/>
                </a:solidFill>
                <a:latin typeface="Noto Sans CJK KR Regular" pitchFamily="34" charset="0"/>
                <a:cs typeface="Noto Sans CJK KR Regular" pitchFamily="34" charset="0"/>
              </a:rPr>
              <a:t>개인 구현 기능 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8285714" y="7289990"/>
            <a:ext cx="3508188" cy="42284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개발환경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3130667" y="4949676"/>
            <a:ext cx="3508188" cy="42284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기획 의도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3130667" y="5333638"/>
            <a:ext cx="3508188" cy="74998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400" spc="-100" kern="0" dirty="0" smtClean="0">
                <a:solidFill>
                  <a:srgbClr val="9e9e9e"/>
                </a:solidFill>
                <a:latin typeface="Noto Sans CJK KR Regular" pitchFamily="34" charset="0"/>
                <a:cs typeface="Noto Sans CJK KR Regular" pitchFamily="34" charset="0"/>
              </a:rPr>
              <a:t>프로젝트의 주제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400" spc="-100" kern="0" dirty="0" smtClean="0">
                <a:solidFill>
                  <a:srgbClr val="9e9e9e"/>
                </a:solidFill>
                <a:latin typeface="Noto Sans CJK KR Regular" pitchFamily="34" charset="0"/>
                <a:cs typeface="Noto Sans CJK KR Regular" pitchFamily="34" charset="0"/>
              </a:rPr>
              <a:t>웹사이트의 기획 의도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9661546" y="4972304"/>
            <a:ext cx="3508188" cy="42284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사이트맵</a:t>
            </a:r>
            <a:endParaRPr lang="en-US" dirty="0"/>
          </a:p>
        </p:txBody>
      </p:sp>
      <p:sp>
        <p:nvSpPr>
          <p:cNvPr id="35" name="Object 35"/>
          <p:cNvSpPr txBox="1"/>
          <p:nvPr/>
        </p:nvSpPr>
        <p:spPr>
          <a:xfrm>
            <a:off x="9677573" y="5406267"/>
            <a:ext cx="3508188" cy="36999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400" spc="-100" kern="0" dirty="0" smtClean="0">
                <a:solidFill>
                  <a:srgbClr val="9e9e9e"/>
                </a:solidFill>
                <a:latin typeface="Noto Sans CJK KR Regular" pitchFamily="34" charset="0"/>
                <a:cs typeface="Noto Sans CJK KR Regular" pitchFamily="34" charset="0"/>
              </a:rPr>
              <a:t>담당 파트에 대한 설명</a:t>
            </a:r>
            <a:endParaRPr lang="en-US" dirty="0"/>
          </a:p>
        </p:txBody>
      </p:sp>
      <p:sp>
        <p:nvSpPr>
          <p:cNvPr id="36" name="Object 36"/>
          <p:cNvSpPr txBox="1"/>
          <p:nvPr/>
        </p:nvSpPr>
        <p:spPr>
          <a:xfrm>
            <a:off x="12812843" y="4963497"/>
            <a:ext cx="3246887" cy="42284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사용자 관리자 스토리보드</a:t>
            </a:r>
            <a:endParaRPr lang="en-US" dirty="0"/>
          </a:p>
        </p:txBody>
      </p:sp>
      <p:sp>
        <p:nvSpPr>
          <p:cNvPr id="37" name="Object 37"/>
          <p:cNvSpPr txBox="1"/>
          <p:nvPr/>
        </p:nvSpPr>
        <p:spPr>
          <a:xfrm>
            <a:off x="6319662" y="4949676"/>
            <a:ext cx="4465761" cy="42284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유스케이스 다이어그램  / ERD</a:t>
            </a:r>
            <a:endParaRPr lang="en-US" dirty="0"/>
          </a:p>
        </p:txBody>
      </p:sp>
      <p:sp>
        <p:nvSpPr>
          <p:cNvPr id="38" name="Object 38"/>
          <p:cNvSpPr txBox="1"/>
          <p:nvPr/>
        </p:nvSpPr>
        <p:spPr>
          <a:xfrm>
            <a:off x="8303926" y="7712838"/>
            <a:ext cx="3508188" cy="36999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400" spc="-100" kern="0" dirty="0" smtClean="0">
                <a:solidFill>
                  <a:srgbClr val="9e9e9e"/>
                </a:solidFill>
                <a:latin typeface="Noto Sans CJK KR Regular" pitchFamily="34" charset="0"/>
                <a:cs typeface="Noto Sans CJK KR Regular" pitchFamily="34" charset="0"/>
              </a:rPr>
              <a:t>사용기술 및 개발환경</a:t>
            </a:r>
            <a:endParaRPr lang="en-US" dirty="0"/>
          </a:p>
        </p:txBody>
      </p:sp>
      <p:sp>
        <p:nvSpPr>
          <p:cNvPr id="39" name="Object 39"/>
          <p:cNvSpPr txBox="1"/>
          <p:nvPr/>
        </p:nvSpPr>
        <p:spPr>
          <a:xfrm>
            <a:off x="4427351" y="5897003"/>
            <a:ext cx="2942875" cy="1591585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6000" spc="-200" kern="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05</a:t>
            </a:r>
            <a:endParaRPr lang="en-US" dirty="0"/>
          </a:p>
        </p:txBody>
      </p:sp>
      <p:sp>
        <p:nvSpPr>
          <p:cNvPr id="40" name="Object 40"/>
          <p:cNvSpPr txBox="1"/>
          <p:nvPr/>
        </p:nvSpPr>
        <p:spPr>
          <a:xfrm>
            <a:off x="7275817" y="5897003"/>
            <a:ext cx="2942875" cy="1591585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6000" spc="-200" kern="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06</a:t>
            </a:r>
            <a:endParaRPr lang="en-US" dirty="0"/>
          </a:p>
        </p:txBody>
      </p:sp>
      <p:sp>
        <p:nvSpPr>
          <p:cNvPr id="41" name="Object 41"/>
          <p:cNvSpPr txBox="1"/>
          <p:nvPr/>
        </p:nvSpPr>
        <p:spPr>
          <a:xfrm>
            <a:off x="10171029" y="5945192"/>
            <a:ext cx="2942875" cy="1613758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6000" spc="-200" kern="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07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2075479" y="6780165"/>
            <a:ext cx="13704211" cy="433635"/>
            <a:chOff x="2075479" y="6780165"/>
            <a:chExt cx="13704211" cy="43363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75479" y="6780165"/>
              <a:ext cx="13704211" cy="43363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266630" y="6765796"/>
            <a:ext cx="1019009" cy="14689"/>
            <a:chOff x="8266630" y="6765796"/>
            <a:chExt cx="1019009" cy="14689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66630" y="6765796"/>
              <a:ext cx="1019009" cy="1468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394962" y="6765796"/>
            <a:ext cx="1019009" cy="9524"/>
            <a:chOff x="5394962" y="6765796"/>
            <a:chExt cx="1019009" cy="9524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94962" y="6765796"/>
              <a:ext cx="1019009" cy="952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047925" y="6780165"/>
            <a:ext cx="1019009" cy="14689"/>
            <a:chOff x="11047925" y="6780165"/>
            <a:chExt cx="1019009" cy="14689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047925" y="6780165"/>
              <a:ext cx="1019009" cy="14689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11132952" y="7261419"/>
            <a:ext cx="3508188" cy="42284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개발일정표</a:t>
            </a:r>
            <a:endParaRPr lang="en-US" dirty="0"/>
          </a:p>
        </p:txBody>
      </p:sp>
      <p:grpSp>
        <p:nvGrpSpPr>
          <p:cNvPr id="1012" name="그룹 1012"/>
          <p:cNvGrpSpPr/>
          <p:nvPr/>
        </p:nvGrpSpPr>
        <p:grpSpPr>
          <a:xfrm>
            <a:off x="2075479" y="4509283"/>
            <a:ext cx="13704211" cy="433635"/>
            <a:chOff x="2075479" y="4509283"/>
            <a:chExt cx="13704211" cy="433635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75479" y="4509283"/>
              <a:ext cx="13704211" cy="433635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6914342" y="9735238"/>
            <a:ext cx="4457031" cy="44927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1</a:t>
            </a:r>
            <a:endParaRPr lang="en-US" dirty="0"/>
          </a:p>
        </p:txBody>
      </p:sp>
      <p:sp>
        <p:nvSpPr>
          <p:cNvPr id="59" name="Object 59"/>
          <p:cNvSpPr txBox="1"/>
          <p:nvPr/>
        </p:nvSpPr>
        <p:spPr>
          <a:xfrm>
            <a:off x="6914341" y="216310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404040"/>
                </a:solidFill>
                <a:latin typeface="Noto Sans CJK KR Black" pitchFamily="34" charset="0"/>
                <a:cs typeface="Noto Sans CJK KR Black" pitchFamily="34" charset="0"/>
              </a:rPr>
              <a:t>sand5rang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914342" y="9735238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19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247657" y="750610"/>
            <a:ext cx="1114286" cy="1331028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5000" spc="-200" kern="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04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2232905" y="1191657"/>
            <a:ext cx="5098042" cy="79586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웹사이트 스토리보드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2223381" y="1787562"/>
            <a:ext cx="5484100" cy="41903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관리자 - 공장 발주 내역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815552" y="2458022"/>
            <a:ext cx="14654610" cy="6285678"/>
            <a:chOff x="1815552" y="2458022"/>
            <a:chExt cx="14654610" cy="628567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15552" y="2458022"/>
              <a:ext cx="14654610" cy="6285678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6914341" y="216310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sand5rang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914342" y="9735238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20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247657" y="750610"/>
            <a:ext cx="1114286" cy="1331028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5000" spc="-200" kern="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04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2232905" y="1191657"/>
            <a:ext cx="5098042" cy="79586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웹사이트 스토리보드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2223381" y="1787562"/>
            <a:ext cx="5484100" cy="41903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관리자 - 가맹 가입 신청 상세 정보 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619086" y="2343188"/>
            <a:ext cx="7124460" cy="6224308"/>
            <a:chOff x="1619086" y="2343188"/>
            <a:chExt cx="7124460" cy="622430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9086" y="2343188"/>
              <a:ext cx="7124460" cy="622430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142857" y="2356958"/>
            <a:ext cx="7414537" cy="6278723"/>
            <a:chOff x="9142857" y="2356958"/>
            <a:chExt cx="7414537" cy="627872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42857" y="2356958"/>
              <a:ext cx="7414537" cy="6278723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6914341" y="216310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sand5rang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914341" y="216310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sand5rang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247657" y="750610"/>
            <a:ext cx="1114286" cy="1331028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5000" spc="-200" kern="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04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2232905" y="1191657"/>
            <a:ext cx="5098042" cy="79586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웹사이트 스토리보드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2278457" y="1787562"/>
            <a:ext cx="5484100" cy="41903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관리자 - 문의 답변 페이지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242942" y="3148201"/>
            <a:ext cx="7899915" cy="4289927"/>
            <a:chOff x="1242942" y="3148201"/>
            <a:chExt cx="7899915" cy="428992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42942" y="3148201"/>
              <a:ext cx="7899915" cy="428992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546539" y="2887415"/>
            <a:ext cx="6942513" cy="5477227"/>
            <a:chOff x="9546539" y="2887415"/>
            <a:chExt cx="6942513" cy="547722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46539" y="2887415"/>
              <a:ext cx="6942513" cy="5477227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6914342" y="9738381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21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914342" y="9735238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22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95273" y="2493767"/>
            <a:ext cx="15950481" cy="2505113"/>
            <a:chOff x="1095273" y="2493767"/>
            <a:chExt cx="15950481" cy="250511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5273" y="2493767"/>
              <a:ext cx="15950481" cy="2505113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247657" y="752438"/>
            <a:ext cx="1114286" cy="1327371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5000" spc="-200" kern="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05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2388108" y="2790885"/>
            <a:ext cx="1904762" cy="1904762"/>
            <a:chOff x="2388108" y="2790885"/>
            <a:chExt cx="1904762" cy="190476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88108" y="2790885"/>
              <a:ext cx="1904762" cy="190476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030559" y="2790885"/>
            <a:ext cx="1904762" cy="1904762"/>
            <a:chOff x="14030559" y="2790885"/>
            <a:chExt cx="1904762" cy="190476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30559" y="2790885"/>
              <a:ext cx="1904762" cy="1904762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097590" y="5184124"/>
            <a:ext cx="3768176" cy="50095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900" spc="-100" kern="0" dirty="0" smtClean="0">
                <a:solidFill>
                  <a:srgbClr val="34483c"/>
                </a:solidFill>
                <a:latin typeface="Noto Sans CJK KR Bold" pitchFamily="34" charset="0"/>
                <a:cs typeface="Noto Sans CJK KR Bold" pitchFamily="34" charset="0"/>
              </a:rPr>
              <a:t>박유리안나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2113629" y="5633886"/>
            <a:ext cx="3680590" cy="271230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▪로그인 / 비밀번호 찾기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▪가맹문의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▪관리자 문의 게시판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- 문의 전체 리스트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- 문의 상세보기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- 답변하기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4045228" y="5184124"/>
            <a:ext cx="3768176" cy="50095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900" spc="-100" kern="0" dirty="0" smtClean="0">
                <a:solidFill>
                  <a:srgbClr val="34483c"/>
                </a:solidFill>
                <a:latin typeface="Noto Sans CJK KR Bold" pitchFamily="34" charset="0"/>
                <a:cs typeface="Noto Sans CJK KR Bold" pitchFamily="34" charset="0"/>
              </a:rPr>
              <a:t>성현식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4721752" y="5669600"/>
            <a:ext cx="3968783" cy="271952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▪가맹 / 관리자 메인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▪가맹점 업무 처리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- 가맹점 주문조회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- 공장 자동 발주 내역 조회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▪결제 대금 관리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- 결제 대금 내역 조회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10010733" y="5172219"/>
            <a:ext cx="3768176" cy="50095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900" spc="-100" kern="0" dirty="0" smtClean="0">
                <a:solidFill>
                  <a:srgbClr val="34483c"/>
                </a:solidFill>
                <a:latin typeface="Noto Sans CJK KR Bold" pitchFamily="34" charset="0"/>
                <a:cs typeface="Noto Sans CJK KR Bold" pitchFamily="34" charset="0"/>
              </a:rPr>
              <a:t>천성훈</a:t>
            </a:r>
            <a:endParaRPr lang="en-US" dirty="0"/>
          </a:p>
        </p:txBody>
      </p:sp>
      <p:sp>
        <p:nvSpPr>
          <p:cNvPr id="30" name="Object 30"/>
          <p:cNvSpPr txBox="1"/>
          <p:nvPr/>
        </p:nvSpPr>
        <p:spPr>
          <a:xfrm>
            <a:off x="10843544" y="5633886"/>
            <a:ext cx="3678890" cy="225523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▪ 가맹 / 관리자 메인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▪재고 관리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- 재고 현황 리스트 조회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- 폐기 관리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- 매출 기입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13276352" y="5172219"/>
            <a:ext cx="3768176" cy="50095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900" spc="-100" kern="0" dirty="0" smtClean="0">
                <a:solidFill>
                  <a:srgbClr val="34483c"/>
                </a:solidFill>
                <a:latin typeface="Noto Sans CJK KR Bold" pitchFamily="34" charset="0"/>
                <a:cs typeface="Noto Sans CJK KR Bold" pitchFamily="34" charset="0"/>
              </a:rPr>
              <a:t>한세인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13904381" y="5633886"/>
            <a:ext cx="3992857" cy="441668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▪비로그인 사용자 메인</a:t>
            </a:r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- 샌드오랑 및 메뉴 소개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- 지사안내 및 지점 검색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▪발주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- 발주 현황 리스트 조회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- 발주 현황 상세 보기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- 발주 수정 및 삭제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- 발주 신청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▪결제 대금 관리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- 입금</a:t>
            </a:r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 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2232905" y="1191657"/>
            <a:ext cx="7885326" cy="79285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역할분담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5080394" y="2793942"/>
            <a:ext cx="1904762" cy="1904762"/>
            <a:chOff x="5080394" y="2793942"/>
            <a:chExt cx="1904762" cy="190476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80394" y="2793942"/>
              <a:ext cx="1904762" cy="190476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932310" y="2793942"/>
            <a:ext cx="1904762" cy="1904762"/>
            <a:chOff x="7932310" y="2793942"/>
            <a:chExt cx="1904762" cy="1904762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32310" y="2793942"/>
              <a:ext cx="1904762" cy="190476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819735" y="2793942"/>
            <a:ext cx="1904762" cy="1904762"/>
            <a:chOff x="10819735" y="2793942"/>
            <a:chExt cx="1904762" cy="1904762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819735" y="2793942"/>
              <a:ext cx="1904762" cy="190476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728521" y="3064602"/>
            <a:ext cx="1223936" cy="1339632"/>
            <a:chOff x="2728521" y="3064602"/>
            <a:chExt cx="1223936" cy="1339632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28521" y="3064602"/>
              <a:ext cx="1223936" cy="133963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273435" y="3012590"/>
            <a:ext cx="1241560" cy="1467466"/>
            <a:chOff x="8273435" y="3012590"/>
            <a:chExt cx="1241560" cy="1467466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273435" y="3012590"/>
              <a:ext cx="1241560" cy="146746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4357728" y="3076752"/>
            <a:ext cx="1250423" cy="1339141"/>
            <a:chOff x="14357728" y="3076752"/>
            <a:chExt cx="1250423" cy="1339141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357728" y="3076752"/>
              <a:ext cx="1250423" cy="133914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5361288" y="3087669"/>
            <a:ext cx="1323927" cy="1317308"/>
            <a:chOff x="5361288" y="3087669"/>
            <a:chExt cx="1323927" cy="1317308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61288" y="3087669"/>
              <a:ext cx="1323927" cy="131730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1118369" y="3072490"/>
            <a:ext cx="1331303" cy="1347666"/>
            <a:chOff x="11118369" y="3072490"/>
            <a:chExt cx="1331303" cy="1347666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118369" y="3072490"/>
              <a:ext cx="1331303" cy="1347666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7000580" y="5184124"/>
            <a:ext cx="3768176" cy="50095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900" spc="-100" kern="0" dirty="0" smtClean="0">
                <a:solidFill>
                  <a:srgbClr val="34483c"/>
                </a:solidFill>
                <a:latin typeface="Noto Sans CJK KR Bold" pitchFamily="34" charset="0"/>
                <a:cs typeface="Noto Sans CJK KR Bold" pitchFamily="34" charset="0"/>
              </a:rPr>
              <a:t>오상미</a:t>
            </a:r>
            <a:endParaRPr lang="en-US" dirty="0"/>
          </a:p>
        </p:txBody>
      </p:sp>
      <p:sp>
        <p:nvSpPr>
          <p:cNvPr id="59" name="Object 59"/>
          <p:cNvSpPr txBox="1"/>
          <p:nvPr/>
        </p:nvSpPr>
        <p:spPr>
          <a:xfrm>
            <a:off x="7791704" y="5622676"/>
            <a:ext cx="4053460" cy="500523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▪가맹점 관리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- 가맹점 전체 조회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- 가입 신청 리스트 조회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- 가입 신청 상세 페이지</a:t>
            </a:r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(승인 / 반려)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▪본사 문의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- 문의 전체 리스트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- 문의 상세보기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- 문의 작성하기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spc="-100" kern="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- 문의 수정하기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600" dirty="0" smtClean="0">
                <a:solidFill>
                  <a:srgbClr val="34483c"/>
                </a:solidFill>
                <a:latin typeface="Noto Sans CJK KR Light" pitchFamily="34" charset="0"/>
                <a:cs typeface="Noto Sans CJK KR Light" pitchFamily="34" charset="0"/>
              </a:rPr>
              <a:t>▪FAQ</a:t>
            </a:r>
            <a:endParaRPr lang="en-US" dirty="0"/>
          </a:p>
        </p:txBody>
      </p:sp>
      <p:sp>
        <p:nvSpPr>
          <p:cNvPr id="60" name="Object 60"/>
          <p:cNvSpPr txBox="1"/>
          <p:nvPr/>
        </p:nvSpPr>
        <p:spPr>
          <a:xfrm>
            <a:off x="6914341" y="216310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sand5rang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914342" y="9735238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23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247657" y="752438"/>
            <a:ext cx="1114286" cy="1327371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5000" spc="-200" kern="0" dirty="0" smtClean="0">
                <a:solidFill>
                  <a:srgbClr val="404040"/>
                </a:solidFill>
                <a:latin typeface="Noto Sans CJK KR Black" pitchFamily="34" charset="0"/>
                <a:cs typeface="Noto Sans CJK KR Black" pitchFamily="34" charset="0"/>
              </a:rPr>
              <a:t>06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2232905" y="1191657"/>
            <a:ext cx="7885326" cy="63427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400" dirty="0" smtClean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개발 환경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2386298" y="1986157"/>
            <a:ext cx="13513118" cy="4073430"/>
            <a:chOff x="2386298" y="1986157"/>
            <a:chExt cx="13513118" cy="407343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86298" y="1986157"/>
              <a:ext cx="13513118" cy="4073430"/>
            </a:xfrm>
            <a:prstGeom prst="rect">
              <a:avLst/>
            </a:prstGeom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2344990" y="6155815"/>
          <a:ext cx="13681633" cy="3002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4976"/>
                <a:gridCol w="1128665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gb(120, 120, 120)"/>
                          </a:solidFill>
                        </a:rPr>
                        <a:t>Language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gb(120, 120, 120)"/>
                          </a:solidFill>
                        </a:rPr>
                        <a:t>java, css3, jQuery, HTML5, JavaScript(&amp;Expression Language), Oracle SQL, Ajax 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gb(120, 120, 120)"/>
                          </a:solidFill>
                        </a:rPr>
                        <a:t>DB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gb(120, 120, 120)"/>
                          </a:solidFill>
                        </a:rPr>
                        <a:t>Oracle 11g EE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gb(120, 120, 120)"/>
                          </a:solidFill>
                        </a:rPr>
                        <a:t>Tool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gb(120, 120, 120)"/>
                          </a:solidFill>
                        </a:rPr>
                        <a:t>Oracle SQL Developer, Visual Studio Code(1.66.2), ERD Cloud, Spring Tool Suite3.8.3 released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gb(120, 120, 120)"/>
                          </a:solidFill>
                        </a:rPr>
                        <a:t>Framework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gb(120, 120, 120)"/>
                          </a:solidFill>
                        </a:rPr>
                        <a:t>STS(Spring), MyBatis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gb(120, 120, 120)"/>
                          </a:solidFill>
                        </a:rPr>
                        <a:t>Server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gb(120, 120, 120)"/>
                          </a:solidFill>
                        </a:rPr>
                        <a:t>Apache Tomcat(8.5.78)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gb(120, 120, 120)"/>
                          </a:solidFill>
                        </a:rPr>
                        <a:t>Library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gb(120, 120, 120)"/>
                          </a:solidFill>
                        </a:rPr>
                        <a:t>jQuery 3.6.0, gson-2.8.2, json-simple-1.1.1, mybatis-3.5.10,taglibs-standard-compat-1.2.5,
 taglibs-standard-impl-1.2.5,taglibs-standard-jstlel-1.2.5, taglibs-standard-spec-1.2.5, Mail-1.4.7
Lombok-1.18.12  spring-security-crypto/core/web/config-5.7.1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6914341" y="216310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sand5rang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2820309" y="2586308"/>
          <a:ext cx="14254987" cy="6306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332"/>
                <a:gridCol w="950332"/>
                <a:gridCol w="950332"/>
                <a:gridCol w="950332"/>
                <a:gridCol w="950332"/>
                <a:gridCol w="950332"/>
                <a:gridCol w="950332"/>
                <a:gridCol w="950332"/>
                <a:gridCol w="950332"/>
                <a:gridCol w="950332"/>
                <a:gridCol w="950332"/>
                <a:gridCol w="950332"/>
                <a:gridCol w="950332"/>
                <a:gridCol w="950332"/>
                <a:gridCol w="95033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 b="0" i="0">
                          <a:latin typeface="Times New Roman"/>
                          <a:cs typeface="Times New Roman"/>
                          <a:solidFill>
                            <a:srgbClr val="gb(89, 89, 89)"/>
                          </a:solidFill>
                        </a:rPr>
                        <a:t/>
                      </a:r>
                      <a:endParaRPr lang="en-US" sz="24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 b="0" i="0">
                          <a:latin typeface="Times New Roman"/>
                          <a:cs typeface="Times New Roman"/>
                          <a:solidFill>
                            <a:srgbClr val="787878"/>
                          </a:solidFill>
                        </a:rPr>
                        <a:t/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34483C"/>
                    </a:solidFill>
                  </a:tcPr>
                </a:tc>
              </a:tr>
            </a:tbl>
          </a:graphicData>
        </a:graphic>
      </p:graphicFrame>
      <p:grpSp>
        <p:nvGrpSpPr>
          <p:cNvPr id="1001" name="그룹 1001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914342" y="9735238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24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247657" y="752438"/>
            <a:ext cx="1114286" cy="1327371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5000" spc="-200" kern="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06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2232905" y="1191657"/>
            <a:ext cx="7885326" cy="79285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개발일정표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1152381" y="2658930"/>
            <a:ext cx="1635714" cy="485827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NanumSquare Bold" pitchFamily="34" charset="0"/>
                <a:cs typeface="NanumSquare Bold" pitchFamily="34" charset="0"/>
              </a:rPr>
              <a:t>주제선정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142857" y="3463034"/>
            <a:ext cx="1635714" cy="485827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NanumSquare Bold" pitchFamily="34" charset="0"/>
                <a:cs typeface="NanumSquare Bold" pitchFamily="34" charset="0"/>
              </a:rPr>
              <a:t>기획보고서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1123810" y="4299944"/>
            <a:ext cx="2089104" cy="485827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NanumSquare Bold" pitchFamily="34" charset="0"/>
                <a:cs typeface="NanumSquare Bold" pitchFamily="34" charset="0"/>
              </a:rPr>
              <a:t>UI / DB설계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1152381" y="5087266"/>
            <a:ext cx="1635714" cy="485827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NanumSquare Bold" pitchFamily="34" charset="0"/>
                <a:cs typeface="NanumSquare Bold" pitchFamily="34" charset="0"/>
              </a:rPr>
              <a:t>화면구성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1142429" y="5895059"/>
            <a:ext cx="1635714" cy="485827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NanumSquare Bold" pitchFamily="34" charset="0"/>
                <a:cs typeface="NanumSquare Bold" pitchFamily="34" charset="0"/>
              </a:rPr>
              <a:t>기능 코딩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1171467" y="6644520"/>
            <a:ext cx="1585714" cy="485827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NanumSquare Bold" pitchFamily="34" charset="0"/>
                <a:cs typeface="NanumSquare Bold" pitchFamily="34" charset="0"/>
              </a:rPr>
              <a:t>테스트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2810582" y="8317332"/>
            <a:ext cx="998624" cy="432751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NanumSquare Bold" pitchFamily="34" charset="0"/>
                <a:cs typeface="NanumSquare Bold" pitchFamily="34" charset="0"/>
              </a:rPr>
              <a:t>6/12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3937038" y="8334351"/>
            <a:ext cx="700000" cy="432751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NanumSquare Bold" pitchFamily="34" charset="0"/>
                <a:cs typeface="NanumSquare Bold" pitchFamily="34" charset="0"/>
              </a:rPr>
              <a:t>6/15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4835467" y="8332322"/>
            <a:ext cx="700000" cy="432751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NanumSquare Bold" pitchFamily="34" charset="0"/>
                <a:cs typeface="NanumSquare Bold" pitchFamily="34" charset="0"/>
              </a:rPr>
              <a:t>6/18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5801448" y="8332322"/>
            <a:ext cx="700000" cy="432751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NanumSquare Bold" pitchFamily="34" charset="0"/>
                <a:cs typeface="NanumSquare Bold" pitchFamily="34" charset="0"/>
              </a:rPr>
              <a:t>6/21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6761086" y="8332322"/>
            <a:ext cx="700000" cy="432751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NanumSquare Bold" pitchFamily="34" charset="0"/>
                <a:cs typeface="NanumSquare Bold" pitchFamily="34" charset="0"/>
              </a:rPr>
              <a:t>6/24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7690019" y="8332322"/>
            <a:ext cx="700000" cy="432751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NanumSquare Bold" pitchFamily="34" charset="0"/>
                <a:cs typeface="NanumSquare Bold" pitchFamily="34" charset="0"/>
              </a:rPr>
              <a:t>6/27</a:t>
            </a:r>
            <a:endParaRPr lang="en-US" dirty="0"/>
          </a:p>
        </p:txBody>
      </p:sp>
      <p:sp>
        <p:nvSpPr>
          <p:cNvPr id="30" name="Object 30"/>
          <p:cNvSpPr txBox="1"/>
          <p:nvPr/>
        </p:nvSpPr>
        <p:spPr>
          <a:xfrm>
            <a:off x="8648857" y="8332322"/>
            <a:ext cx="700000" cy="432751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NanumSquare Bold" pitchFamily="34" charset="0"/>
                <a:cs typeface="NanumSquare Bold" pitchFamily="34" charset="0"/>
              </a:rPr>
              <a:t>6/30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9438527" y="8336380"/>
            <a:ext cx="1018551" cy="432751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NanumSquare Bold" pitchFamily="34" charset="0"/>
                <a:cs typeface="NanumSquare Bold" pitchFamily="34" charset="0"/>
              </a:rPr>
              <a:t>7/2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11476952" y="8315307"/>
            <a:ext cx="700000" cy="470845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NanumSquare Bold" pitchFamily="34" charset="0"/>
                <a:cs typeface="NanumSquare Bold" pitchFamily="34" charset="0"/>
              </a:rPr>
              <a:t>7/8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12330948" y="8332322"/>
            <a:ext cx="968025" cy="432751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NanumSquare Bold" pitchFamily="34" charset="0"/>
                <a:cs typeface="NanumSquare Bold" pitchFamily="34" charset="0"/>
              </a:rPr>
              <a:t>7/11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13407524" y="8334351"/>
            <a:ext cx="700000" cy="432751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NanumSquare Bold" pitchFamily="34" charset="0"/>
                <a:cs typeface="NanumSquare Bold" pitchFamily="34" charset="0"/>
              </a:rPr>
              <a:t>7/14</a:t>
            </a:r>
            <a:endParaRPr lang="en-US" dirty="0"/>
          </a:p>
        </p:txBody>
      </p:sp>
      <p:sp>
        <p:nvSpPr>
          <p:cNvPr id="35" name="Object 35"/>
          <p:cNvSpPr txBox="1"/>
          <p:nvPr/>
        </p:nvSpPr>
        <p:spPr>
          <a:xfrm>
            <a:off x="14339524" y="8334351"/>
            <a:ext cx="700000" cy="432751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NanumSquare Bold" pitchFamily="34" charset="0"/>
                <a:cs typeface="NanumSquare Bold" pitchFamily="34" charset="0"/>
              </a:rPr>
              <a:t>7/17</a:t>
            </a:r>
            <a:endParaRPr lang="en-US" dirty="0"/>
          </a:p>
        </p:txBody>
      </p:sp>
      <p:sp>
        <p:nvSpPr>
          <p:cNvPr id="36" name="Object 36"/>
          <p:cNvSpPr txBox="1"/>
          <p:nvPr/>
        </p:nvSpPr>
        <p:spPr>
          <a:xfrm>
            <a:off x="15208257" y="8336380"/>
            <a:ext cx="826457" cy="432751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NanumSquare Bold" pitchFamily="34" charset="0"/>
                <a:cs typeface="NanumSquare Bold" pitchFamily="34" charset="0"/>
              </a:rPr>
              <a:t>7/20</a:t>
            </a:r>
            <a:endParaRPr lang="en-US" dirty="0"/>
          </a:p>
        </p:txBody>
      </p:sp>
      <p:sp>
        <p:nvSpPr>
          <p:cNvPr id="37" name="Object 37"/>
          <p:cNvSpPr txBox="1"/>
          <p:nvPr/>
        </p:nvSpPr>
        <p:spPr>
          <a:xfrm>
            <a:off x="16232095" y="8334351"/>
            <a:ext cx="700000" cy="432751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NanumSquare Bold" pitchFamily="34" charset="0"/>
                <a:cs typeface="NanumSquare Bold" pitchFamily="34" charset="0"/>
              </a:rPr>
              <a:t>7/21</a:t>
            </a:r>
            <a:endParaRPr lang="en-US" dirty="0"/>
          </a:p>
        </p:txBody>
      </p:sp>
      <p:sp>
        <p:nvSpPr>
          <p:cNvPr id="38" name="Object 38"/>
          <p:cNvSpPr txBox="1"/>
          <p:nvPr/>
        </p:nvSpPr>
        <p:spPr>
          <a:xfrm>
            <a:off x="1156829" y="7347394"/>
            <a:ext cx="1585714" cy="485827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NanumSquare Bold" pitchFamily="34" charset="0"/>
                <a:cs typeface="NanumSquare Bold" pitchFamily="34" charset="0"/>
              </a:rPr>
              <a:t>최종 발표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2893481" y="2669737"/>
            <a:ext cx="1105388" cy="508892"/>
            <a:chOff x="2893481" y="2669737"/>
            <a:chExt cx="1105388" cy="508892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93481" y="2669737"/>
              <a:ext cx="1105388" cy="5088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081781" y="3451501"/>
            <a:ext cx="3681686" cy="508892"/>
            <a:chOff x="3081781" y="3451501"/>
            <a:chExt cx="3681686" cy="508892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81781" y="3451501"/>
              <a:ext cx="3681686" cy="50889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520371" y="4269364"/>
            <a:ext cx="4766907" cy="508892"/>
            <a:chOff x="4520371" y="4269364"/>
            <a:chExt cx="4766907" cy="508892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0371" y="4269364"/>
              <a:ext cx="4766907" cy="50889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614608" y="5056686"/>
            <a:ext cx="4672712" cy="508892"/>
            <a:chOff x="5614608" y="5056686"/>
            <a:chExt cx="4672712" cy="508892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14608" y="5056686"/>
              <a:ext cx="4672712" cy="50889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466270" y="5842218"/>
            <a:ext cx="6155216" cy="508892"/>
            <a:chOff x="9466270" y="5842218"/>
            <a:chExt cx="6155216" cy="508892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66270" y="5842218"/>
              <a:ext cx="6155216" cy="50889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95273" y="2462476"/>
            <a:ext cx="15901299" cy="68559"/>
            <a:chOff x="1095273" y="2462476"/>
            <a:chExt cx="15901299" cy="68559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0800000">
              <a:off x="1095273" y="2462476"/>
              <a:ext cx="15901299" cy="6855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34661" y="3224541"/>
            <a:ext cx="15901299" cy="68559"/>
            <a:chOff x="1034661" y="3224541"/>
            <a:chExt cx="15901299" cy="68559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0800000">
              <a:off x="1034661" y="3224541"/>
              <a:ext cx="15901299" cy="6855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95273" y="4115136"/>
            <a:ext cx="15901299" cy="68559"/>
            <a:chOff x="1095273" y="4115136"/>
            <a:chExt cx="15901299" cy="68559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1095273" y="4115136"/>
              <a:ext cx="15901299" cy="6855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95273" y="4848867"/>
            <a:ext cx="15901299" cy="68559"/>
            <a:chOff x="1095273" y="4848867"/>
            <a:chExt cx="15901299" cy="68559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0800000">
              <a:off x="1095273" y="4848867"/>
              <a:ext cx="15901299" cy="6855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34661" y="5648128"/>
            <a:ext cx="15901299" cy="68559"/>
            <a:chOff x="1034661" y="5648128"/>
            <a:chExt cx="15901299" cy="68559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1034661" y="5648128"/>
              <a:ext cx="15901299" cy="6855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034661" y="6448766"/>
            <a:ext cx="15901299" cy="87836"/>
            <a:chOff x="1034661" y="6448766"/>
            <a:chExt cx="15901299" cy="87836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0800000">
              <a:off x="1034661" y="6448766"/>
              <a:ext cx="15901299" cy="8783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61328" y="7199243"/>
            <a:ext cx="15901299" cy="87836"/>
            <a:chOff x="1061328" y="7199243"/>
            <a:chExt cx="15901299" cy="87836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1328" y="7199243"/>
              <a:ext cx="15901299" cy="87836"/>
            </a:xfrm>
            <a:prstGeom prst="rect">
              <a:avLst/>
            </a:prstGeom>
          </p:spPr>
        </p:pic>
      </p:grpSp>
      <p:sp>
        <p:nvSpPr>
          <p:cNvPr id="75" name="Object 75"/>
          <p:cNvSpPr txBox="1"/>
          <p:nvPr/>
        </p:nvSpPr>
        <p:spPr>
          <a:xfrm>
            <a:off x="10642286" y="8334351"/>
            <a:ext cx="514286" cy="432751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NanumSquare Bold" pitchFamily="34" charset="0"/>
                <a:cs typeface="NanumSquare Bold" pitchFamily="34" charset="0"/>
              </a:rPr>
              <a:t>7/5</a:t>
            </a:r>
            <a:endParaRPr lang="en-US" dirty="0"/>
          </a:p>
        </p:txBody>
      </p:sp>
      <p:grpSp>
        <p:nvGrpSpPr>
          <p:cNvPr id="1017" name="그룹 1017"/>
          <p:cNvGrpSpPr/>
          <p:nvPr/>
        </p:nvGrpSpPr>
        <p:grpSpPr>
          <a:xfrm>
            <a:off x="15621486" y="6632988"/>
            <a:ext cx="663348" cy="508892"/>
            <a:chOff x="15621486" y="6632988"/>
            <a:chExt cx="663348" cy="508892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621486" y="6632988"/>
              <a:ext cx="663348" cy="50889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6283128" y="7446057"/>
            <a:ext cx="647262" cy="508892"/>
            <a:chOff x="16283128" y="7446057"/>
            <a:chExt cx="647262" cy="508892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283128" y="7446057"/>
              <a:ext cx="647262" cy="508892"/>
            </a:xfrm>
            <a:prstGeom prst="rect">
              <a:avLst/>
            </a:prstGeom>
          </p:spPr>
        </p:pic>
      </p:grpSp>
      <p:sp>
        <p:nvSpPr>
          <p:cNvPr id="82" name="Object 82"/>
          <p:cNvSpPr txBox="1"/>
          <p:nvPr/>
        </p:nvSpPr>
        <p:spPr>
          <a:xfrm>
            <a:off x="6914341" y="216310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sand5rang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911322" y="792301"/>
            <a:ext cx="1680007" cy="1680212"/>
            <a:chOff x="2911322" y="792301"/>
            <a:chExt cx="1680007" cy="1680212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3110764" y="991651"/>
              <a:ext cx="1281124" cy="1281511"/>
              <a:chOff x="3110764" y="991651"/>
              <a:chExt cx="1281124" cy="1281511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1380000">
                <a:off x="2498075" y="378769"/>
                <a:ext cx="2562248" cy="2563022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1380000">
                <a:off x="3110764" y="991651"/>
                <a:ext cx="1281124" cy="128151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3378892" y="1199486"/>
              <a:ext cx="840106" cy="840106"/>
              <a:chOff x="3378892" y="1199486"/>
              <a:chExt cx="840106" cy="840106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1560000">
                <a:off x="3378892" y="1199486"/>
                <a:ext cx="840106" cy="840106"/>
              </a:xfrm>
              <a:prstGeom prst="rect">
                <a:avLst/>
              </a:prstGeom>
            </p:spPr>
          </p:pic>
        </p:grpSp>
      </p:grpSp>
      <p:sp>
        <p:nvSpPr>
          <p:cNvPr id="23" name="Object 23"/>
          <p:cNvSpPr txBox="1"/>
          <p:nvPr/>
        </p:nvSpPr>
        <p:spPr>
          <a:xfrm>
            <a:off x="3525429" y="3807562"/>
            <a:ext cx="11234856" cy="313624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1800" spc="-600" kern="0" dirty="0" smtClean="0">
                <a:solidFill>
                  <a:srgbClr val="34483c"/>
                </a:solidFill>
                <a:latin typeface="S-Core Dream 8 Heavy" pitchFamily="34" charset="0"/>
                <a:cs typeface="S-Core Dream 8 Heavy" pitchFamily="34" charset="0"/>
              </a:rPr>
              <a:t>Thank You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7238095" y="3518777"/>
            <a:ext cx="3809524" cy="174680"/>
            <a:chOff x="7238095" y="3518777"/>
            <a:chExt cx="3809524" cy="17468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38095" y="3518777"/>
              <a:ext cx="3809524" cy="174680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 rot="-16200000">
            <a:off x="-2013998" y="4966433"/>
            <a:ext cx="4872242" cy="36522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rgbClr val="34483c"/>
                </a:solidFill>
                <a:latin typeface="S-Core Dream 5 Medium" pitchFamily="34" charset="0"/>
                <a:cs typeface="S-Core Dream 5 Medium" pitchFamily="34" charset="0"/>
              </a:rPr>
              <a:t>샌드오랑, 신선한 샌드위치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13279724" y="7307970"/>
            <a:ext cx="3966996" cy="1777889"/>
            <a:chOff x="13279724" y="7307970"/>
            <a:chExt cx="3966996" cy="177788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">
              <a:off x="11334908" y="6457707"/>
              <a:ext cx="7933991" cy="3555779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080000">
              <a:off x="13279724" y="7307970"/>
              <a:ext cx="3966996" cy="177788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378692" y="7387625"/>
            <a:ext cx="3769060" cy="1618580"/>
            <a:chOff x="13378692" y="7387625"/>
            <a:chExt cx="3769060" cy="161858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080000">
              <a:off x="13378692" y="7387625"/>
              <a:ext cx="3769060" cy="1618580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 rot="-1020000">
            <a:off x="12860491" y="7802812"/>
            <a:ext cx="4918229" cy="115701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4300" spc="-100" kern="0" dirty="0" smtClean="0">
                <a:solidFill>
                  <a:srgbClr val="fad14f"/>
                </a:solidFill>
                <a:latin typeface="CookieRunOTF Black" pitchFamily="34" charset="0"/>
                <a:cs typeface="CookieRunOTF Black" pitchFamily="34" charset="0"/>
              </a:rPr>
              <a:t>GOOOOD!</a:t>
            </a:r>
            <a:endParaRPr lang="en-US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1474205" y="986110"/>
            <a:ext cx="2083311" cy="2083311"/>
            <a:chOff x="1474205" y="986110"/>
            <a:chExt cx="2083311" cy="208331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720000">
              <a:off x="477877" y="-10218"/>
              <a:ext cx="4166621" cy="4166621"/>
            </a:xfrm>
            <a:prstGeom prst="rect">
              <a:avLst/>
            </a:prstGeom>
          </p:spPr>
        </p:pic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720000">
              <a:off x="1474205" y="986110"/>
              <a:ext cx="2083311" cy="2083311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 rot="-1500000">
            <a:off x="1828127" y="1140830"/>
            <a:ext cx="1774475" cy="249052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800" spc="-100" kern="0" dirty="0" smtClean="0">
                <a:solidFill>
                  <a:srgbClr val="111433"/>
                </a:solidFill>
                <a:latin typeface="Calistoga" pitchFamily="34" charset="0"/>
                <a:cs typeface="Calistoga" pitchFamily="34" charset="0"/>
              </a:rPr>
              <a:t>look over here!</a:t>
            </a:r>
            <a:endParaRPr lang="en-US" dirty="0"/>
          </a:p>
        </p:txBody>
      </p:sp>
      <p:grpSp>
        <p:nvGrpSpPr>
          <p:cNvPr id="1012" name="그룹 1012"/>
          <p:cNvGrpSpPr/>
          <p:nvPr/>
        </p:nvGrpSpPr>
        <p:grpSpPr>
          <a:xfrm>
            <a:off x="15532578" y="5960041"/>
            <a:ext cx="1528612" cy="1528612"/>
            <a:chOff x="15532578" y="5960041"/>
            <a:chExt cx="1528612" cy="1528612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1680000">
              <a:off x="14801530" y="5228993"/>
              <a:ext cx="3057224" cy="3057224"/>
            </a:xfrm>
            <a:prstGeom prst="rect">
              <a:avLst/>
            </a:prstGeom>
          </p:spPr>
        </p:pic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1680000">
              <a:off x="15532578" y="5960041"/>
              <a:ext cx="1528612" cy="1528612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6591845" y="2785867"/>
            <a:ext cx="5102015" cy="67145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rgbClr val="000000"/>
                </a:solidFill>
                <a:latin typeface="SpoqaHanSans-Thin" pitchFamily="34" charset="0"/>
                <a:cs typeface="SpoqaHanSans-Thin" pitchFamily="34" charset="0"/>
              </a:rPr>
              <a:t>샌드오랑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01802" y="3783604"/>
            <a:ext cx="7310370" cy="1424810"/>
            <a:chOff x="8201802" y="3783604"/>
            <a:chExt cx="7310370" cy="14248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01802" y="3783604"/>
              <a:ext cx="7310370" cy="14248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293954" y="3916282"/>
            <a:ext cx="1786849" cy="758404"/>
            <a:chOff x="12293954" y="3916282"/>
            <a:chExt cx="1786849" cy="75840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93954" y="3916282"/>
              <a:ext cx="1786849" cy="75840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247654" y="744293"/>
            <a:ext cx="1113361" cy="1337334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5000" spc="-200" kern="0" dirty="0" smtClean="0">
                <a:solidFill>
                  <a:srgbClr val="404040"/>
                </a:solidFill>
                <a:latin typeface="Noto Sans CJK KR Black" pitchFamily="34" charset="0"/>
                <a:cs typeface="Noto Sans CJK KR Black" pitchFamily="34" charset="0"/>
              </a:rPr>
              <a:t>01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2232905" y="1191657"/>
            <a:ext cx="7885326" cy="79586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기획의도 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6660964" y="7381005"/>
            <a:ext cx="10946086" cy="147745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595959"/>
                </a:solidFill>
                <a:latin typeface="Noto Sans CJK KR Medium" pitchFamily="34" charset="0"/>
                <a:cs typeface="Noto Sans CJK KR Medium" pitchFamily="34" charset="0"/>
              </a:rPr>
              <a:t>창업 샌드위치의 '프랜차이즈화'</a:t>
            </a:r>
            <a:r>
              <a:rPr lang="en-US" dirty="0" smtClean="0"/>
              <a:t/>
            </a:r>
          </a:p>
          <a:p>
            <a:pPr algn="ctr"/>
            <a:r>
              <a:rPr lang="en-US" dirty="0" smtClean="0"/>
              <a:t/>
            </a:r>
            <a:r>
              <a:rPr lang="en-US" sz="3000" dirty="0" smtClean="0">
                <a:solidFill>
                  <a:srgbClr val="595959"/>
                </a:solidFill>
                <a:latin typeface="Noto Sans CJK KR Medium" pitchFamily="34" charset="0"/>
                <a:cs typeface="Noto Sans CJK KR Medium" pitchFamily="34" charset="0"/>
              </a:rPr>
              <a:t>가맹점 신선 식자재 재고관리 홈페이지 제작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7212924" y="4120247"/>
            <a:ext cx="8981666" cy="48761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595959"/>
                </a:solidFill>
                <a:latin typeface="Noto Sans CJK KR Bold" pitchFamily="34" charset="0"/>
                <a:cs typeface="Noto Sans CJK KR Bold" pitchFamily="34" charset="0"/>
              </a:rPr>
              <a:t>1~2인 가구 늘며 '간편식' 붐, 카페형 창업 샌드위치가 뜬다!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6700946" y="4483420"/>
            <a:ext cx="10458347" cy="7553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595959"/>
                </a:solidFill>
                <a:latin typeface="Noto Sans CJK KR Medium" pitchFamily="34" charset="0"/>
                <a:cs typeface="Noto Sans CJK KR Medium" pitchFamily="34" charset="0"/>
              </a:rPr>
              <a:t>안효주 기자  입력 2018.11.04 16:23 | 수정 2018.11.04 16:23 |지면 B5</a:t>
            </a:r>
            <a:r>
              <a:rPr lang="en-US" sz="2800" dirty="0" smtClean="0">
                <a:solidFill>
                  <a:srgbClr val="595959"/>
                </a:solidFill>
                <a:latin typeface="Noto Sans CJK KR Medium" pitchFamily="34" charset="0"/>
                <a:cs typeface="Noto Sans CJK KR Medium" pitchFamily="34" charset="0"/>
              </a:rPr>
              <a:t>  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1516000" y="5388407"/>
            <a:ext cx="888735" cy="1113703"/>
            <a:chOff x="11516000" y="5388407"/>
            <a:chExt cx="888735" cy="111370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16000" y="5388407"/>
              <a:ext cx="888735" cy="1113703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6914342" y="9735238"/>
            <a:ext cx="4457031" cy="44927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404040"/>
                </a:solidFill>
                <a:latin typeface="Noto Sans CJK KR Black" pitchFamily="34" charset="0"/>
                <a:cs typeface="Noto Sans CJK KR Black" pitchFamily="34" charset="0"/>
              </a:rPr>
              <a:t>2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-697745" y="5602270"/>
            <a:ext cx="5875321" cy="691214"/>
            <a:chOff x="-697745" y="5602270"/>
            <a:chExt cx="5875321" cy="69121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-697745" y="5602270"/>
              <a:ext cx="5875321" cy="6912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3908" y="5602270"/>
            <a:ext cx="5875321" cy="691214"/>
            <a:chOff x="173908" y="5602270"/>
            <a:chExt cx="5875321" cy="69121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173908" y="5602270"/>
              <a:ext cx="5875321" cy="6912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45561" y="5602270"/>
            <a:ext cx="5875321" cy="691214"/>
            <a:chOff x="1045561" y="5602270"/>
            <a:chExt cx="5875321" cy="69121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1045561" y="5602270"/>
              <a:ext cx="5875321" cy="6912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917214" y="5602270"/>
            <a:ext cx="5875321" cy="691214"/>
            <a:chOff x="1917214" y="5602270"/>
            <a:chExt cx="5875321" cy="69121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1917214" y="5602270"/>
              <a:ext cx="5875321" cy="6912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788867" y="5602270"/>
            <a:ext cx="5875321" cy="691214"/>
            <a:chOff x="2788867" y="5602270"/>
            <a:chExt cx="5875321" cy="69121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2788867" y="5602270"/>
              <a:ext cx="5875321" cy="69121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366536" y="6022079"/>
            <a:ext cx="4724007" cy="695238"/>
            <a:chOff x="3366536" y="6022079"/>
            <a:chExt cx="4724007" cy="69523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3366536" y="6022079"/>
              <a:ext cx="4724007" cy="69523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610351" y="6560062"/>
            <a:ext cx="4489048" cy="695238"/>
            <a:chOff x="2610351" y="6560062"/>
            <a:chExt cx="4489048" cy="695238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2610351" y="6560062"/>
              <a:ext cx="4489048" cy="69523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393359" y="7033386"/>
            <a:ext cx="5166789" cy="695238"/>
            <a:chOff x="1393359" y="7033386"/>
            <a:chExt cx="5166789" cy="695238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6200000">
              <a:off x="1393359" y="7033386"/>
              <a:ext cx="5166789" cy="69523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101617" y="7117418"/>
            <a:ext cx="4023928" cy="695238"/>
            <a:chOff x="1101617" y="7117418"/>
            <a:chExt cx="4023928" cy="695238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6200000">
              <a:off x="1101617" y="7117418"/>
              <a:ext cx="4023928" cy="69523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-312793" y="7591267"/>
            <a:ext cx="5109441" cy="695238"/>
            <a:chOff x="-312793" y="7591267"/>
            <a:chExt cx="5109441" cy="695238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6200000">
              <a:off x="-312793" y="7591267"/>
              <a:ext cx="5109441" cy="69523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27247" y="8240431"/>
            <a:ext cx="6171429" cy="2691803"/>
            <a:chOff x="727247" y="8240431"/>
            <a:chExt cx="6171429" cy="2691803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27247" y="8240431"/>
              <a:ext cx="6171429" cy="2691803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1932774" y="8346194"/>
            <a:ext cx="614286" cy="41303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600" spc="-100" kern="0" dirty="0" smtClean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2018</a:t>
            </a:r>
            <a:endParaRPr lang="en-US" dirty="0"/>
          </a:p>
        </p:txBody>
      </p:sp>
      <p:sp>
        <p:nvSpPr>
          <p:cNvPr id="54" name="Object 54"/>
          <p:cNvSpPr txBox="1"/>
          <p:nvPr/>
        </p:nvSpPr>
        <p:spPr>
          <a:xfrm>
            <a:off x="2804431" y="8346194"/>
            <a:ext cx="614286" cy="41303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600" spc="-100" kern="0" dirty="0" smtClean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2019</a:t>
            </a:r>
            <a:endParaRPr lang="en-US" dirty="0"/>
          </a:p>
        </p:txBody>
      </p:sp>
      <p:sp>
        <p:nvSpPr>
          <p:cNvPr id="55" name="Object 55"/>
          <p:cNvSpPr txBox="1"/>
          <p:nvPr/>
        </p:nvSpPr>
        <p:spPr>
          <a:xfrm>
            <a:off x="3676079" y="8346194"/>
            <a:ext cx="614286" cy="41303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600" spc="-100" kern="0" dirty="0" smtClean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2020</a:t>
            </a:r>
            <a:endParaRPr lang="en-US" dirty="0"/>
          </a:p>
        </p:txBody>
      </p:sp>
      <p:sp>
        <p:nvSpPr>
          <p:cNvPr id="56" name="Object 56"/>
          <p:cNvSpPr txBox="1"/>
          <p:nvPr/>
        </p:nvSpPr>
        <p:spPr>
          <a:xfrm>
            <a:off x="4547736" y="8346194"/>
            <a:ext cx="614286" cy="41303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600" spc="-100" kern="0" dirty="0" smtClean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2021</a:t>
            </a:r>
            <a:endParaRPr lang="en-US" dirty="0"/>
          </a:p>
        </p:txBody>
      </p:sp>
      <p:sp>
        <p:nvSpPr>
          <p:cNvPr id="57" name="Object 57"/>
          <p:cNvSpPr txBox="1"/>
          <p:nvPr/>
        </p:nvSpPr>
        <p:spPr>
          <a:xfrm>
            <a:off x="5419393" y="8346194"/>
            <a:ext cx="614286" cy="41303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600" spc="-100" kern="0" dirty="0" smtClean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2022</a:t>
            </a:r>
            <a:endParaRPr lang="en-US" dirty="0"/>
          </a:p>
        </p:txBody>
      </p:sp>
      <p:grpSp>
        <p:nvGrpSpPr>
          <p:cNvPr id="1016" name="그룹 1016"/>
          <p:cNvGrpSpPr/>
          <p:nvPr/>
        </p:nvGrpSpPr>
        <p:grpSpPr>
          <a:xfrm>
            <a:off x="1566364" y="8240431"/>
            <a:ext cx="4865374" cy="105761"/>
            <a:chOff x="1566364" y="8240431"/>
            <a:chExt cx="4865374" cy="105761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66364" y="8240431"/>
              <a:ext cx="4865374" cy="10576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64" name="Object 64"/>
          <p:cNvSpPr txBox="1"/>
          <p:nvPr/>
        </p:nvSpPr>
        <p:spPr>
          <a:xfrm>
            <a:off x="2232905" y="1778038"/>
            <a:ext cx="9726504" cy="41903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프로젝트의 주제 와 기획의도</a:t>
            </a:r>
            <a:endParaRPr lang="en-US" dirty="0"/>
          </a:p>
        </p:txBody>
      </p:sp>
      <p:sp>
        <p:nvSpPr>
          <p:cNvPr id="65" name="Object 65"/>
          <p:cNvSpPr txBox="1"/>
          <p:nvPr/>
        </p:nvSpPr>
        <p:spPr>
          <a:xfrm>
            <a:off x="6914341" y="216310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404040"/>
                </a:solidFill>
                <a:latin typeface="Noto Sans CJK KR Black" pitchFamily="34" charset="0"/>
                <a:cs typeface="Noto Sans CJK KR Black" pitchFamily="34" charset="0"/>
              </a:rPr>
              <a:t>sand5rang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247654" y="744293"/>
            <a:ext cx="1113361" cy="1337334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5000" spc="-200" kern="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01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2232905" y="1191657"/>
            <a:ext cx="7885326" cy="79586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기획의도 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238131" y="9435692"/>
            <a:ext cx="16095167" cy="96706"/>
            <a:chOff x="1238131" y="9435692"/>
            <a:chExt cx="16095167" cy="9670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238131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247654" y="744293"/>
            <a:ext cx="1113361" cy="1337334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5000" spc="-200" kern="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01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2199422" y="3308635"/>
            <a:ext cx="4026111" cy="693280"/>
            <a:chOff x="2199422" y="3308635"/>
            <a:chExt cx="4026111" cy="69328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99422" y="3308635"/>
              <a:ext cx="4026111" cy="69328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143236" y="3299901"/>
            <a:ext cx="3999242" cy="3999242"/>
            <a:chOff x="7143236" y="3299901"/>
            <a:chExt cx="3999242" cy="399924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43236" y="3299901"/>
              <a:ext cx="3999242" cy="399924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486298" y="6634165"/>
            <a:ext cx="153858" cy="153858"/>
            <a:chOff x="10486298" y="6634165"/>
            <a:chExt cx="153858" cy="1538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86298" y="6634165"/>
              <a:ext cx="153858" cy="15385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482033" y="3819251"/>
            <a:ext cx="162387" cy="162387"/>
            <a:chOff x="10482033" y="3819251"/>
            <a:chExt cx="162387" cy="16238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82033" y="3819251"/>
              <a:ext cx="162387" cy="16238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646125" y="6634165"/>
            <a:ext cx="153858" cy="153858"/>
            <a:chOff x="7646125" y="6634165"/>
            <a:chExt cx="153858" cy="15385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46125" y="6634165"/>
              <a:ext cx="153858" cy="15385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646125" y="3819251"/>
            <a:ext cx="153858" cy="153858"/>
            <a:chOff x="7646125" y="3819251"/>
            <a:chExt cx="153858" cy="15385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46125" y="3819251"/>
              <a:ext cx="153858" cy="15385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795996" y="3437115"/>
            <a:ext cx="4819483" cy="58725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f8f8f8"/>
                </a:solidFill>
                <a:latin typeface="Noto Sans CJK KR Regular" pitchFamily="34" charset="0"/>
                <a:cs typeface="Noto Sans CJK KR Regular" pitchFamily="34" charset="0"/>
              </a:rPr>
              <a:t>홈페이지를 통한 재고 관리</a:t>
            </a:r>
            <a:endParaRPr lang="en-US" dirty="0"/>
          </a:p>
        </p:txBody>
      </p:sp>
      <p:sp>
        <p:nvSpPr>
          <p:cNvPr id="30" name="Object 30"/>
          <p:cNvSpPr txBox="1"/>
          <p:nvPr/>
        </p:nvSpPr>
        <p:spPr>
          <a:xfrm>
            <a:off x="2199419" y="4209851"/>
            <a:ext cx="6012527" cy="83327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dirty="0" smtClean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홈페이지 내에서 직접적으로 재고관리를 할 수 있어 편리합니다.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12124283" y="3346731"/>
            <a:ext cx="4026111" cy="693280"/>
            <a:chOff x="12124283" y="3346731"/>
            <a:chExt cx="4026111" cy="693280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124283" y="3346731"/>
              <a:ext cx="4026111" cy="693280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11720889" y="3475210"/>
            <a:ext cx="4819483" cy="58726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f8f8f8"/>
                </a:solidFill>
                <a:latin typeface="Noto Sans CJK KR Regular" pitchFamily="34" charset="0"/>
                <a:cs typeface="Noto Sans CJK KR Regular" pitchFamily="34" charset="0"/>
              </a:rPr>
              <a:t>본사를 통한 배송 서비스</a:t>
            </a:r>
            <a:endParaRPr lang="en-US" dirty="0"/>
          </a:p>
        </p:txBody>
      </p:sp>
      <p:sp>
        <p:nvSpPr>
          <p:cNvPr id="35" name="Object 35"/>
          <p:cNvSpPr txBox="1"/>
          <p:nvPr/>
        </p:nvSpPr>
        <p:spPr>
          <a:xfrm>
            <a:off x="12175200" y="4247945"/>
            <a:ext cx="6012527" cy="124065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dirty="0" smtClean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 본사에서 직접 관리되는 배송 서비스를 이용할 수 있으며 문의게시판을 통하여 본사와의 빠른 소통이 가능합니다.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2226154" y="6224157"/>
            <a:ext cx="4026111" cy="693280"/>
            <a:chOff x="2226154" y="6224157"/>
            <a:chExt cx="4026111" cy="693280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26154" y="6224157"/>
              <a:ext cx="4026111" cy="693280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1822723" y="6352633"/>
            <a:ext cx="4819483" cy="58726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f8f8f8"/>
                </a:solidFill>
                <a:latin typeface="Noto Sans CJK KR Regular" pitchFamily="34" charset="0"/>
                <a:cs typeface="Noto Sans CJK KR Regular" pitchFamily="34" charset="0"/>
              </a:rPr>
              <a:t>유통단계의 축소</a:t>
            </a:r>
            <a:endParaRPr lang="en-US" dirty="0"/>
          </a:p>
        </p:txBody>
      </p:sp>
      <p:sp>
        <p:nvSpPr>
          <p:cNvPr id="40" name="Object 40"/>
          <p:cNvSpPr txBox="1"/>
          <p:nvPr/>
        </p:nvSpPr>
        <p:spPr>
          <a:xfrm>
            <a:off x="2226159" y="7125369"/>
            <a:ext cx="6012527" cy="83327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dirty="0" smtClean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본사가 직접 계약을 맺고 관리하는 식자재 공장과의 재고 이동을 통하여 유통단계를 줄입니다.</a:t>
            </a:r>
            <a:endParaRPr lang="en-US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12151016" y="6281299"/>
            <a:ext cx="4026111" cy="693280"/>
            <a:chOff x="12151016" y="6281299"/>
            <a:chExt cx="4026111" cy="69328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151016" y="6281299"/>
              <a:ext cx="4026111" cy="693280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11747580" y="6409776"/>
            <a:ext cx="4819483" cy="58726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f8f8f8"/>
                </a:solidFill>
                <a:latin typeface="Noto Sans CJK KR Regular" pitchFamily="34" charset="0"/>
                <a:cs typeface="Noto Sans CJK KR Regular" pitchFamily="34" charset="0"/>
              </a:rPr>
              <a:t>간편한 입고 및 출고 파악</a:t>
            </a:r>
            <a:endParaRPr lang="en-US" dirty="0"/>
          </a:p>
        </p:txBody>
      </p:sp>
      <p:sp>
        <p:nvSpPr>
          <p:cNvPr id="45" name="Object 45"/>
          <p:cNvSpPr txBox="1"/>
          <p:nvPr/>
        </p:nvSpPr>
        <p:spPr>
          <a:xfrm>
            <a:off x="12151077" y="7182512"/>
            <a:ext cx="6012527" cy="83327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dirty="0" smtClean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웹사이트 내에서 매일 재고소진 및 유통기한 파악이 이루어져 입출고 관리가 간편하고 용이합니다.</a:t>
            </a:r>
            <a:endParaRPr lang="en-US" dirty="0"/>
          </a:p>
        </p:txBody>
      </p:sp>
      <p:grpSp>
        <p:nvGrpSpPr>
          <p:cNvPr id="1012" name="그룹 1012"/>
          <p:cNvGrpSpPr/>
          <p:nvPr/>
        </p:nvGrpSpPr>
        <p:grpSpPr>
          <a:xfrm>
            <a:off x="7344486" y="3501151"/>
            <a:ext cx="3596742" cy="3596742"/>
            <a:chOff x="7344486" y="3501151"/>
            <a:chExt cx="3596742" cy="3596742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44486" y="3501151"/>
              <a:ext cx="3596742" cy="359674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711406" y="3853003"/>
            <a:ext cx="2862902" cy="2893038"/>
            <a:chOff x="7711406" y="3853003"/>
            <a:chExt cx="2862902" cy="2893038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11406" y="3853003"/>
              <a:ext cx="2862902" cy="289303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7818936" y="3958502"/>
            <a:ext cx="2647843" cy="2682040"/>
            <a:chOff x="7818936" y="3958502"/>
            <a:chExt cx="2647843" cy="2682040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818936" y="3958502"/>
              <a:ext cx="2647843" cy="2682040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6914342" y="9735238"/>
            <a:ext cx="4457031" cy="44927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3</a:t>
            </a:r>
            <a:endParaRPr lang="en-US" dirty="0"/>
          </a:p>
        </p:txBody>
      </p:sp>
      <p:sp>
        <p:nvSpPr>
          <p:cNvPr id="56" name="Object 56"/>
          <p:cNvSpPr txBox="1"/>
          <p:nvPr/>
        </p:nvSpPr>
        <p:spPr>
          <a:xfrm>
            <a:off x="2232905" y="1778038"/>
            <a:ext cx="9726504" cy="41903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404040"/>
                </a:solidFill>
                <a:latin typeface="Noto Sans CJK KR Regular" pitchFamily="34" charset="0"/>
                <a:cs typeface="Noto Sans CJK KR Regular" pitchFamily="34" charset="0"/>
              </a:rPr>
              <a:t>웹사이트의 장점을 소개합니다</a:t>
            </a:r>
            <a:endParaRPr lang="en-US" dirty="0"/>
          </a:p>
        </p:txBody>
      </p:sp>
      <p:sp>
        <p:nvSpPr>
          <p:cNvPr id="57" name="Object 57"/>
          <p:cNvSpPr txBox="1"/>
          <p:nvPr/>
        </p:nvSpPr>
        <p:spPr>
          <a:xfrm>
            <a:off x="6914341" y="216310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404040"/>
                </a:solidFill>
                <a:latin typeface="Noto Sans CJK KR Black" pitchFamily="34" charset="0"/>
                <a:cs typeface="Noto Sans CJK KR Black" pitchFamily="34" charset="0"/>
              </a:rPr>
              <a:t>sand5rang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247657" y="749465"/>
            <a:ext cx="1114286" cy="1333323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5000" spc="-200" kern="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02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6914342" y="9735238"/>
            <a:ext cx="4457031" cy="44927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4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2232905" y="1191657"/>
            <a:ext cx="7885326" cy="64499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40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유스케이스 다이어그램 / ERD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3616658" y="1598693"/>
            <a:ext cx="11052398" cy="7661473"/>
            <a:chOff x="3616658" y="1598693"/>
            <a:chExt cx="11052398" cy="766147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6658" y="1598693"/>
              <a:ext cx="11052398" cy="766147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694680" y="4190311"/>
            <a:ext cx="1292320" cy="548507"/>
            <a:chOff x="4694680" y="4190311"/>
            <a:chExt cx="1292320" cy="54850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4694680" y="4190311"/>
              <a:ext cx="1292320" cy="54850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694680" y="5343085"/>
            <a:ext cx="1347397" cy="571884"/>
            <a:chOff x="4694680" y="5343085"/>
            <a:chExt cx="1347397" cy="57188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4694680" y="5343085"/>
              <a:ext cx="1347397" cy="57188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496745" y="6608868"/>
            <a:ext cx="1347397" cy="571884"/>
            <a:chOff x="4496745" y="6608868"/>
            <a:chExt cx="1347397" cy="57188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4496745" y="6608868"/>
              <a:ext cx="1347397" cy="57188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964286" y="7628142"/>
            <a:ext cx="1647313" cy="630398"/>
            <a:chOff x="6964286" y="7628142"/>
            <a:chExt cx="1647313" cy="63039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6964286" y="7628142"/>
              <a:ext cx="1647313" cy="63039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226190" y="7657399"/>
            <a:ext cx="1347397" cy="571884"/>
            <a:chOff x="9226190" y="7657399"/>
            <a:chExt cx="1347397" cy="57188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9226190" y="7657399"/>
              <a:ext cx="1347397" cy="57188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461869" y="7085515"/>
            <a:ext cx="1347397" cy="571884"/>
            <a:chOff x="12461869" y="7085515"/>
            <a:chExt cx="1347397" cy="57188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12461869" y="7085515"/>
              <a:ext cx="1347397" cy="57188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090662" y="6036984"/>
            <a:ext cx="1347397" cy="571884"/>
            <a:chOff x="12090662" y="6036984"/>
            <a:chExt cx="1347397" cy="57188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0800000">
              <a:off x="12090662" y="6036984"/>
              <a:ext cx="1347397" cy="57188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019233" y="5057143"/>
            <a:ext cx="1347397" cy="571884"/>
            <a:chOff x="12019233" y="5057143"/>
            <a:chExt cx="1347397" cy="57188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0800000">
              <a:off x="12019233" y="5057143"/>
              <a:ext cx="1347397" cy="57188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2176154" y="3546998"/>
            <a:ext cx="1347397" cy="571884"/>
            <a:chOff x="12176154" y="3546998"/>
            <a:chExt cx="1347397" cy="571884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12176154" y="3546998"/>
              <a:ext cx="1347397" cy="57188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281138" y="2713209"/>
            <a:ext cx="1347397" cy="571884"/>
            <a:chOff x="9281138" y="2713209"/>
            <a:chExt cx="1347397" cy="571884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0800000">
              <a:off x="9281138" y="2713209"/>
              <a:ext cx="1347397" cy="571884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6914341" y="216310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sand5rang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247657" y="749465"/>
            <a:ext cx="1114286" cy="1333323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5000" spc="-200" kern="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02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2745188" y="1620862"/>
            <a:ext cx="13175874" cy="7402267"/>
            <a:chOff x="2745188" y="1620862"/>
            <a:chExt cx="13175874" cy="740226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45188" y="1620862"/>
              <a:ext cx="13175874" cy="7402267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6914342" y="9735238"/>
            <a:ext cx="4457031" cy="44927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5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2232905" y="1191657"/>
            <a:ext cx="7885326" cy="64499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40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유스케이스 다이어그램 / ERD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6914341" y="216310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sand5rang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914342" y="9735238"/>
            <a:ext cx="4457031" cy="44927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6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247657" y="749465"/>
            <a:ext cx="1114286" cy="1333323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5000" spc="-200" kern="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03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2232905" y="1191657"/>
            <a:ext cx="7885326" cy="64908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40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사이트맵 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5408761" y="4749446"/>
            <a:ext cx="2008070" cy="822527"/>
            <a:chOff x="5408761" y="4749446"/>
            <a:chExt cx="2008070" cy="82252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08761" y="4749446"/>
              <a:ext cx="2008070" cy="8225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855718" y="3624740"/>
            <a:ext cx="453933" cy="2982403"/>
            <a:chOff x="7855718" y="3624740"/>
            <a:chExt cx="453933" cy="298240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55718" y="3624740"/>
              <a:ext cx="453933" cy="298240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505002" y="5113329"/>
            <a:ext cx="362621" cy="100292"/>
            <a:chOff x="7505002" y="5113329"/>
            <a:chExt cx="362621" cy="10029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05002" y="5113329"/>
              <a:ext cx="362621" cy="1002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549887" y="4783510"/>
            <a:ext cx="2200131" cy="718695"/>
            <a:chOff x="8549887" y="4783510"/>
            <a:chExt cx="2200131" cy="71869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49887" y="4783510"/>
              <a:ext cx="2200131" cy="71869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549887" y="6247796"/>
            <a:ext cx="2200131" cy="718695"/>
            <a:chOff x="8549887" y="6247796"/>
            <a:chExt cx="2200131" cy="71869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49887" y="6247796"/>
              <a:ext cx="2200131" cy="718695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5097269" y="4897597"/>
            <a:ext cx="2619476" cy="78347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700" spc="-100" kern="0" dirty="0" smtClean="0">
                <a:solidFill>
                  <a:srgbClr val="ffffff"/>
                </a:solidFill>
                <a:latin typeface="NanumSquare ExtraBold" pitchFamily="34" charset="0"/>
                <a:cs typeface="NanumSquare ExtraBold" pitchFamily="34" charset="0"/>
              </a:rPr>
              <a:t>사용자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8957453" y="5003626"/>
            <a:ext cx="2192392" cy="4491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700" spc="-100" kern="0" dirty="0" smtClean="0">
                <a:solidFill>
                  <a:srgbClr val="95c2b7"/>
                </a:solidFill>
                <a:latin typeface="NanumSquare ExtraBold" pitchFamily="34" charset="0"/>
                <a:cs typeface="NanumSquare ExtraBold" pitchFamily="34" charset="0"/>
              </a:rPr>
              <a:t>가맹 신청ㆍ문의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9313305" y="6485990"/>
            <a:ext cx="1001471" cy="4491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700" spc="-100" kern="0" dirty="0" smtClean="0">
                <a:solidFill>
                  <a:srgbClr val="95c2b7"/>
                </a:solidFill>
                <a:latin typeface="NanumSquare ExtraBold" pitchFamily="34" charset="0"/>
                <a:cs typeface="NanumSquare ExtraBold" pitchFamily="34" charset="0"/>
              </a:rPr>
              <a:t>로그인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4916105" y="5626387"/>
            <a:ext cx="3000858" cy="43055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600" spc="-100" kern="0" dirty="0" smtClean="0">
                <a:solidFill>
                  <a:srgbClr val="95c2b7"/>
                </a:solidFill>
                <a:latin typeface="NanumSquare ExtraBold" pitchFamily="34" charset="0"/>
                <a:cs typeface="NanumSquare ExtraBold" pitchFamily="34" charset="0"/>
              </a:rPr>
              <a:t>#비로그인 사용자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8549887" y="3277297"/>
            <a:ext cx="2200131" cy="718695"/>
            <a:chOff x="8549887" y="3277297"/>
            <a:chExt cx="2200131" cy="71869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49887" y="3277297"/>
              <a:ext cx="2200131" cy="718695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9228571" y="3506943"/>
            <a:ext cx="1114286" cy="4491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700" spc="-100" kern="0" dirty="0" smtClean="0">
                <a:solidFill>
                  <a:srgbClr val="95c2b7"/>
                </a:solidFill>
                <a:latin typeface="NanumSquare ExtraBold" pitchFamily="34" charset="0"/>
                <a:cs typeface="NanumSquare ExtraBold" pitchFamily="34" charset="0"/>
              </a:rPr>
              <a:t>지사안내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7855718" y="5114286"/>
            <a:ext cx="362621" cy="100292"/>
            <a:chOff x="7855718" y="5114286"/>
            <a:chExt cx="362621" cy="10029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55718" y="5114286"/>
              <a:ext cx="362621" cy="100292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8823585" y="7121252"/>
            <a:ext cx="2479101" cy="37668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400" spc="-100" kern="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- 비밀번호 찾기 / 변경</a:t>
            </a:r>
            <a:endParaRPr lang="en-US" dirty="0"/>
          </a:p>
        </p:txBody>
      </p:sp>
      <p:sp>
        <p:nvSpPr>
          <p:cNvPr id="38" name="Object 38"/>
          <p:cNvSpPr txBox="1"/>
          <p:nvPr/>
        </p:nvSpPr>
        <p:spPr>
          <a:xfrm>
            <a:off x="8975801" y="4124563"/>
            <a:ext cx="1725584" cy="37668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400" spc="-100" kern="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- 가맹점 조회</a:t>
            </a:r>
            <a:endParaRPr lang="en-US" dirty="0"/>
          </a:p>
        </p:txBody>
      </p:sp>
      <p:sp>
        <p:nvSpPr>
          <p:cNvPr id="39" name="Object 39"/>
          <p:cNvSpPr txBox="1"/>
          <p:nvPr/>
        </p:nvSpPr>
        <p:spPr>
          <a:xfrm>
            <a:off x="2232905" y="1730419"/>
            <a:ext cx="9726504" cy="41903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비로그인 사용자 사이트 맵</a:t>
            </a:r>
            <a:endParaRPr lang="en-US" dirty="0"/>
          </a:p>
        </p:txBody>
      </p:sp>
      <p:sp>
        <p:nvSpPr>
          <p:cNvPr id="40" name="Object 40"/>
          <p:cNvSpPr txBox="1"/>
          <p:nvPr/>
        </p:nvSpPr>
        <p:spPr>
          <a:xfrm>
            <a:off x="6914341" y="216310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sand5rang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456376" y="1331857"/>
            <a:ext cx="453933" cy="3218143"/>
            <a:chOff x="11456376" y="1331857"/>
            <a:chExt cx="453933" cy="32181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56376" y="1331857"/>
              <a:ext cx="453933" cy="3218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914342" y="9735238"/>
            <a:ext cx="4457031" cy="44927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7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247657" y="749465"/>
            <a:ext cx="1114286" cy="1333323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5000" spc="-200" kern="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03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2232905" y="1191657"/>
            <a:ext cx="7885326" cy="64908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40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사이트맵 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2247122" y="5092316"/>
            <a:ext cx="2008070" cy="822527"/>
            <a:chOff x="2247122" y="5092316"/>
            <a:chExt cx="2008070" cy="82252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47122" y="5092316"/>
              <a:ext cx="2008070" cy="82252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855718" y="2571272"/>
            <a:ext cx="453933" cy="5835538"/>
            <a:chOff x="7855718" y="2571272"/>
            <a:chExt cx="453933" cy="583553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55718" y="2571272"/>
              <a:ext cx="453933" cy="583553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343363" y="5456199"/>
            <a:ext cx="362621" cy="100292"/>
            <a:chOff x="4343363" y="5456199"/>
            <a:chExt cx="362621" cy="10029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43363" y="5456199"/>
              <a:ext cx="362621" cy="10029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799659" y="5102419"/>
            <a:ext cx="2463152" cy="804613"/>
            <a:chOff x="4799659" y="5102419"/>
            <a:chExt cx="2463152" cy="80461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99659" y="5102419"/>
              <a:ext cx="2463152" cy="80461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343130" y="5456199"/>
            <a:ext cx="536670" cy="100292"/>
            <a:chOff x="7343130" y="5456199"/>
            <a:chExt cx="536670" cy="10029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43130" y="5456199"/>
              <a:ext cx="536670" cy="10029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535601" y="2286998"/>
            <a:ext cx="2200131" cy="718695"/>
            <a:chOff x="8535601" y="2286998"/>
            <a:chExt cx="2200131" cy="71869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35601" y="2286998"/>
              <a:ext cx="2200131" cy="71869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585601" y="5338577"/>
            <a:ext cx="2200131" cy="718695"/>
            <a:chOff x="8585601" y="5338577"/>
            <a:chExt cx="2200131" cy="71869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85601" y="5338577"/>
              <a:ext cx="2200131" cy="71869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588349" y="6755775"/>
            <a:ext cx="2200131" cy="718695"/>
            <a:chOff x="8588349" y="6755775"/>
            <a:chExt cx="2200131" cy="7186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588349" y="6755775"/>
              <a:ext cx="2200131" cy="71869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879800" y="5647779"/>
            <a:ext cx="446775" cy="100292"/>
            <a:chOff x="7879800" y="5647779"/>
            <a:chExt cx="446775" cy="100292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879800" y="5647779"/>
              <a:ext cx="446775" cy="10029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1005146" y="2667988"/>
            <a:ext cx="479363" cy="89582"/>
            <a:chOff x="11005146" y="2667988"/>
            <a:chExt cx="479363" cy="89582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005146" y="2667988"/>
              <a:ext cx="479363" cy="8958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1480612" y="5338577"/>
            <a:ext cx="405461" cy="1087987"/>
            <a:chOff x="11480612" y="5338577"/>
            <a:chExt cx="405461" cy="1087987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480612" y="5338577"/>
              <a:ext cx="405461" cy="1087987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2076077" y="1087354"/>
            <a:ext cx="2168713" cy="657546"/>
            <a:chOff x="12076077" y="1087354"/>
            <a:chExt cx="2168713" cy="657546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076077" y="1087354"/>
              <a:ext cx="2168713" cy="65754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2183546" y="2519962"/>
            <a:ext cx="2130718" cy="657546"/>
            <a:chOff x="12183546" y="2519962"/>
            <a:chExt cx="2130718" cy="657546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183546" y="2519962"/>
              <a:ext cx="2130718" cy="657546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1935630" y="5240467"/>
            <a:ext cx="2619476" cy="78347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700" spc="-100" kern="0" dirty="0" smtClean="0">
                <a:solidFill>
                  <a:srgbClr val="ffffff"/>
                </a:solidFill>
                <a:latin typeface="NanumSquare ExtraBold" pitchFamily="34" charset="0"/>
                <a:cs typeface="NanumSquare ExtraBold" pitchFamily="34" charset="0"/>
              </a:rPr>
              <a:t>사용자</a:t>
            </a:r>
            <a:endParaRPr lang="en-US" dirty="0"/>
          </a:p>
        </p:txBody>
      </p:sp>
      <p:sp>
        <p:nvSpPr>
          <p:cNvPr id="54" name="Object 54"/>
          <p:cNvSpPr txBox="1"/>
          <p:nvPr/>
        </p:nvSpPr>
        <p:spPr>
          <a:xfrm>
            <a:off x="4630809" y="5336210"/>
            <a:ext cx="2810213" cy="52476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000" spc="-100" kern="0" dirty="0" smtClean="0">
                <a:solidFill>
                  <a:srgbClr val="95c2b7"/>
                </a:solidFill>
                <a:latin typeface="NanumSquare ExtraBold" pitchFamily="34" charset="0"/>
                <a:cs typeface="NanumSquare ExtraBold" pitchFamily="34" charset="0"/>
              </a:rPr>
              <a:t>로그인</a:t>
            </a:r>
            <a:endParaRPr lang="en-US" dirty="0"/>
          </a:p>
        </p:txBody>
      </p:sp>
      <p:sp>
        <p:nvSpPr>
          <p:cNvPr id="55" name="Object 55"/>
          <p:cNvSpPr txBox="1"/>
          <p:nvPr/>
        </p:nvSpPr>
        <p:spPr>
          <a:xfrm>
            <a:off x="9200000" y="2504736"/>
            <a:ext cx="1285714" cy="4491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700" spc="-100" kern="0" dirty="0" smtClean="0">
                <a:solidFill>
                  <a:srgbClr val="95c2b7"/>
                </a:solidFill>
                <a:latin typeface="NanumSquare ExtraBold" pitchFamily="34" charset="0"/>
                <a:cs typeface="NanumSquare ExtraBold" pitchFamily="34" charset="0"/>
              </a:rPr>
              <a:t>재고관리</a:t>
            </a:r>
            <a:endParaRPr lang="en-US" dirty="0"/>
          </a:p>
        </p:txBody>
      </p:sp>
      <p:sp>
        <p:nvSpPr>
          <p:cNvPr id="56" name="Object 56"/>
          <p:cNvSpPr txBox="1"/>
          <p:nvPr/>
        </p:nvSpPr>
        <p:spPr>
          <a:xfrm>
            <a:off x="9453777" y="5557726"/>
            <a:ext cx="587429" cy="4491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700" spc="-100" kern="0" dirty="0" smtClean="0">
                <a:solidFill>
                  <a:srgbClr val="95c2b7"/>
                </a:solidFill>
                <a:latin typeface="NanumSquare ExtraBold" pitchFamily="34" charset="0"/>
                <a:cs typeface="NanumSquare ExtraBold" pitchFamily="34" charset="0"/>
              </a:rPr>
              <a:t>발주</a:t>
            </a:r>
            <a:endParaRPr lang="en-US" dirty="0"/>
          </a:p>
        </p:txBody>
      </p:sp>
      <p:sp>
        <p:nvSpPr>
          <p:cNvPr id="57" name="Object 57"/>
          <p:cNvSpPr txBox="1"/>
          <p:nvPr/>
        </p:nvSpPr>
        <p:spPr>
          <a:xfrm>
            <a:off x="9300366" y="6967927"/>
            <a:ext cx="1239427" cy="4491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700" spc="-100" kern="0" dirty="0" smtClean="0">
                <a:solidFill>
                  <a:srgbClr val="95c2b7"/>
                </a:solidFill>
                <a:latin typeface="NanumSquare ExtraBold" pitchFamily="34" charset="0"/>
                <a:cs typeface="NanumSquare ExtraBold" pitchFamily="34" charset="0"/>
              </a:rPr>
              <a:t>본사문의</a:t>
            </a:r>
            <a:endParaRPr lang="en-US" dirty="0"/>
          </a:p>
        </p:txBody>
      </p:sp>
      <p:sp>
        <p:nvSpPr>
          <p:cNvPr id="58" name="Object 58"/>
          <p:cNvSpPr txBox="1"/>
          <p:nvPr/>
        </p:nvSpPr>
        <p:spPr>
          <a:xfrm>
            <a:off x="12738062" y="1248983"/>
            <a:ext cx="1409973" cy="50520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900" spc="-100" kern="0" dirty="0" smtClean="0">
                <a:solidFill>
                  <a:srgbClr val="95c2b7"/>
                </a:solidFill>
                <a:latin typeface="NanumSquare ExtraBold" pitchFamily="34" charset="0"/>
                <a:cs typeface="NanumSquare ExtraBold" pitchFamily="34" charset="0"/>
              </a:rPr>
              <a:t>매출기입 </a:t>
            </a:r>
            <a:endParaRPr lang="en-US" dirty="0"/>
          </a:p>
        </p:txBody>
      </p:sp>
      <p:sp>
        <p:nvSpPr>
          <p:cNvPr id="59" name="Object 59"/>
          <p:cNvSpPr txBox="1"/>
          <p:nvPr/>
        </p:nvSpPr>
        <p:spPr>
          <a:xfrm>
            <a:off x="12644545" y="2696954"/>
            <a:ext cx="1997021" cy="48731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900" spc="-100" kern="0" dirty="0" smtClean="0">
                <a:solidFill>
                  <a:srgbClr val="95c2b7"/>
                </a:solidFill>
                <a:latin typeface="NanumSquare ExtraBold" pitchFamily="34" charset="0"/>
                <a:cs typeface="NanumSquare ExtraBold" pitchFamily="34" charset="0"/>
              </a:rPr>
              <a:t>오늘의 재고 </a:t>
            </a:r>
            <a:endParaRPr lang="en-US" dirty="0"/>
          </a:p>
        </p:txBody>
      </p:sp>
      <p:sp>
        <p:nvSpPr>
          <p:cNvPr id="60" name="Object 60"/>
          <p:cNvSpPr txBox="1"/>
          <p:nvPr/>
        </p:nvSpPr>
        <p:spPr>
          <a:xfrm>
            <a:off x="1744943" y="5959733"/>
            <a:ext cx="3000858" cy="43055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600" spc="-100" kern="0" dirty="0" smtClean="0">
                <a:solidFill>
                  <a:srgbClr val="95c2b7"/>
                </a:solidFill>
                <a:latin typeface="NanumSquare ExtraBold" pitchFamily="34" charset="0"/>
                <a:cs typeface="NanumSquare ExtraBold" pitchFamily="34" charset="0"/>
              </a:rPr>
              <a:t>#가맹점</a:t>
            </a:r>
            <a:endParaRPr lang="en-US" dirty="0"/>
          </a:p>
        </p:txBody>
      </p:sp>
      <p:sp>
        <p:nvSpPr>
          <p:cNvPr id="61" name="Object 61"/>
          <p:cNvSpPr txBox="1"/>
          <p:nvPr/>
        </p:nvSpPr>
        <p:spPr>
          <a:xfrm>
            <a:off x="5099177" y="6103251"/>
            <a:ext cx="2479101" cy="37668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400" spc="-100" kern="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- 비밀번호 찾기 / 변경</a:t>
            </a:r>
            <a:endParaRPr lang="en-US" dirty="0"/>
          </a:p>
        </p:txBody>
      </p:sp>
      <p:grpSp>
        <p:nvGrpSpPr>
          <p:cNvPr id="1017" name="그룹 1017"/>
          <p:cNvGrpSpPr/>
          <p:nvPr/>
        </p:nvGrpSpPr>
        <p:grpSpPr>
          <a:xfrm>
            <a:off x="11035415" y="5678428"/>
            <a:ext cx="479363" cy="89582"/>
            <a:chOff x="11035415" y="5678428"/>
            <a:chExt cx="479363" cy="89582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035415" y="5678428"/>
              <a:ext cx="479363" cy="8958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2076077" y="5092316"/>
            <a:ext cx="2168713" cy="657546"/>
            <a:chOff x="12076077" y="5092316"/>
            <a:chExt cx="2168713" cy="657546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076077" y="5092316"/>
              <a:ext cx="2168713" cy="657546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2097294" y="6044805"/>
            <a:ext cx="2130718" cy="657546"/>
            <a:chOff x="12097294" y="6044805"/>
            <a:chExt cx="2130718" cy="657546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097294" y="6044805"/>
              <a:ext cx="2130718" cy="657546"/>
            </a:xfrm>
            <a:prstGeom prst="rect">
              <a:avLst/>
            </a:prstGeom>
          </p:spPr>
        </p:pic>
      </p:grpSp>
      <p:sp>
        <p:nvSpPr>
          <p:cNvPr id="71" name="Object 71"/>
          <p:cNvSpPr txBox="1"/>
          <p:nvPr/>
        </p:nvSpPr>
        <p:spPr>
          <a:xfrm>
            <a:off x="12766353" y="5260037"/>
            <a:ext cx="1182241" cy="4491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700" spc="-100" kern="0" dirty="0" smtClean="0">
                <a:solidFill>
                  <a:srgbClr val="95c2b7"/>
                </a:solidFill>
                <a:latin typeface="NanumSquare ExtraBold" pitchFamily="34" charset="0"/>
                <a:cs typeface="NanumSquare ExtraBold" pitchFamily="34" charset="0"/>
              </a:rPr>
              <a:t>발주 신청</a:t>
            </a:r>
            <a:endParaRPr lang="en-US" dirty="0"/>
          </a:p>
        </p:txBody>
      </p:sp>
      <p:sp>
        <p:nvSpPr>
          <p:cNvPr id="72" name="Object 72"/>
          <p:cNvSpPr txBox="1"/>
          <p:nvPr/>
        </p:nvSpPr>
        <p:spPr>
          <a:xfrm>
            <a:off x="12745259" y="6238039"/>
            <a:ext cx="1413883" cy="4491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700" spc="-100" kern="0" dirty="0" smtClean="0">
                <a:solidFill>
                  <a:srgbClr val="95c2b7"/>
                </a:solidFill>
                <a:latin typeface="NanumSquare ExtraBold" pitchFamily="34" charset="0"/>
                <a:cs typeface="NanumSquare ExtraBold" pitchFamily="34" charset="0"/>
              </a:rPr>
              <a:t>발주 조회</a:t>
            </a:r>
            <a:endParaRPr lang="en-US" dirty="0"/>
          </a:p>
        </p:txBody>
      </p:sp>
      <p:grpSp>
        <p:nvGrpSpPr>
          <p:cNvPr id="1020" name="그룹 1020"/>
          <p:cNvGrpSpPr/>
          <p:nvPr/>
        </p:nvGrpSpPr>
        <p:grpSpPr>
          <a:xfrm>
            <a:off x="11484510" y="2803727"/>
            <a:ext cx="405461" cy="89582"/>
            <a:chOff x="11484510" y="2803727"/>
            <a:chExt cx="405461" cy="89582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484510" y="2803727"/>
              <a:ext cx="405461" cy="89582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8578825" y="8005990"/>
            <a:ext cx="2200131" cy="718695"/>
            <a:chOff x="8578825" y="8005990"/>
            <a:chExt cx="2200131" cy="718695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578825" y="8005990"/>
              <a:ext cx="2200131" cy="718695"/>
            </a:xfrm>
            <a:prstGeom prst="rect">
              <a:avLst/>
            </a:prstGeom>
          </p:spPr>
        </p:pic>
      </p:grpSp>
      <p:sp>
        <p:nvSpPr>
          <p:cNvPr id="79" name="Object 79"/>
          <p:cNvSpPr txBox="1"/>
          <p:nvPr/>
        </p:nvSpPr>
        <p:spPr>
          <a:xfrm>
            <a:off x="9289295" y="8228516"/>
            <a:ext cx="1267686" cy="4491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700" spc="-100" kern="0" dirty="0" smtClean="0">
                <a:solidFill>
                  <a:srgbClr val="95c2b7"/>
                </a:solidFill>
                <a:latin typeface="NanumSquare ExtraBold" pitchFamily="34" charset="0"/>
                <a:cs typeface="NanumSquare ExtraBold" pitchFamily="34" charset="0"/>
              </a:rPr>
              <a:t>결제대금 </a:t>
            </a:r>
            <a:endParaRPr lang="en-US" dirty="0"/>
          </a:p>
        </p:txBody>
      </p:sp>
      <p:grpSp>
        <p:nvGrpSpPr>
          <p:cNvPr id="1022" name="그룹 1022"/>
          <p:cNvGrpSpPr/>
          <p:nvPr/>
        </p:nvGrpSpPr>
        <p:grpSpPr>
          <a:xfrm>
            <a:off x="11980170" y="7504823"/>
            <a:ext cx="2130718" cy="657546"/>
            <a:chOff x="11980170" y="7504823"/>
            <a:chExt cx="2130718" cy="657546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980170" y="7504823"/>
              <a:ext cx="2130718" cy="657546"/>
            </a:xfrm>
            <a:prstGeom prst="rect">
              <a:avLst/>
            </a:prstGeom>
          </p:spPr>
        </p:pic>
      </p:grpSp>
      <p:sp>
        <p:nvSpPr>
          <p:cNvPr id="83" name="Object 83"/>
          <p:cNvSpPr txBox="1"/>
          <p:nvPr/>
        </p:nvSpPr>
        <p:spPr>
          <a:xfrm>
            <a:off x="12653142" y="7680822"/>
            <a:ext cx="1290038" cy="4491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700" spc="-100" kern="0" dirty="0" smtClean="0">
                <a:solidFill>
                  <a:srgbClr val="95c2b7"/>
                </a:solidFill>
                <a:latin typeface="NanumSquare ExtraBold" pitchFamily="34" charset="0"/>
                <a:cs typeface="NanumSquare ExtraBold" pitchFamily="34" charset="0"/>
              </a:rPr>
              <a:t>대금내역</a:t>
            </a:r>
            <a:endParaRPr lang="en-US" dirty="0"/>
          </a:p>
        </p:txBody>
      </p:sp>
      <p:grpSp>
        <p:nvGrpSpPr>
          <p:cNvPr id="1023" name="그룹 1023"/>
          <p:cNvGrpSpPr/>
          <p:nvPr/>
        </p:nvGrpSpPr>
        <p:grpSpPr>
          <a:xfrm>
            <a:off x="11955842" y="8469240"/>
            <a:ext cx="2130718" cy="657546"/>
            <a:chOff x="11955842" y="8469240"/>
            <a:chExt cx="2130718" cy="657546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955842" y="8469240"/>
              <a:ext cx="2130718" cy="657546"/>
            </a:xfrm>
            <a:prstGeom prst="rect">
              <a:avLst/>
            </a:prstGeom>
          </p:spPr>
        </p:pic>
      </p:grpSp>
      <p:sp>
        <p:nvSpPr>
          <p:cNvPr id="87" name="Object 87"/>
          <p:cNvSpPr txBox="1"/>
          <p:nvPr/>
        </p:nvSpPr>
        <p:spPr>
          <a:xfrm>
            <a:off x="12818360" y="8664074"/>
            <a:ext cx="674389" cy="4491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700" spc="-100" kern="0" dirty="0" smtClean="0">
                <a:solidFill>
                  <a:srgbClr val="95c2b7"/>
                </a:solidFill>
                <a:latin typeface="NanumSquare ExtraBold" pitchFamily="34" charset="0"/>
                <a:cs typeface="NanumSquare ExtraBold" pitchFamily="34" charset="0"/>
              </a:rPr>
              <a:t>입금</a:t>
            </a:r>
            <a:endParaRPr lang="en-US" dirty="0"/>
          </a:p>
        </p:txBody>
      </p:sp>
      <p:grpSp>
        <p:nvGrpSpPr>
          <p:cNvPr id="1024" name="그룹 1024"/>
          <p:cNvGrpSpPr/>
          <p:nvPr/>
        </p:nvGrpSpPr>
        <p:grpSpPr>
          <a:xfrm>
            <a:off x="14110888" y="1767178"/>
            <a:ext cx="2168713" cy="657546"/>
            <a:chOff x="14110888" y="1767178"/>
            <a:chExt cx="2168713" cy="657546"/>
          </a:xfrm>
        </p:grpSpPr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4110888" y="1767178"/>
              <a:ext cx="2168713" cy="657546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4110888" y="3338579"/>
            <a:ext cx="2130718" cy="657546"/>
            <a:chOff x="14110888" y="3338579"/>
            <a:chExt cx="2130718" cy="657546"/>
          </a:xfrm>
        </p:grpSpPr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4110888" y="3338579"/>
              <a:ext cx="2130718" cy="657546"/>
            </a:xfrm>
            <a:prstGeom prst="rect">
              <a:avLst/>
            </a:prstGeom>
          </p:spPr>
        </p:pic>
      </p:grpSp>
      <p:sp>
        <p:nvSpPr>
          <p:cNvPr id="94" name="Object 94"/>
          <p:cNvSpPr txBox="1"/>
          <p:nvPr/>
        </p:nvSpPr>
        <p:spPr>
          <a:xfrm>
            <a:off x="14398634" y="1907378"/>
            <a:ext cx="2389957" cy="50520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900" spc="-100" kern="0" dirty="0" smtClean="0">
                <a:solidFill>
                  <a:srgbClr val="95c2b7"/>
                </a:solidFill>
                <a:latin typeface="NanumSquare ExtraBold" pitchFamily="34" charset="0"/>
                <a:cs typeface="NanumSquare ExtraBold" pitchFamily="34" charset="0"/>
              </a:rPr>
              <a:t>재료별 재고 현황</a:t>
            </a:r>
            <a:endParaRPr lang="en-US" dirty="0"/>
          </a:p>
        </p:txBody>
      </p:sp>
      <p:sp>
        <p:nvSpPr>
          <p:cNvPr id="95" name="Object 95"/>
          <p:cNvSpPr txBox="1"/>
          <p:nvPr/>
        </p:nvSpPr>
        <p:spPr>
          <a:xfrm>
            <a:off x="14482527" y="3508427"/>
            <a:ext cx="2085430" cy="48731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900" spc="-100" kern="0" dirty="0" smtClean="0">
                <a:solidFill>
                  <a:srgbClr val="95c2b7"/>
                </a:solidFill>
                <a:latin typeface="NanumSquare ExtraBold" pitchFamily="34" charset="0"/>
                <a:cs typeface="NanumSquare ExtraBold" pitchFamily="34" charset="0"/>
              </a:rPr>
              <a:t>전체 재고 현황</a:t>
            </a:r>
            <a:endParaRPr lang="en-US" dirty="0"/>
          </a:p>
        </p:txBody>
      </p:sp>
      <p:grpSp>
        <p:nvGrpSpPr>
          <p:cNvPr id="1026" name="그룹 1026"/>
          <p:cNvGrpSpPr/>
          <p:nvPr/>
        </p:nvGrpSpPr>
        <p:grpSpPr>
          <a:xfrm>
            <a:off x="12095074" y="4196149"/>
            <a:ext cx="2130718" cy="657546"/>
            <a:chOff x="12095074" y="4196149"/>
            <a:chExt cx="2130718" cy="657546"/>
          </a:xfrm>
        </p:grpSpPr>
        <p:pic>
          <p:nvPicPr>
            <p:cNvPr id="97" name="Object 96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2095074" y="4196149"/>
              <a:ext cx="2130718" cy="657546"/>
            </a:xfrm>
            <a:prstGeom prst="rect">
              <a:avLst/>
            </a:prstGeom>
          </p:spPr>
        </p:pic>
      </p:grpSp>
      <p:sp>
        <p:nvSpPr>
          <p:cNvPr id="99" name="Object 99"/>
          <p:cNvSpPr txBox="1"/>
          <p:nvPr/>
        </p:nvSpPr>
        <p:spPr>
          <a:xfrm>
            <a:off x="12655421" y="4350309"/>
            <a:ext cx="1607744" cy="48731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900" spc="-100" kern="0" dirty="0" smtClean="0">
                <a:solidFill>
                  <a:srgbClr val="95c2b7"/>
                </a:solidFill>
                <a:latin typeface="NanumSquare ExtraBold" pitchFamily="34" charset="0"/>
                <a:cs typeface="NanumSquare ExtraBold" pitchFamily="34" charset="0"/>
              </a:rPr>
              <a:t>폐기 현황</a:t>
            </a:r>
            <a:endParaRPr lang="en-US" dirty="0"/>
          </a:p>
        </p:txBody>
      </p:sp>
      <p:grpSp>
        <p:nvGrpSpPr>
          <p:cNvPr id="1027" name="그룹 1027"/>
          <p:cNvGrpSpPr/>
          <p:nvPr/>
        </p:nvGrpSpPr>
        <p:grpSpPr>
          <a:xfrm>
            <a:off x="11355493" y="7823879"/>
            <a:ext cx="403572" cy="1082918"/>
            <a:chOff x="11355493" y="7823879"/>
            <a:chExt cx="403572" cy="1082918"/>
          </a:xfrm>
        </p:grpSpPr>
        <p:pic>
          <p:nvPicPr>
            <p:cNvPr id="101" name="Object 10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355493" y="7823879"/>
              <a:ext cx="403572" cy="1082918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10909955" y="8319137"/>
            <a:ext cx="477130" cy="89165"/>
            <a:chOff x="10909955" y="8319137"/>
            <a:chExt cx="477130" cy="89165"/>
          </a:xfrm>
        </p:grpSpPr>
        <p:pic>
          <p:nvPicPr>
            <p:cNvPr id="104" name="Object 103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0909955" y="8319137"/>
              <a:ext cx="477130" cy="89165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7855718" y="7103072"/>
            <a:ext cx="446775" cy="100292"/>
            <a:chOff x="7855718" y="7103072"/>
            <a:chExt cx="446775" cy="100292"/>
          </a:xfrm>
        </p:grpSpPr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855718" y="7103072"/>
              <a:ext cx="446775" cy="100292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11484510" y="3610656"/>
            <a:ext cx="2491382" cy="89582"/>
            <a:chOff x="11484510" y="3610656"/>
            <a:chExt cx="2491382" cy="89582"/>
          </a:xfrm>
        </p:grpSpPr>
        <p:pic>
          <p:nvPicPr>
            <p:cNvPr id="110" name="Object 109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1484510" y="3610656"/>
              <a:ext cx="2491382" cy="89582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11472605" y="2091877"/>
            <a:ext cx="2503287" cy="89582"/>
            <a:chOff x="11472605" y="2091877"/>
            <a:chExt cx="2503287" cy="89582"/>
          </a:xfrm>
        </p:grpSpPr>
        <p:pic>
          <p:nvPicPr>
            <p:cNvPr id="113" name="Object 112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1472605" y="2091877"/>
              <a:ext cx="2503287" cy="89582"/>
            </a:xfrm>
            <a:prstGeom prst="rect">
              <a:avLst/>
            </a:prstGeom>
          </p:spPr>
        </p:pic>
      </p:grpSp>
      <p:sp>
        <p:nvSpPr>
          <p:cNvPr id="115" name="Object 115"/>
          <p:cNvSpPr txBox="1"/>
          <p:nvPr/>
        </p:nvSpPr>
        <p:spPr>
          <a:xfrm>
            <a:off x="2232905" y="1739943"/>
            <a:ext cx="9726504" cy="41903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샌드오랑 웹사이트의 사용자 '가맹점'의 사이트맵</a:t>
            </a:r>
            <a:endParaRPr lang="en-US" dirty="0"/>
          </a:p>
        </p:txBody>
      </p:sp>
      <p:sp>
        <p:nvSpPr>
          <p:cNvPr id="116" name="Object 116"/>
          <p:cNvSpPr txBox="1"/>
          <p:nvPr/>
        </p:nvSpPr>
        <p:spPr>
          <a:xfrm>
            <a:off x="6914341" y="216310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sand5rang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5273" y="753316"/>
            <a:ext cx="16095167" cy="96706"/>
            <a:chOff x="1095273" y="753316"/>
            <a:chExt cx="16095167" cy="96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273" y="753316"/>
              <a:ext cx="16095167" cy="9670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5273" y="9435692"/>
            <a:ext cx="16095167" cy="96706"/>
            <a:chOff x="1095273" y="9435692"/>
            <a:chExt cx="16095167" cy="9670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095273" y="9435692"/>
              <a:ext cx="16095167" cy="9670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247657" y="749465"/>
            <a:ext cx="1114286" cy="1333323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r>
              <a:rPr lang="en-US" sz="5000" spc="-200" kern="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03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2232905" y="1191657"/>
            <a:ext cx="7885326" cy="64908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40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사이트맵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6914342" y="9735238"/>
            <a:ext cx="4457031" cy="44927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8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2247122" y="4882793"/>
            <a:ext cx="2008070" cy="822527"/>
            <a:chOff x="2247122" y="4882793"/>
            <a:chExt cx="2008070" cy="82252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47122" y="4882793"/>
              <a:ext cx="2008070" cy="8225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867623" y="2424724"/>
            <a:ext cx="453933" cy="5835538"/>
            <a:chOff x="7867623" y="2424724"/>
            <a:chExt cx="453933" cy="583553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67623" y="2424724"/>
              <a:ext cx="453933" cy="583553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343363" y="5246675"/>
            <a:ext cx="362621" cy="100292"/>
            <a:chOff x="4343363" y="5246675"/>
            <a:chExt cx="362621" cy="10029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43363" y="5246675"/>
              <a:ext cx="362621" cy="1002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799659" y="4892895"/>
            <a:ext cx="2463152" cy="804613"/>
            <a:chOff x="4799659" y="4892895"/>
            <a:chExt cx="2463152" cy="80461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99659" y="4892895"/>
              <a:ext cx="2463152" cy="80461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343130" y="5246675"/>
            <a:ext cx="536670" cy="100292"/>
            <a:chOff x="7343130" y="5246675"/>
            <a:chExt cx="536670" cy="10029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43130" y="5246675"/>
              <a:ext cx="536670" cy="10029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432998" y="2083089"/>
            <a:ext cx="2463152" cy="804613"/>
            <a:chOff x="8432998" y="2083089"/>
            <a:chExt cx="2463152" cy="80461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32998" y="2083089"/>
              <a:ext cx="2463152" cy="80461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432998" y="4882793"/>
            <a:ext cx="2463152" cy="804613"/>
            <a:chOff x="8432998" y="4882793"/>
            <a:chExt cx="2463152" cy="80461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432998" y="4882793"/>
              <a:ext cx="2463152" cy="80461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432998" y="7729458"/>
            <a:ext cx="2463152" cy="804613"/>
            <a:chOff x="8432998" y="7729458"/>
            <a:chExt cx="2463152" cy="80461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32998" y="7729458"/>
              <a:ext cx="2463152" cy="80461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867623" y="5246437"/>
            <a:ext cx="446775" cy="100292"/>
            <a:chOff x="7867623" y="5246437"/>
            <a:chExt cx="446775" cy="100292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867623" y="5246437"/>
              <a:ext cx="446775" cy="10029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054260" y="2424724"/>
            <a:ext cx="536670" cy="100292"/>
            <a:chOff x="11054260" y="2424724"/>
            <a:chExt cx="536670" cy="100292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054260" y="2424724"/>
              <a:ext cx="536670" cy="10029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1590930" y="1924378"/>
            <a:ext cx="453933" cy="1122035"/>
            <a:chOff x="11590930" y="1924378"/>
            <a:chExt cx="453933" cy="1122035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590930" y="1924378"/>
              <a:ext cx="453933" cy="112203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2227810" y="1593084"/>
            <a:ext cx="2427978" cy="736154"/>
            <a:chOff x="12227810" y="1593084"/>
            <a:chExt cx="2427978" cy="736154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227810" y="1593084"/>
              <a:ext cx="2427978" cy="73615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2227810" y="2678336"/>
            <a:ext cx="2385441" cy="736154"/>
            <a:chOff x="12227810" y="2678336"/>
            <a:chExt cx="2385441" cy="736154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227810" y="2678336"/>
              <a:ext cx="2385441" cy="736154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1935627" y="5078562"/>
            <a:ext cx="2619476" cy="72990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700" spc="-100" kern="0" dirty="0" smtClean="0">
                <a:solidFill>
                  <a:srgbClr val="ffffff"/>
                </a:solidFill>
                <a:latin typeface="NanumSquare ExtraBold" pitchFamily="34" charset="0"/>
                <a:cs typeface="NanumSquare ExtraBold" pitchFamily="34" charset="0"/>
              </a:rPr>
              <a:t>관리자</a:t>
            </a:r>
            <a:endParaRPr lang="en-US" dirty="0"/>
          </a:p>
        </p:txBody>
      </p:sp>
      <p:sp>
        <p:nvSpPr>
          <p:cNvPr id="51" name="Object 51"/>
          <p:cNvSpPr txBox="1"/>
          <p:nvPr/>
        </p:nvSpPr>
        <p:spPr>
          <a:xfrm>
            <a:off x="4630809" y="5126686"/>
            <a:ext cx="2810213" cy="52476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000" spc="-100" kern="0" dirty="0" smtClean="0">
                <a:solidFill>
                  <a:srgbClr val="95c2b7"/>
                </a:solidFill>
                <a:latin typeface="NanumSquare ExtraBold" pitchFamily="34" charset="0"/>
                <a:cs typeface="NanumSquare ExtraBold" pitchFamily="34" charset="0"/>
              </a:rPr>
              <a:t>로그인</a:t>
            </a:r>
            <a:endParaRPr lang="en-US" dirty="0"/>
          </a:p>
        </p:txBody>
      </p:sp>
      <p:sp>
        <p:nvSpPr>
          <p:cNvPr id="52" name="Object 52"/>
          <p:cNvSpPr txBox="1"/>
          <p:nvPr/>
        </p:nvSpPr>
        <p:spPr>
          <a:xfrm>
            <a:off x="8847324" y="2326860"/>
            <a:ext cx="2810213" cy="50520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900" spc="-100" kern="0" dirty="0" smtClean="0">
                <a:solidFill>
                  <a:srgbClr val="95c2b7"/>
                </a:solidFill>
                <a:latin typeface="NanumSquare ExtraBold" pitchFamily="34" charset="0"/>
                <a:cs typeface="NanumSquare ExtraBold" pitchFamily="34" charset="0"/>
              </a:rPr>
              <a:t>가맹점 업무 처리</a:t>
            </a:r>
            <a:endParaRPr lang="en-US" dirty="0"/>
          </a:p>
        </p:txBody>
      </p:sp>
      <p:sp>
        <p:nvSpPr>
          <p:cNvPr id="53" name="Object 53"/>
          <p:cNvSpPr txBox="1"/>
          <p:nvPr/>
        </p:nvSpPr>
        <p:spPr>
          <a:xfrm>
            <a:off x="9045720" y="5118717"/>
            <a:ext cx="1832588" cy="50520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900" spc="-100" kern="0" dirty="0" smtClean="0">
                <a:solidFill>
                  <a:srgbClr val="95c2b7"/>
                </a:solidFill>
                <a:latin typeface="NanumSquare ExtraBold" pitchFamily="34" charset="0"/>
                <a:cs typeface="NanumSquare ExtraBold" pitchFamily="34" charset="0"/>
              </a:rPr>
              <a:t>가맹점 관리</a:t>
            </a:r>
            <a:endParaRPr lang="en-US" dirty="0"/>
          </a:p>
        </p:txBody>
      </p:sp>
      <p:sp>
        <p:nvSpPr>
          <p:cNvPr id="54" name="Object 54"/>
          <p:cNvSpPr txBox="1"/>
          <p:nvPr/>
        </p:nvSpPr>
        <p:spPr>
          <a:xfrm>
            <a:off x="8948137" y="7980604"/>
            <a:ext cx="2149312" cy="50520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900" spc="-100" kern="0" dirty="0" smtClean="0">
                <a:solidFill>
                  <a:srgbClr val="95c2b7"/>
                </a:solidFill>
                <a:latin typeface="NanumSquare ExtraBold" pitchFamily="34" charset="0"/>
                <a:cs typeface="NanumSquare ExtraBold" pitchFamily="34" charset="0"/>
              </a:rPr>
              <a:t>결제 대금 관리</a:t>
            </a:r>
            <a:endParaRPr lang="en-US" dirty="0"/>
          </a:p>
        </p:txBody>
      </p:sp>
      <p:sp>
        <p:nvSpPr>
          <p:cNvPr id="55" name="Object 55"/>
          <p:cNvSpPr txBox="1"/>
          <p:nvPr/>
        </p:nvSpPr>
        <p:spPr>
          <a:xfrm>
            <a:off x="12691823" y="1798506"/>
            <a:ext cx="2389957" cy="50520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900" spc="-100" kern="0" dirty="0" smtClean="0">
                <a:solidFill>
                  <a:srgbClr val="95c2b7"/>
                </a:solidFill>
                <a:latin typeface="NanumSquare ExtraBold" pitchFamily="34" charset="0"/>
                <a:cs typeface="NanumSquare ExtraBold" pitchFamily="34" charset="0"/>
              </a:rPr>
              <a:t>가맹점 주문 처리</a:t>
            </a:r>
            <a:endParaRPr lang="en-US" dirty="0"/>
          </a:p>
        </p:txBody>
      </p:sp>
      <p:sp>
        <p:nvSpPr>
          <p:cNvPr id="56" name="Object 56"/>
          <p:cNvSpPr txBox="1"/>
          <p:nvPr/>
        </p:nvSpPr>
        <p:spPr>
          <a:xfrm>
            <a:off x="12491258" y="2890227"/>
            <a:ext cx="2816388" cy="50520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900" spc="-100" kern="0" dirty="0" smtClean="0">
                <a:solidFill>
                  <a:srgbClr val="95c2b7"/>
                </a:solidFill>
                <a:latin typeface="NanumSquare ExtraBold" pitchFamily="34" charset="0"/>
                <a:cs typeface="NanumSquare ExtraBold" pitchFamily="34" charset="0"/>
              </a:rPr>
              <a:t>공장 발주 내역 조회</a:t>
            </a:r>
            <a:endParaRPr lang="en-US" dirty="0"/>
          </a:p>
        </p:txBody>
      </p:sp>
      <p:sp>
        <p:nvSpPr>
          <p:cNvPr id="57" name="Object 57"/>
          <p:cNvSpPr txBox="1"/>
          <p:nvPr/>
        </p:nvSpPr>
        <p:spPr>
          <a:xfrm>
            <a:off x="1744939" y="5750210"/>
            <a:ext cx="3000858" cy="43055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600" spc="-100" kern="0" dirty="0" smtClean="0">
                <a:solidFill>
                  <a:srgbClr val="95c2b7"/>
                </a:solidFill>
                <a:latin typeface="NanumSquare ExtraBold" pitchFamily="34" charset="0"/>
                <a:cs typeface="NanumSquare ExtraBold" pitchFamily="34" charset="0"/>
              </a:rPr>
              <a:t>#본사</a:t>
            </a:r>
            <a:endParaRPr lang="en-US" dirty="0"/>
          </a:p>
        </p:txBody>
      </p:sp>
      <p:sp>
        <p:nvSpPr>
          <p:cNvPr id="58" name="Object 58"/>
          <p:cNvSpPr txBox="1"/>
          <p:nvPr/>
        </p:nvSpPr>
        <p:spPr>
          <a:xfrm>
            <a:off x="5099177" y="5893727"/>
            <a:ext cx="2479101" cy="37668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400" spc="-100" kern="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- 비밀번호 찾기 / 변경</a:t>
            </a:r>
            <a:endParaRPr lang="en-US" dirty="0"/>
          </a:p>
        </p:txBody>
      </p:sp>
      <p:grpSp>
        <p:nvGrpSpPr>
          <p:cNvPr id="1016" name="그룹 1016"/>
          <p:cNvGrpSpPr/>
          <p:nvPr/>
        </p:nvGrpSpPr>
        <p:grpSpPr>
          <a:xfrm>
            <a:off x="11116164" y="5211562"/>
            <a:ext cx="536670" cy="100292"/>
            <a:chOff x="11116164" y="5211562"/>
            <a:chExt cx="536670" cy="100292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116164" y="5211562"/>
              <a:ext cx="536670" cy="10029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1641126" y="4234743"/>
            <a:ext cx="453933" cy="2118627"/>
            <a:chOff x="11641126" y="4234743"/>
            <a:chExt cx="453933" cy="2118627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641126" y="4234743"/>
              <a:ext cx="453933" cy="2118627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2227810" y="3866666"/>
            <a:ext cx="2427978" cy="736154"/>
            <a:chOff x="12227810" y="3866666"/>
            <a:chExt cx="2427978" cy="736154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227810" y="3866666"/>
              <a:ext cx="2427978" cy="736154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2227810" y="4882793"/>
            <a:ext cx="2385441" cy="736154"/>
            <a:chOff x="12227810" y="4882793"/>
            <a:chExt cx="2385441" cy="736154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227810" y="4882793"/>
              <a:ext cx="2385441" cy="736154"/>
            </a:xfrm>
            <a:prstGeom prst="rect">
              <a:avLst/>
            </a:prstGeom>
          </p:spPr>
        </p:pic>
      </p:grpSp>
      <p:sp>
        <p:nvSpPr>
          <p:cNvPr id="71" name="Object 71"/>
          <p:cNvSpPr txBox="1"/>
          <p:nvPr/>
        </p:nvSpPr>
        <p:spPr>
          <a:xfrm>
            <a:off x="12807051" y="4063961"/>
            <a:ext cx="1844588" cy="50520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900" spc="-100" kern="0" dirty="0" smtClean="0">
                <a:solidFill>
                  <a:srgbClr val="95c2b7"/>
                </a:solidFill>
                <a:latin typeface="NanumSquare ExtraBold" pitchFamily="34" charset="0"/>
                <a:cs typeface="NanumSquare ExtraBold" pitchFamily="34" charset="0"/>
              </a:rPr>
              <a:t>가맹점 조회</a:t>
            </a:r>
            <a:endParaRPr lang="en-US" dirty="0"/>
          </a:p>
        </p:txBody>
      </p:sp>
      <p:sp>
        <p:nvSpPr>
          <p:cNvPr id="72" name="Object 72"/>
          <p:cNvSpPr txBox="1"/>
          <p:nvPr/>
        </p:nvSpPr>
        <p:spPr>
          <a:xfrm>
            <a:off x="12482477" y="5121319"/>
            <a:ext cx="2858132" cy="50520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900" spc="-100" kern="0" dirty="0" smtClean="0">
                <a:solidFill>
                  <a:srgbClr val="95c2b7"/>
                </a:solidFill>
                <a:latin typeface="NanumSquare ExtraBold" pitchFamily="34" charset="0"/>
                <a:cs typeface="NanumSquare ExtraBold" pitchFamily="34" charset="0"/>
              </a:rPr>
              <a:t>가맹가입 신청 조회</a:t>
            </a:r>
            <a:endParaRPr lang="en-US" dirty="0"/>
          </a:p>
        </p:txBody>
      </p:sp>
      <p:grpSp>
        <p:nvGrpSpPr>
          <p:cNvPr id="1020" name="그룹 1020"/>
          <p:cNvGrpSpPr/>
          <p:nvPr/>
        </p:nvGrpSpPr>
        <p:grpSpPr>
          <a:xfrm>
            <a:off x="11653031" y="5209524"/>
            <a:ext cx="453933" cy="100292"/>
            <a:chOff x="11653031" y="5209524"/>
            <a:chExt cx="453933" cy="100292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653031" y="5209524"/>
              <a:ext cx="453933" cy="100292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2227810" y="5954373"/>
            <a:ext cx="2385441" cy="736154"/>
            <a:chOff x="12227810" y="5954373"/>
            <a:chExt cx="2385441" cy="736154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227810" y="5954373"/>
              <a:ext cx="2385441" cy="736154"/>
            </a:xfrm>
            <a:prstGeom prst="rect">
              <a:avLst/>
            </a:prstGeom>
          </p:spPr>
        </p:pic>
      </p:grpSp>
      <p:sp>
        <p:nvSpPr>
          <p:cNvPr id="79" name="Object 79"/>
          <p:cNvSpPr txBox="1"/>
          <p:nvPr/>
        </p:nvSpPr>
        <p:spPr>
          <a:xfrm>
            <a:off x="12842088" y="6173641"/>
            <a:ext cx="1838462" cy="50520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900" spc="-100" kern="0" dirty="0" smtClean="0">
                <a:solidFill>
                  <a:srgbClr val="95c2b7"/>
                </a:solidFill>
                <a:latin typeface="NanumSquare ExtraBold" pitchFamily="34" charset="0"/>
                <a:cs typeface="NanumSquare ExtraBold" pitchFamily="34" charset="0"/>
              </a:rPr>
              <a:t>문의 게시판 </a:t>
            </a:r>
            <a:endParaRPr lang="en-US" dirty="0"/>
          </a:p>
        </p:txBody>
      </p:sp>
      <p:sp>
        <p:nvSpPr>
          <p:cNvPr id="80" name="Object 80"/>
          <p:cNvSpPr txBox="1"/>
          <p:nvPr/>
        </p:nvSpPr>
        <p:spPr>
          <a:xfrm>
            <a:off x="2232905" y="1778038"/>
            <a:ext cx="9726504" cy="41903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600" spc="-100" kern="0" dirty="0" smtClean="0">
                <a:solidFill>
                  <a:srgbClr val="34483c"/>
                </a:solidFill>
                <a:latin typeface="Noto Sans CJK KR Regular" pitchFamily="34" charset="0"/>
                <a:cs typeface="Noto Sans CJK KR Regular" pitchFamily="34" charset="0"/>
              </a:rPr>
              <a:t>샌드오랑 웹사이트의 사용자 '본사' 의 사이트맵</a:t>
            </a:r>
            <a:endParaRPr lang="en-US" dirty="0"/>
          </a:p>
        </p:txBody>
      </p:sp>
      <p:sp>
        <p:nvSpPr>
          <p:cNvPr id="81" name="Object 81"/>
          <p:cNvSpPr txBox="1"/>
          <p:nvPr/>
        </p:nvSpPr>
        <p:spPr>
          <a:xfrm>
            <a:off x="6914341" y="216310"/>
            <a:ext cx="4457031" cy="44927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34483c"/>
                </a:solidFill>
                <a:latin typeface="Noto Sans CJK KR Black" pitchFamily="34" charset="0"/>
                <a:cs typeface="Noto Sans CJK KR Black" pitchFamily="34" charset="0"/>
              </a:rPr>
              <a:t>sand5rang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2022-07-20T19:10:34Z</dcterms:created>
  <dcterms:modified xsi:type="dcterms:W3CDTF">2022-07-20T19:10:34Z</dcterms:modified>
</cp:coreProperties>
</file>