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59" r:id="rId4"/>
    <p:sldId id="266" r:id="rId5"/>
    <p:sldId id="264" r:id="rId6"/>
    <p:sldId id="262" r:id="rId7"/>
    <p:sldId id="261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8153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Chapter 1 </a:t>
            </a:r>
            <a:br>
              <a:rPr lang="en-US" dirty="0" smtClean="0"/>
            </a:br>
            <a:r>
              <a:rPr lang="en-US" dirty="0" smtClean="0"/>
              <a:t>Introduction to published accounts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27432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This chapter covers the following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IAS Preparation of  financial statements of companies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en-US" dirty="0" smtClean="0"/>
              <a:t>Statement of financial position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en-US" dirty="0" smtClean="0"/>
              <a:t>Statement of changes in equity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en-US" dirty="0" smtClean="0"/>
              <a:t>Statement of profit or loss and other comprehensive income</a:t>
            </a:r>
          </a:p>
          <a:p>
            <a:pPr marL="514350" indent="-514350" algn="l">
              <a:buFont typeface="Arial" pitchFamily="34" charset="0"/>
              <a:buAutoNum type="arabicPeriod"/>
            </a:pPr>
            <a:r>
              <a:rPr lang="en-US" dirty="0" smtClean="0"/>
              <a:t>Introduction to published accounts</a:t>
            </a:r>
          </a:p>
          <a:p>
            <a:pPr marL="514350" indent="-514350" algn="l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153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  IAS 1 Preparation of Financial Statements of companies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76600" y="14478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IAS 1 – Presentation of Published Financial Statements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4533900" y="2247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52800" y="25146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Provides formats to prepare Financial statements </a:t>
            </a:r>
            <a:endParaRPr lang="en-US" dirty="0"/>
          </a:p>
        </p:txBody>
      </p:sp>
      <p:sp>
        <p:nvSpPr>
          <p:cNvPr id="8" name="Left-Up Arrow 7"/>
          <p:cNvSpPr/>
          <p:nvPr/>
        </p:nvSpPr>
        <p:spPr>
          <a:xfrm flipH="1" flipV="1">
            <a:off x="2514600" y="2667000"/>
            <a:ext cx="914400" cy="3048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Up Arrow 8"/>
          <p:cNvSpPr/>
          <p:nvPr/>
        </p:nvSpPr>
        <p:spPr>
          <a:xfrm flipV="1">
            <a:off x="6248400" y="2667000"/>
            <a:ext cx="914400" cy="3048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flipH="1">
            <a:off x="3383280" y="2971800"/>
            <a:ext cx="4571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800600" y="2971800"/>
            <a:ext cx="76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202681" y="2971800"/>
            <a:ext cx="4571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33400" y="2971800"/>
            <a:ext cx="2057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Statement of P or L and other comprehensive income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2667000" y="33528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Statement of Financial Position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4267200" y="3352800"/>
            <a:ext cx="1371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Statement of Changes in equity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5715000" y="3352800"/>
            <a:ext cx="1219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Statement of Cash flow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7010400" y="2971800"/>
            <a:ext cx="1752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Accounting policies and explanatory notes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Exceptional </a:t>
            </a:r>
            <a:r>
              <a:rPr lang="en-US" b="1" dirty="0" smtClean="0"/>
              <a:t>items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133600" y="990600"/>
            <a:ext cx="571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are </a:t>
            </a:r>
            <a:r>
              <a:rPr lang="en-US" b="1" dirty="0" smtClean="0">
                <a:solidFill>
                  <a:srgbClr val="FFFF00"/>
                </a:solidFill>
              </a:rPr>
              <a:t>material items of income and expenses </a:t>
            </a:r>
            <a:r>
              <a:rPr lang="en-US" dirty="0" smtClean="0"/>
              <a:t>of such size, nature or incidence which needs disclosure to explain the  performance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1828800" y="1676400"/>
            <a:ext cx="1524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334000" y="1676400"/>
            <a:ext cx="1828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5800" y="1981200"/>
            <a:ext cx="2743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Accounting treatment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Include in the standard format of P or L as separate line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Disclose the nature and amount in the notes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267200" y="1905000"/>
            <a:ext cx="40386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Examples</a:t>
            </a:r>
          </a:p>
          <a:p>
            <a:r>
              <a:rPr lang="en-US" sz="1600" b="1" dirty="0" smtClean="0"/>
              <a:t>Written down  of inventories to NRV</a:t>
            </a:r>
          </a:p>
          <a:p>
            <a:r>
              <a:rPr lang="en-US" sz="1600" b="1" dirty="0" smtClean="0"/>
              <a:t>Impairment of PPE</a:t>
            </a:r>
          </a:p>
          <a:p>
            <a:r>
              <a:rPr lang="en-US" sz="1600" b="1" dirty="0" smtClean="0"/>
              <a:t>Restructuring costs</a:t>
            </a:r>
          </a:p>
          <a:p>
            <a:r>
              <a:rPr lang="en-US" sz="1600" b="1" dirty="0" smtClean="0"/>
              <a:t>Gain or loss of disposal of PPE</a:t>
            </a:r>
          </a:p>
          <a:p>
            <a:r>
              <a:rPr lang="en-US" sz="1600" b="1" dirty="0" smtClean="0"/>
              <a:t>Discontinued operations</a:t>
            </a:r>
          </a:p>
          <a:p>
            <a:r>
              <a:rPr lang="en-US" sz="1600" b="1" dirty="0" smtClean="0"/>
              <a:t>Litigation settlements</a:t>
            </a:r>
          </a:p>
          <a:p>
            <a:r>
              <a:rPr lang="en-US" sz="1600" b="1" dirty="0" smtClean="0"/>
              <a:t>Reversals of provisions </a:t>
            </a:r>
          </a:p>
          <a:p>
            <a:endParaRPr lang="en-US" sz="1400" dirty="0" smtClean="0"/>
          </a:p>
          <a:p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534400" cy="65532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Statement of Financial Position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500" b="1" dirty="0" smtClean="0"/>
              <a:t> Noncurrent assets</a:t>
            </a:r>
          </a:p>
          <a:p>
            <a:pPr lvl="1"/>
            <a:r>
              <a:rPr lang="en-US" sz="2500" dirty="0" smtClean="0"/>
              <a:t>Property  plant and  equipment 	xx</a:t>
            </a:r>
          </a:p>
          <a:p>
            <a:pPr lvl="1"/>
            <a:r>
              <a:rPr lang="en-US" sz="2500" dirty="0" smtClean="0"/>
              <a:t>Investments 			xx</a:t>
            </a:r>
          </a:p>
          <a:p>
            <a:pPr lvl="1"/>
            <a:r>
              <a:rPr lang="en-US" sz="2500" dirty="0" smtClean="0"/>
              <a:t>Intangibles			</a:t>
            </a:r>
            <a:r>
              <a:rPr lang="en-US" sz="2500" u="sng" dirty="0" smtClean="0"/>
              <a:t>xx</a:t>
            </a:r>
            <a:r>
              <a:rPr lang="en-US" sz="2500" dirty="0" smtClean="0"/>
              <a:t>	</a:t>
            </a:r>
            <a:endParaRPr lang="en-US" sz="2500" u="sng" dirty="0" smtClean="0"/>
          </a:p>
          <a:p>
            <a:pPr lvl="1">
              <a:buNone/>
            </a:pPr>
            <a:r>
              <a:rPr lang="en-US" sz="2500" dirty="0" smtClean="0"/>
              <a:t>	Total Non current assets 			xx		</a:t>
            </a:r>
          </a:p>
          <a:p>
            <a:pPr>
              <a:buNone/>
            </a:pPr>
            <a:r>
              <a:rPr lang="en-US" sz="2500" dirty="0" smtClean="0"/>
              <a:t>	</a:t>
            </a:r>
            <a:r>
              <a:rPr lang="en-US" sz="2500" b="1" dirty="0" smtClean="0"/>
              <a:t>Current assets</a:t>
            </a:r>
          </a:p>
          <a:p>
            <a:pPr lvl="1"/>
            <a:r>
              <a:rPr lang="en-US" sz="2500" dirty="0" smtClean="0"/>
              <a:t>Inventory 			xx</a:t>
            </a:r>
          </a:p>
          <a:p>
            <a:pPr lvl="1"/>
            <a:r>
              <a:rPr lang="en-US" sz="2500" dirty="0" smtClean="0"/>
              <a:t>Trade receivables 		xx</a:t>
            </a:r>
          </a:p>
          <a:p>
            <a:pPr lvl="1"/>
            <a:r>
              <a:rPr lang="en-US" sz="2500" dirty="0" smtClean="0"/>
              <a:t>Prepayments 			xx</a:t>
            </a:r>
          </a:p>
          <a:p>
            <a:pPr lvl="1"/>
            <a:r>
              <a:rPr lang="en-US" sz="2500" dirty="0" smtClean="0"/>
              <a:t>Cash and Bank deposits 		xx</a:t>
            </a:r>
          </a:p>
          <a:p>
            <a:pPr lvl="1"/>
            <a:r>
              <a:rPr lang="en-US" sz="2500" dirty="0" smtClean="0"/>
              <a:t>Assets held for sale 		</a:t>
            </a:r>
            <a:r>
              <a:rPr lang="en-US" sz="2500" u="sng" dirty="0" smtClean="0"/>
              <a:t>xx</a:t>
            </a:r>
            <a:r>
              <a:rPr lang="en-US" sz="2500" dirty="0" smtClean="0"/>
              <a:t>	</a:t>
            </a:r>
            <a:endParaRPr lang="en-US" sz="2500" u="sng" dirty="0" smtClean="0"/>
          </a:p>
          <a:p>
            <a:pPr>
              <a:buNone/>
            </a:pPr>
            <a:r>
              <a:rPr lang="en-US" sz="2500" dirty="0" smtClean="0"/>
              <a:t>		Total Current Assets			</a:t>
            </a:r>
            <a:r>
              <a:rPr lang="en-US" sz="2500" u="sng" dirty="0" smtClean="0"/>
              <a:t>xx</a:t>
            </a:r>
          </a:p>
          <a:p>
            <a:pPr>
              <a:buNone/>
            </a:pPr>
            <a:r>
              <a:rPr lang="en-US" sz="2500" dirty="0" smtClean="0"/>
              <a:t>		</a:t>
            </a:r>
            <a:r>
              <a:rPr lang="en-US" sz="2500" b="1" dirty="0" smtClean="0"/>
              <a:t>Total Assets </a:t>
            </a:r>
            <a:r>
              <a:rPr lang="en-US" sz="2500" dirty="0" smtClean="0"/>
              <a:t>				</a:t>
            </a:r>
            <a:r>
              <a:rPr lang="en-US" sz="2900" b="1" dirty="0" smtClean="0"/>
              <a:t>xx</a:t>
            </a:r>
            <a:r>
              <a:rPr lang="en-US" sz="2500" dirty="0" smtClean="0"/>
              <a:t>	</a:t>
            </a:r>
          </a:p>
          <a:p>
            <a:pPr>
              <a:buNone/>
            </a:pPr>
            <a:r>
              <a:rPr lang="en-US" sz="2500" dirty="0" smtClean="0"/>
              <a:t>	</a:t>
            </a:r>
            <a:r>
              <a:rPr lang="en-US" sz="2500" b="1" dirty="0" smtClean="0"/>
              <a:t>Equity and Capital</a:t>
            </a:r>
          </a:p>
          <a:p>
            <a:pPr>
              <a:buNone/>
            </a:pPr>
            <a:r>
              <a:rPr lang="en-US" sz="2500" b="1" dirty="0" smtClean="0"/>
              <a:t>	      Capital and reserves </a:t>
            </a:r>
          </a:p>
          <a:p>
            <a:pPr>
              <a:buNone/>
            </a:pPr>
            <a:r>
              <a:rPr lang="en-US" sz="2500" dirty="0" smtClean="0"/>
              <a:t>		Ordinary shares of $1 each 	xx</a:t>
            </a:r>
          </a:p>
          <a:p>
            <a:pPr>
              <a:buNone/>
            </a:pPr>
            <a:r>
              <a:rPr lang="en-US" sz="2500" dirty="0" smtClean="0"/>
              <a:t>		Retained earnings 		xx</a:t>
            </a:r>
          </a:p>
          <a:p>
            <a:pPr>
              <a:buNone/>
            </a:pPr>
            <a:r>
              <a:rPr lang="en-US" sz="2500" dirty="0" smtClean="0"/>
              <a:t>		Other components of equity	</a:t>
            </a:r>
            <a:r>
              <a:rPr lang="en-US" sz="2500" u="sng" dirty="0" smtClean="0"/>
              <a:t>xx</a:t>
            </a:r>
          </a:p>
          <a:p>
            <a:pPr>
              <a:buNone/>
            </a:pPr>
            <a:r>
              <a:rPr lang="en-US" sz="2500" dirty="0" smtClean="0"/>
              <a:t>		Total Equity				xx</a:t>
            </a:r>
          </a:p>
          <a:p>
            <a:pPr>
              <a:buNone/>
            </a:pPr>
            <a:r>
              <a:rPr lang="en-US" sz="2500" dirty="0" smtClean="0"/>
              <a:t>	</a:t>
            </a:r>
            <a:r>
              <a:rPr lang="en-US" sz="2500" b="1" dirty="0" smtClean="0"/>
              <a:t>Noncurrent liabilities</a:t>
            </a:r>
          </a:p>
          <a:p>
            <a:pPr>
              <a:buNone/>
            </a:pPr>
            <a:r>
              <a:rPr lang="en-US" sz="2500" dirty="0" smtClean="0"/>
              <a:t>		10% loan notes (long term loans	xx</a:t>
            </a:r>
          </a:p>
          <a:p>
            <a:pPr>
              <a:buNone/>
            </a:pPr>
            <a:r>
              <a:rPr lang="en-US" sz="2500" dirty="0" smtClean="0"/>
              <a:t>		Deferred tax			</a:t>
            </a:r>
            <a:r>
              <a:rPr lang="en-US" sz="2500" u="sng" dirty="0" smtClean="0"/>
              <a:t>xx</a:t>
            </a:r>
            <a:r>
              <a:rPr lang="en-US" sz="2500" dirty="0" smtClean="0"/>
              <a:t>	</a:t>
            </a:r>
            <a:r>
              <a:rPr lang="en-US" sz="2500" dirty="0" err="1" smtClean="0"/>
              <a:t>xx</a:t>
            </a:r>
            <a:endParaRPr lang="en-US" sz="2500" dirty="0" smtClean="0"/>
          </a:p>
          <a:p>
            <a:pPr>
              <a:buNone/>
            </a:pPr>
            <a:r>
              <a:rPr lang="en-US" sz="2500" dirty="0" smtClean="0"/>
              <a:t>	</a:t>
            </a:r>
            <a:r>
              <a:rPr lang="en-US" sz="2500" b="1" dirty="0" smtClean="0"/>
              <a:t>Current liabilities</a:t>
            </a:r>
          </a:p>
          <a:p>
            <a:pPr>
              <a:buNone/>
            </a:pPr>
            <a:r>
              <a:rPr lang="en-US" sz="2500" dirty="0" smtClean="0"/>
              <a:t>		Trade payables 		xx</a:t>
            </a:r>
          </a:p>
          <a:p>
            <a:pPr>
              <a:buNone/>
            </a:pPr>
            <a:r>
              <a:rPr lang="en-US" sz="2500" dirty="0" smtClean="0"/>
              <a:t>		Short term borrowings 		xx</a:t>
            </a:r>
          </a:p>
          <a:p>
            <a:pPr>
              <a:buNone/>
            </a:pPr>
            <a:r>
              <a:rPr lang="en-US" sz="2500" dirty="0" smtClean="0"/>
              <a:t>		Short term provisions		xx</a:t>
            </a:r>
          </a:p>
          <a:p>
            <a:pPr>
              <a:buNone/>
            </a:pPr>
            <a:r>
              <a:rPr lang="en-US" sz="2500" dirty="0" smtClean="0"/>
              <a:t>		Income tax liability 		</a:t>
            </a:r>
            <a:r>
              <a:rPr lang="en-US" sz="2500" u="sng" dirty="0" smtClean="0"/>
              <a:t>xx</a:t>
            </a:r>
            <a:r>
              <a:rPr lang="en-US" sz="2500" dirty="0" smtClean="0"/>
              <a:t>	</a:t>
            </a:r>
            <a:r>
              <a:rPr lang="en-US" sz="2500" u="sng" dirty="0" err="1" smtClean="0"/>
              <a:t>xx</a:t>
            </a:r>
            <a:endParaRPr lang="en-US" sz="2500" u="sng" dirty="0" smtClean="0"/>
          </a:p>
          <a:p>
            <a:pPr>
              <a:buNone/>
            </a:pPr>
            <a:r>
              <a:rPr lang="en-US" sz="2500" dirty="0" smtClean="0"/>
              <a:t>		</a:t>
            </a:r>
            <a:r>
              <a:rPr lang="en-US" sz="2500" b="1" dirty="0" smtClean="0"/>
              <a:t>Total capital and liabilities 		</a:t>
            </a:r>
            <a:r>
              <a:rPr lang="en-US" sz="2900" b="1" dirty="0" smtClean="0"/>
              <a:t>xx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38800" y="2819400"/>
            <a:ext cx="32766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Other components of equity includes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Revaluation surplus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Share premium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Investment reserve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807720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Statement of profit or loss and other comprehensive income</a:t>
            </a:r>
          </a:p>
          <a:p>
            <a:pPr>
              <a:buNone/>
            </a:pPr>
            <a:r>
              <a:rPr lang="en-US" dirty="0" smtClean="0"/>
              <a:t>	Revenue 					xx</a:t>
            </a:r>
          </a:p>
          <a:p>
            <a:pPr>
              <a:buNone/>
            </a:pPr>
            <a:r>
              <a:rPr lang="en-US" dirty="0" smtClean="0"/>
              <a:t>	Cost of sales 					(xx)</a:t>
            </a:r>
          </a:p>
          <a:p>
            <a:pPr lvl="6">
              <a:buNone/>
            </a:pPr>
            <a:r>
              <a:rPr lang="en-US" dirty="0" smtClean="0"/>
              <a:t>				 ——</a:t>
            </a:r>
          </a:p>
          <a:p>
            <a:pPr>
              <a:buNone/>
            </a:pPr>
            <a:r>
              <a:rPr lang="en-US" dirty="0" smtClean="0"/>
              <a:t>	Gross profit					xx</a:t>
            </a:r>
          </a:p>
          <a:p>
            <a:pPr>
              <a:buNone/>
            </a:pPr>
            <a:r>
              <a:rPr lang="en-US" dirty="0" smtClean="0"/>
              <a:t>	Administrative expenses 			(x)</a:t>
            </a:r>
          </a:p>
          <a:p>
            <a:pPr>
              <a:buNone/>
            </a:pPr>
            <a:r>
              <a:rPr lang="en-US" dirty="0" smtClean="0"/>
              <a:t>	Distribution costs – 				(x)</a:t>
            </a:r>
          </a:p>
          <a:p>
            <a:pPr lvl="3">
              <a:buNone/>
            </a:pPr>
            <a:r>
              <a:rPr lang="en-US" dirty="0" smtClean="0"/>
              <a:t>						——</a:t>
            </a:r>
          </a:p>
          <a:p>
            <a:pPr>
              <a:buNone/>
            </a:pPr>
            <a:r>
              <a:rPr lang="en-US" dirty="0" smtClean="0"/>
              <a:t>	Operating profit 				xxx</a:t>
            </a:r>
          </a:p>
          <a:p>
            <a:pPr>
              <a:buNone/>
            </a:pPr>
            <a:r>
              <a:rPr lang="en-US" dirty="0" smtClean="0"/>
              <a:t>	Investment income				x</a:t>
            </a:r>
          </a:p>
          <a:p>
            <a:pPr>
              <a:buNone/>
            </a:pPr>
            <a:r>
              <a:rPr lang="en-US" dirty="0" smtClean="0"/>
              <a:t>	Finance cost 					(xx)</a:t>
            </a:r>
          </a:p>
          <a:p>
            <a:pPr>
              <a:buNone/>
            </a:pPr>
            <a:r>
              <a:rPr lang="en-US" dirty="0" smtClean="0"/>
              <a:t>							——</a:t>
            </a:r>
          </a:p>
          <a:p>
            <a:pPr>
              <a:buNone/>
            </a:pPr>
            <a:r>
              <a:rPr lang="en-US" dirty="0" smtClean="0"/>
              <a:t>	Profit before tax 				xxx</a:t>
            </a:r>
          </a:p>
          <a:p>
            <a:pPr>
              <a:buNone/>
            </a:pPr>
            <a:r>
              <a:rPr lang="en-US" dirty="0" smtClean="0"/>
              <a:t>	Income tax expense 				(xx)</a:t>
            </a:r>
          </a:p>
          <a:p>
            <a:pPr>
              <a:buNone/>
            </a:pPr>
            <a:r>
              <a:rPr lang="en-US" dirty="0" smtClean="0"/>
              <a:t>							——</a:t>
            </a:r>
          </a:p>
          <a:p>
            <a:pPr>
              <a:buNone/>
            </a:pPr>
            <a:r>
              <a:rPr lang="en-US" dirty="0" smtClean="0"/>
              <a:t>	Profit for the period 				xxx</a:t>
            </a:r>
          </a:p>
          <a:p>
            <a:pPr>
              <a:buNone/>
            </a:pPr>
            <a:r>
              <a:rPr lang="en-US" dirty="0" smtClean="0"/>
              <a:t>	Other comprehensive income:</a:t>
            </a:r>
          </a:p>
          <a:p>
            <a:pPr>
              <a:buNone/>
            </a:pPr>
            <a:r>
              <a:rPr lang="en-US" dirty="0" smtClean="0"/>
              <a:t>	Surplus on property revaluation in the year 	xx</a:t>
            </a:r>
          </a:p>
          <a:p>
            <a:pPr>
              <a:buNone/>
            </a:pPr>
            <a:r>
              <a:rPr lang="en-US" dirty="0" smtClean="0"/>
              <a:t>	gain or loss on FV through other comp. income	xx</a:t>
            </a:r>
          </a:p>
          <a:p>
            <a:pPr>
              <a:buNone/>
            </a:pPr>
            <a:r>
              <a:rPr lang="en-US" dirty="0" smtClean="0"/>
              <a:t>							——</a:t>
            </a:r>
          </a:p>
          <a:p>
            <a:pPr>
              <a:buNone/>
            </a:pPr>
            <a:r>
              <a:rPr lang="en-US" dirty="0" smtClean="0"/>
              <a:t>	Total comprehensive income for the year 	xxx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2. Introduction to published accounts: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189</Words>
  <Application>Microsoft Office PowerPoint</Application>
  <PresentationFormat>On-screen Show (4:3)</PresentationFormat>
  <Paragraphs>92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Chapter 1  Introduction to published accounts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 Introduction to published accounts</dc:title>
  <dc:creator>G.R.K. PRASAD</dc:creator>
  <cp:lastModifiedBy>hbs server</cp:lastModifiedBy>
  <cp:revision>6</cp:revision>
  <dcterms:created xsi:type="dcterms:W3CDTF">2006-08-16T00:00:00Z</dcterms:created>
  <dcterms:modified xsi:type="dcterms:W3CDTF">2019-09-14T04:18:31Z</dcterms:modified>
</cp:coreProperties>
</file>