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p:scale>
          <a:sx n="66" d="100"/>
          <a:sy n="66" d="100"/>
        </p:scale>
        <p:origin x="47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30F42-74A2-DC20-2EA7-B93C53E6D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610732-5709-0D9A-8D37-D2BDE462E7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17A9F3D-64E6-70D2-932B-6DC785DE0774}"/>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5" name="Footer Placeholder 4">
            <a:extLst>
              <a:ext uri="{FF2B5EF4-FFF2-40B4-BE49-F238E27FC236}">
                <a16:creationId xmlns:a16="http://schemas.microsoft.com/office/drawing/2014/main" id="{7D7247DA-2E5B-5358-AE6A-5E2ABBA441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DBA86CB-BB0C-0DDD-872D-EB80F1AA1619}"/>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13736251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EC23-A27C-483D-DFFC-3431E22D8D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470F5E-9737-CC01-EF35-D49C0744BE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2BD4F1-CB63-1A78-EC8E-62AAC1846EEA}"/>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5" name="Footer Placeholder 4">
            <a:extLst>
              <a:ext uri="{FF2B5EF4-FFF2-40B4-BE49-F238E27FC236}">
                <a16:creationId xmlns:a16="http://schemas.microsoft.com/office/drawing/2014/main" id="{5BFBC861-0EC8-3353-EC17-B7127841B2A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01E583-F71F-65BF-AD82-AE877B28C410}"/>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948754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04D56A-BA87-622E-8DCF-167ADAA33F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65E2F5-5E7A-CDC1-F17B-C66A57BF7BC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6C4A35-701E-FD04-6A2B-440D080CF18D}"/>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5" name="Footer Placeholder 4">
            <a:extLst>
              <a:ext uri="{FF2B5EF4-FFF2-40B4-BE49-F238E27FC236}">
                <a16:creationId xmlns:a16="http://schemas.microsoft.com/office/drawing/2014/main" id="{CE127EF5-9DB4-7A72-FC89-35192F7B7A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A62FB5-FEBB-DA93-ADCC-FF6B5F591BC3}"/>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231821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C9B3-D74F-920F-87E5-64A0417D74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821891-1F1B-5D87-D778-E0C72793E2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B03797-2F89-5C07-6C13-6CA663F6B765}"/>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5" name="Footer Placeholder 4">
            <a:extLst>
              <a:ext uri="{FF2B5EF4-FFF2-40B4-BE49-F238E27FC236}">
                <a16:creationId xmlns:a16="http://schemas.microsoft.com/office/drawing/2014/main" id="{7A926115-1543-2621-CBB1-2B2F22E15A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3C83B17-AA05-2355-3FD1-ACE36572FDE2}"/>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75998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49EC-114E-9EAF-0375-9438825C71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0B2F645-6657-08C3-B6CF-CD5AA99C04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2D4F24-6F76-4EC3-088B-46D86412D724}"/>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5" name="Footer Placeholder 4">
            <a:extLst>
              <a:ext uri="{FF2B5EF4-FFF2-40B4-BE49-F238E27FC236}">
                <a16:creationId xmlns:a16="http://schemas.microsoft.com/office/drawing/2014/main" id="{9C44064B-23A6-C0AE-7AFA-F6560B32F6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2C5F9F-6E7D-830F-2954-B66DA1C1FA16}"/>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3666925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DF0C3-437D-A3B7-CA1B-CFB2E927DD9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4C15BAB-F98B-0E3B-265A-9A41B5D2AF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8551228-6650-FE70-C81C-7642C9D418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09C091-86F7-0933-B6ED-55FF21E206FC}"/>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6" name="Footer Placeholder 5">
            <a:extLst>
              <a:ext uri="{FF2B5EF4-FFF2-40B4-BE49-F238E27FC236}">
                <a16:creationId xmlns:a16="http://schemas.microsoft.com/office/drawing/2014/main" id="{43DB4E11-BC32-6AC2-3CB2-AE20060965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925E1B8-E186-F3CB-A09A-BC5D68CE7159}"/>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244392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68B4-BAFA-61A7-C5F3-6C8D7E9B732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0BF450D-D8D0-C15A-5301-350BFFF6DF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30A762-76B6-7B20-DB87-B672F96215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F3F52D1-8920-000C-5B50-5EFA9B15EC3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E6F330-8042-0AA9-3E6B-87E96DA076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70D2A2-95EC-B5C4-F053-90AEEA2279BC}"/>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8" name="Footer Placeholder 7">
            <a:extLst>
              <a:ext uri="{FF2B5EF4-FFF2-40B4-BE49-F238E27FC236}">
                <a16:creationId xmlns:a16="http://schemas.microsoft.com/office/drawing/2014/main" id="{FD45BFAC-58C6-EEDF-FF75-5294CE51E72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02FB0CD-4B3F-95B8-446A-4DD10FBF1F98}"/>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566283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79B3F-DC28-75DC-243D-9CEF0BD5A0A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3F1747C-0E57-549A-12B7-5364C5DB8771}"/>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4" name="Footer Placeholder 3">
            <a:extLst>
              <a:ext uri="{FF2B5EF4-FFF2-40B4-BE49-F238E27FC236}">
                <a16:creationId xmlns:a16="http://schemas.microsoft.com/office/drawing/2014/main" id="{5E4BFF84-B936-EC2A-15C8-068274CA409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98D1CB-BE55-939A-4D44-2D77DDC1BF4C}"/>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1322709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41F57E-C6D7-CB89-F69F-0183B11990F0}"/>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3" name="Footer Placeholder 2">
            <a:extLst>
              <a:ext uri="{FF2B5EF4-FFF2-40B4-BE49-F238E27FC236}">
                <a16:creationId xmlns:a16="http://schemas.microsoft.com/office/drawing/2014/main" id="{8A43EC8E-8D11-8A24-155C-4C0585C96B3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EB4CCB0-B1F5-54D5-0F48-99A4FD113386}"/>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260795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5D5AA-1F44-9BF5-F32F-D1530F8AF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15AA31A-9709-6D12-EC49-A4E0AB4EE0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847304-439B-3061-8608-760697BC8B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04867-48B5-4180-669F-20F0187E7096}"/>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6" name="Footer Placeholder 5">
            <a:extLst>
              <a:ext uri="{FF2B5EF4-FFF2-40B4-BE49-F238E27FC236}">
                <a16:creationId xmlns:a16="http://schemas.microsoft.com/office/drawing/2014/main" id="{F6E66109-C4CC-19E4-202F-46081C042F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6C975-2C15-FC36-BF3F-41C50C2FD8B0}"/>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15326097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7E498-98B0-A91D-5FBA-8C54F5628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795DA09-DE55-9B82-CB4B-A7AD90749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4081D47-042E-E23B-B1B8-BFF84BA3B9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1DE477-87BB-2368-7499-B06B99A48649}"/>
              </a:ext>
            </a:extLst>
          </p:cNvPr>
          <p:cNvSpPr>
            <a:spLocks noGrp="1"/>
          </p:cNvSpPr>
          <p:nvPr>
            <p:ph type="dt" sz="half" idx="10"/>
          </p:nvPr>
        </p:nvSpPr>
        <p:spPr/>
        <p:txBody>
          <a:bodyPr/>
          <a:lstStyle/>
          <a:p>
            <a:fld id="{7D0147F8-E0E8-4502-98F3-34C62C7DEE93}" type="datetimeFigureOut">
              <a:rPr lang="en-IN" smtClean="0"/>
              <a:t>24-06-2025</a:t>
            </a:fld>
            <a:endParaRPr lang="en-IN"/>
          </a:p>
        </p:txBody>
      </p:sp>
      <p:sp>
        <p:nvSpPr>
          <p:cNvPr id="6" name="Footer Placeholder 5">
            <a:extLst>
              <a:ext uri="{FF2B5EF4-FFF2-40B4-BE49-F238E27FC236}">
                <a16:creationId xmlns:a16="http://schemas.microsoft.com/office/drawing/2014/main" id="{A66DF3B3-254B-4AC7-39A3-8C991949E43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6DD689E-A014-6E43-8F56-43C019967C20}"/>
              </a:ext>
            </a:extLst>
          </p:cNvPr>
          <p:cNvSpPr>
            <a:spLocks noGrp="1"/>
          </p:cNvSpPr>
          <p:nvPr>
            <p:ph type="sldNum" sz="quarter" idx="12"/>
          </p:nvPr>
        </p:nvSpPr>
        <p:spPr/>
        <p:txBody>
          <a:bodyPr/>
          <a:lstStyle/>
          <a:p>
            <a:fld id="{4D360518-A7B5-491D-9520-7EFB8B9B5756}" type="slidenum">
              <a:rPr lang="en-IN" smtClean="0"/>
              <a:t>‹#›</a:t>
            </a:fld>
            <a:endParaRPr lang="en-IN"/>
          </a:p>
        </p:txBody>
      </p:sp>
    </p:spTree>
    <p:extLst>
      <p:ext uri="{BB962C8B-B14F-4D97-AF65-F5344CB8AC3E}">
        <p14:creationId xmlns:p14="http://schemas.microsoft.com/office/powerpoint/2010/main" val="28534271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74F1A67-0B5F-0E83-CD5A-B2E80C820E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950B6F-0832-DC5F-14A6-B1E2ED45C8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F3E53D-9066-373C-E7EE-BC4D3775A9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0147F8-E0E8-4502-98F3-34C62C7DEE93}" type="datetimeFigureOut">
              <a:rPr lang="en-IN" smtClean="0"/>
              <a:t>24-06-2025</a:t>
            </a:fld>
            <a:endParaRPr lang="en-IN"/>
          </a:p>
        </p:txBody>
      </p:sp>
      <p:sp>
        <p:nvSpPr>
          <p:cNvPr id="5" name="Footer Placeholder 4">
            <a:extLst>
              <a:ext uri="{FF2B5EF4-FFF2-40B4-BE49-F238E27FC236}">
                <a16:creationId xmlns:a16="http://schemas.microsoft.com/office/drawing/2014/main" id="{09B79FF8-3718-87C0-6E3D-561BFB7A27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5E6113-CDF9-5793-C77D-28CEABF25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360518-A7B5-491D-9520-7EFB8B9B5756}" type="slidenum">
              <a:rPr lang="en-IN" smtClean="0"/>
              <a:t>‹#›</a:t>
            </a:fld>
            <a:endParaRPr lang="en-IN"/>
          </a:p>
        </p:txBody>
      </p:sp>
    </p:spTree>
    <p:extLst>
      <p:ext uri="{BB962C8B-B14F-4D97-AF65-F5344CB8AC3E}">
        <p14:creationId xmlns:p14="http://schemas.microsoft.com/office/powerpoint/2010/main" val="2334631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9F7D6-AF83-10FA-3AD0-EDEAE94DFBDC}"/>
              </a:ext>
            </a:extLst>
          </p:cNvPr>
          <p:cNvSpPr>
            <a:spLocks noGrp="1"/>
          </p:cNvSpPr>
          <p:nvPr>
            <p:ph type="ctrTitle"/>
          </p:nvPr>
        </p:nvSpPr>
        <p:spPr>
          <a:xfrm>
            <a:off x="2386985" y="707923"/>
            <a:ext cx="7095057" cy="1754325"/>
          </a:xfrm>
        </p:spPr>
        <p:txBody>
          <a:bodyPr>
            <a:normAutofit/>
          </a:bodyPr>
          <a:lstStyle/>
          <a:p>
            <a:r>
              <a:rPr lang="en-US" sz="4400" b="1" dirty="0">
                <a:latin typeface="Times New Roman" panose="02020603050405020304" pitchFamily="18" charset="0"/>
                <a:cs typeface="Times New Roman" panose="02020603050405020304" pitchFamily="18" charset="0"/>
              </a:rPr>
              <a:t>Comparative Analysis of SVM, CNN, and </a:t>
            </a:r>
            <a:r>
              <a:rPr lang="en-US" sz="4400" b="1" dirty="0" err="1">
                <a:latin typeface="Times New Roman" panose="02020603050405020304" pitchFamily="18" charset="0"/>
                <a:cs typeface="Times New Roman" panose="02020603050405020304" pitchFamily="18" charset="0"/>
              </a:rPr>
              <a:t>XGBoost</a:t>
            </a:r>
            <a:r>
              <a:rPr lang="en-US" sz="4400" b="1" dirty="0">
                <a:latin typeface="Times New Roman" panose="02020603050405020304" pitchFamily="18" charset="0"/>
                <a:cs typeface="Times New Roman" panose="02020603050405020304" pitchFamily="18" charset="0"/>
              </a:rPr>
              <a:t> </a:t>
            </a:r>
            <a:endParaRPr lang="en-IN" sz="4400" b="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DA60488-B327-93B9-2E39-90E3EF03757C}"/>
              </a:ext>
            </a:extLst>
          </p:cNvPr>
          <p:cNvPicPr>
            <a:picLocks noChangeAspect="1"/>
          </p:cNvPicPr>
          <p:nvPr/>
        </p:nvPicPr>
        <p:blipFill>
          <a:blip r:embed="rId2"/>
          <a:srcRect b="11950"/>
          <a:stretch>
            <a:fillRect/>
          </a:stretch>
        </p:blipFill>
        <p:spPr>
          <a:xfrm>
            <a:off x="600378" y="4278004"/>
            <a:ext cx="2211648" cy="2103131"/>
          </a:xfrm>
          <a:prstGeom prst="rect">
            <a:avLst/>
          </a:prstGeom>
        </p:spPr>
      </p:pic>
      <p:pic>
        <p:nvPicPr>
          <p:cNvPr id="5" name="Picture 4">
            <a:extLst>
              <a:ext uri="{FF2B5EF4-FFF2-40B4-BE49-F238E27FC236}">
                <a16:creationId xmlns:a16="http://schemas.microsoft.com/office/drawing/2014/main" id="{9E2485CD-7983-2093-BDBF-DC7542FF48BE}"/>
              </a:ext>
            </a:extLst>
          </p:cNvPr>
          <p:cNvPicPr>
            <a:picLocks noChangeAspect="1"/>
          </p:cNvPicPr>
          <p:nvPr/>
        </p:nvPicPr>
        <p:blipFill>
          <a:blip r:embed="rId3"/>
          <a:stretch>
            <a:fillRect/>
          </a:stretch>
        </p:blipFill>
        <p:spPr>
          <a:xfrm>
            <a:off x="2921024" y="4031226"/>
            <a:ext cx="2689198" cy="2689198"/>
          </a:xfrm>
          <a:prstGeom prst="rect">
            <a:avLst/>
          </a:prstGeom>
        </p:spPr>
      </p:pic>
      <p:pic>
        <p:nvPicPr>
          <p:cNvPr id="6" name="Picture 5">
            <a:extLst>
              <a:ext uri="{FF2B5EF4-FFF2-40B4-BE49-F238E27FC236}">
                <a16:creationId xmlns:a16="http://schemas.microsoft.com/office/drawing/2014/main" id="{6E6D62C6-DABC-6663-ECAC-A15C299EB701}"/>
              </a:ext>
            </a:extLst>
          </p:cNvPr>
          <p:cNvPicPr>
            <a:picLocks noChangeAspect="1"/>
          </p:cNvPicPr>
          <p:nvPr/>
        </p:nvPicPr>
        <p:blipFill>
          <a:blip r:embed="rId4"/>
          <a:stretch>
            <a:fillRect/>
          </a:stretch>
        </p:blipFill>
        <p:spPr>
          <a:xfrm>
            <a:off x="5934514" y="4404004"/>
            <a:ext cx="1986116" cy="1986116"/>
          </a:xfrm>
          <a:prstGeom prst="rect">
            <a:avLst/>
          </a:prstGeom>
        </p:spPr>
      </p:pic>
      <p:pic>
        <p:nvPicPr>
          <p:cNvPr id="8" name="Picture 7">
            <a:extLst>
              <a:ext uri="{FF2B5EF4-FFF2-40B4-BE49-F238E27FC236}">
                <a16:creationId xmlns:a16="http://schemas.microsoft.com/office/drawing/2014/main" id="{06C8ADE9-D66B-A09B-46A8-20091EF09E2A}"/>
              </a:ext>
            </a:extLst>
          </p:cNvPr>
          <p:cNvPicPr>
            <a:picLocks noChangeAspect="1"/>
          </p:cNvPicPr>
          <p:nvPr/>
        </p:nvPicPr>
        <p:blipFill>
          <a:blip r:embed="rId5"/>
          <a:stretch>
            <a:fillRect/>
          </a:stretch>
        </p:blipFill>
        <p:spPr>
          <a:xfrm>
            <a:off x="8732710" y="4361574"/>
            <a:ext cx="2113936" cy="2218636"/>
          </a:xfrm>
          <a:prstGeom prst="rect">
            <a:avLst/>
          </a:prstGeom>
        </p:spPr>
      </p:pic>
      <p:pic>
        <p:nvPicPr>
          <p:cNvPr id="10" name="Picture 9">
            <a:extLst>
              <a:ext uri="{FF2B5EF4-FFF2-40B4-BE49-F238E27FC236}">
                <a16:creationId xmlns:a16="http://schemas.microsoft.com/office/drawing/2014/main" id="{DDE24EF5-B7D0-3583-4E5E-C242FFABF59A}"/>
              </a:ext>
            </a:extLst>
          </p:cNvPr>
          <p:cNvPicPr>
            <a:picLocks noChangeAspect="1"/>
          </p:cNvPicPr>
          <p:nvPr/>
        </p:nvPicPr>
        <p:blipFill>
          <a:blip r:embed="rId6"/>
          <a:stretch>
            <a:fillRect/>
          </a:stretch>
        </p:blipFill>
        <p:spPr>
          <a:xfrm>
            <a:off x="448139" y="553941"/>
            <a:ext cx="1716202" cy="2062287"/>
          </a:xfrm>
          <a:prstGeom prst="rect">
            <a:avLst/>
          </a:prstGeom>
        </p:spPr>
      </p:pic>
      <p:pic>
        <p:nvPicPr>
          <p:cNvPr id="12" name="Picture 11">
            <a:extLst>
              <a:ext uri="{FF2B5EF4-FFF2-40B4-BE49-F238E27FC236}">
                <a16:creationId xmlns:a16="http://schemas.microsoft.com/office/drawing/2014/main" id="{EF0F52E5-2494-3037-A3D6-F68983FB8D2C}"/>
              </a:ext>
            </a:extLst>
          </p:cNvPr>
          <p:cNvPicPr>
            <a:picLocks noChangeAspect="1"/>
          </p:cNvPicPr>
          <p:nvPr/>
        </p:nvPicPr>
        <p:blipFill>
          <a:blip r:embed="rId7"/>
          <a:stretch>
            <a:fillRect/>
          </a:stretch>
        </p:blipFill>
        <p:spPr>
          <a:xfrm>
            <a:off x="9661839" y="553940"/>
            <a:ext cx="2082022" cy="2062287"/>
          </a:xfrm>
          <a:prstGeom prst="rect">
            <a:avLst/>
          </a:prstGeom>
        </p:spPr>
      </p:pic>
      <p:sp>
        <p:nvSpPr>
          <p:cNvPr id="14" name="TextBox 13">
            <a:extLst>
              <a:ext uri="{FF2B5EF4-FFF2-40B4-BE49-F238E27FC236}">
                <a16:creationId xmlns:a16="http://schemas.microsoft.com/office/drawing/2014/main" id="{E2686264-6F4D-4393-0DAE-FBA9FA06B633}"/>
              </a:ext>
            </a:extLst>
          </p:cNvPr>
          <p:cNvSpPr txBox="1"/>
          <p:nvPr/>
        </p:nvSpPr>
        <p:spPr>
          <a:xfrm>
            <a:off x="247722" y="2914292"/>
            <a:ext cx="11696555" cy="1200329"/>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For Binary and Multi-Class Medical Image Classification on Chest X-ray and Brain Tumor Datasets </a:t>
            </a:r>
            <a:endParaRPr lang="en-IN" sz="3600" dirty="0"/>
          </a:p>
        </p:txBody>
      </p:sp>
    </p:spTree>
    <p:extLst>
      <p:ext uri="{BB962C8B-B14F-4D97-AF65-F5344CB8AC3E}">
        <p14:creationId xmlns:p14="http://schemas.microsoft.com/office/powerpoint/2010/main" val="2675807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A76284-3A11-B13F-4EA5-77F633CA4E59}"/>
              </a:ext>
            </a:extLst>
          </p:cNvPr>
          <p:cNvPicPr>
            <a:picLocks noChangeAspect="1"/>
          </p:cNvPicPr>
          <p:nvPr/>
        </p:nvPicPr>
        <p:blipFill>
          <a:blip r:embed="rId2"/>
          <a:stretch>
            <a:fillRect/>
          </a:stretch>
        </p:blipFill>
        <p:spPr>
          <a:xfrm>
            <a:off x="310821" y="1162807"/>
            <a:ext cx="5997740" cy="4160891"/>
          </a:xfrm>
          <a:prstGeom prst="rect">
            <a:avLst/>
          </a:prstGeom>
        </p:spPr>
      </p:pic>
      <p:pic>
        <p:nvPicPr>
          <p:cNvPr id="5" name="Picture 4">
            <a:extLst>
              <a:ext uri="{FF2B5EF4-FFF2-40B4-BE49-F238E27FC236}">
                <a16:creationId xmlns:a16="http://schemas.microsoft.com/office/drawing/2014/main" id="{A395159D-86FC-501B-9683-54AAECBF6E10}"/>
              </a:ext>
            </a:extLst>
          </p:cNvPr>
          <p:cNvPicPr>
            <a:picLocks noChangeAspect="1"/>
          </p:cNvPicPr>
          <p:nvPr/>
        </p:nvPicPr>
        <p:blipFill>
          <a:blip r:embed="rId3"/>
          <a:stretch>
            <a:fillRect/>
          </a:stretch>
        </p:blipFill>
        <p:spPr>
          <a:xfrm>
            <a:off x="6096000" y="1348554"/>
            <a:ext cx="6001608" cy="4160891"/>
          </a:xfrm>
          <a:prstGeom prst="rect">
            <a:avLst/>
          </a:prstGeom>
        </p:spPr>
      </p:pic>
      <p:sp>
        <p:nvSpPr>
          <p:cNvPr id="7" name="TextBox 6">
            <a:extLst>
              <a:ext uri="{FF2B5EF4-FFF2-40B4-BE49-F238E27FC236}">
                <a16:creationId xmlns:a16="http://schemas.microsoft.com/office/drawing/2014/main" id="{428E2E0A-85DF-E15E-4EC6-8E91361B7F97}"/>
              </a:ext>
            </a:extLst>
          </p:cNvPr>
          <p:cNvSpPr txBox="1"/>
          <p:nvPr/>
        </p:nvSpPr>
        <p:spPr>
          <a:xfrm>
            <a:off x="442387" y="5784748"/>
            <a:ext cx="11464661" cy="369332"/>
          </a:xfrm>
          <a:prstGeom prst="rect">
            <a:avLst/>
          </a:prstGeom>
          <a:noFill/>
        </p:spPr>
        <p:txBody>
          <a:bodyPr wrap="square">
            <a:spAutoFit/>
          </a:bodyPr>
          <a:lstStyle/>
          <a:p>
            <a:r>
              <a:rPr lang="en-US" dirty="0"/>
              <a:t>Each image has a resolution of 2,000 pixels in width and height, stored as 8-bit grayscale JPEG files.</a:t>
            </a:r>
          </a:p>
        </p:txBody>
      </p:sp>
      <p:sp>
        <p:nvSpPr>
          <p:cNvPr id="9" name="TextBox 8">
            <a:extLst>
              <a:ext uri="{FF2B5EF4-FFF2-40B4-BE49-F238E27FC236}">
                <a16:creationId xmlns:a16="http://schemas.microsoft.com/office/drawing/2014/main" id="{236363E4-00F5-F574-4257-EF08BD5622E3}"/>
              </a:ext>
            </a:extLst>
          </p:cNvPr>
          <p:cNvSpPr txBox="1"/>
          <p:nvPr/>
        </p:nvSpPr>
        <p:spPr>
          <a:xfrm>
            <a:off x="276742" y="241639"/>
            <a:ext cx="6098874" cy="523220"/>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Datasets Used:</a:t>
            </a:r>
          </a:p>
        </p:txBody>
      </p:sp>
    </p:spTree>
    <p:extLst>
      <p:ext uri="{BB962C8B-B14F-4D97-AF65-F5344CB8AC3E}">
        <p14:creationId xmlns:p14="http://schemas.microsoft.com/office/powerpoint/2010/main" val="2459711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EA90F32-3690-53AA-3CB5-311AEF8F8C3E}"/>
              </a:ext>
            </a:extLst>
          </p:cNvPr>
          <p:cNvPicPr>
            <a:picLocks noChangeAspect="1"/>
          </p:cNvPicPr>
          <p:nvPr/>
        </p:nvPicPr>
        <p:blipFill>
          <a:blip r:embed="rId2"/>
          <a:stretch>
            <a:fillRect/>
          </a:stretch>
        </p:blipFill>
        <p:spPr>
          <a:xfrm>
            <a:off x="403364" y="1470837"/>
            <a:ext cx="5692636" cy="4050069"/>
          </a:xfrm>
          <a:prstGeom prst="rect">
            <a:avLst/>
          </a:prstGeom>
        </p:spPr>
      </p:pic>
      <p:pic>
        <p:nvPicPr>
          <p:cNvPr id="5" name="Picture 4">
            <a:extLst>
              <a:ext uri="{FF2B5EF4-FFF2-40B4-BE49-F238E27FC236}">
                <a16:creationId xmlns:a16="http://schemas.microsoft.com/office/drawing/2014/main" id="{EB4FF8DF-4A7C-212A-3266-FF9B7FB3F33B}"/>
              </a:ext>
            </a:extLst>
          </p:cNvPr>
          <p:cNvPicPr>
            <a:picLocks noChangeAspect="1"/>
          </p:cNvPicPr>
          <p:nvPr/>
        </p:nvPicPr>
        <p:blipFill>
          <a:blip r:embed="rId3"/>
          <a:stretch>
            <a:fillRect/>
          </a:stretch>
        </p:blipFill>
        <p:spPr>
          <a:xfrm>
            <a:off x="6332589" y="3810727"/>
            <a:ext cx="5061977" cy="2718820"/>
          </a:xfrm>
          <a:prstGeom prst="rect">
            <a:avLst/>
          </a:prstGeom>
        </p:spPr>
      </p:pic>
      <p:sp>
        <p:nvSpPr>
          <p:cNvPr id="7" name="TextBox 6">
            <a:extLst>
              <a:ext uri="{FF2B5EF4-FFF2-40B4-BE49-F238E27FC236}">
                <a16:creationId xmlns:a16="http://schemas.microsoft.com/office/drawing/2014/main" id="{3AC68865-7632-F50A-245D-23ED83B2AAE2}"/>
              </a:ext>
            </a:extLst>
          </p:cNvPr>
          <p:cNvSpPr txBox="1"/>
          <p:nvPr/>
        </p:nvSpPr>
        <p:spPr>
          <a:xfrm>
            <a:off x="2199012" y="487074"/>
            <a:ext cx="6098874" cy="1015663"/>
          </a:xfrm>
          <a:prstGeom prst="rect">
            <a:avLst/>
          </a:prstGeom>
          <a:noFill/>
        </p:spPr>
        <p:txBody>
          <a:bodyPr wrap="square">
            <a:spAutoFit/>
          </a:bodyPr>
          <a:lstStyle/>
          <a:p>
            <a:pPr marL="342900" indent="-342900">
              <a:buAutoNum type="alphaUcPeriod"/>
            </a:pPr>
            <a:r>
              <a:rPr lang="en-US" sz="2400" b="1" dirty="0">
                <a:latin typeface="Times New Roman" panose="02020603050405020304" pitchFamily="18" charset="0"/>
                <a:cs typeface="Times New Roman" panose="02020603050405020304" pitchFamily="18" charset="0"/>
              </a:rPr>
              <a:t>Standalone ML</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I. SVM with PCA</a:t>
            </a:r>
            <a:endParaRPr lang="en-IN"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DE13A49-E902-BD9F-80D2-BA46B30A9EE8}"/>
              </a:ext>
            </a:extLst>
          </p:cNvPr>
          <p:cNvSpPr txBox="1"/>
          <p:nvPr/>
        </p:nvSpPr>
        <p:spPr>
          <a:xfrm>
            <a:off x="7957837" y="487074"/>
            <a:ext cx="6098874"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II. Raw </a:t>
            </a:r>
            <a:r>
              <a:rPr lang="en-IN" dirty="0" err="1">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E6910A6-5E03-D58C-A59A-BA0DE77DA0D5}"/>
              </a:ext>
            </a:extLst>
          </p:cNvPr>
          <p:cNvSpPr txBox="1"/>
          <p:nvPr/>
        </p:nvSpPr>
        <p:spPr>
          <a:xfrm>
            <a:off x="7802561" y="3441395"/>
            <a:ext cx="6409426"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III. </a:t>
            </a:r>
            <a:r>
              <a:rPr lang="en-IN"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with PCA</a:t>
            </a:r>
          </a:p>
        </p:txBody>
      </p:sp>
      <p:pic>
        <p:nvPicPr>
          <p:cNvPr id="13" name="Picture 12">
            <a:extLst>
              <a:ext uri="{FF2B5EF4-FFF2-40B4-BE49-F238E27FC236}">
                <a16:creationId xmlns:a16="http://schemas.microsoft.com/office/drawing/2014/main" id="{7DB5DE0D-25A7-A328-57B9-CBEA481491FA}"/>
              </a:ext>
            </a:extLst>
          </p:cNvPr>
          <p:cNvPicPr>
            <a:picLocks noChangeAspect="1"/>
          </p:cNvPicPr>
          <p:nvPr/>
        </p:nvPicPr>
        <p:blipFill>
          <a:blip r:embed="rId4"/>
          <a:stretch>
            <a:fillRect/>
          </a:stretch>
        </p:blipFill>
        <p:spPr>
          <a:xfrm>
            <a:off x="6332589" y="884029"/>
            <a:ext cx="4829961" cy="2278789"/>
          </a:xfrm>
          <a:prstGeom prst="rect">
            <a:avLst/>
          </a:prstGeom>
        </p:spPr>
      </p:pic>
    </p:spTree>
    <p:extLst>
      <p:ext uri="{BB962C8B-B14F-4D97-AF65-F5344CB8AC3E}">
        <p14:creationId xmlns:p14="http://schemas.microsoft.com/office/powerpoint/2010/main" val="3573315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B54998-A144-3F37-CF25-2F10CF697433}"/>
              </a:ext>
            </a:extLst>
          </p:cNvPr>
          <p:cNvPicPr>
            <a:picLocks noChangeAspect="1"/>
          </p:cNvPicPr>
          <p:nvPr/>
        </p:nvPicPr>
        <p:blipFill>
          <a:blip r:embed="rId2"/>
          <a:stretch>
            <a:fillRect/>
          </a:stretch>
        </p:blipFill>
        <p:spPr>
          <a:xfrm>
            <a:off x="555568" y="1445337"/>
            <a:ext cx="5103360" cy="4428251"/>
          </a:xfrm>
          <a:prstGeom prst="rect">
            <a:avLst/>
          </a:prstGeom>
        </p:spPr>
      </p:pic>
      <p:pic>
        <p:nvPicPr>
          <p:cNvPr id="5" name="Picture 4">
            <a:extLst>
              <a:ext uri="{FF2B5EF4-FFF2-40B4-BE49-F238E27FC236}">
                <a16:creationId xmlns:a16="http://schemas.microsoft.com/office/drawing/2014/main" id="{86A5FE9B-BA9E-840C-6CD8-C23BA506623C}"/>
              </a:ext>
            </a:extLst>
          </p:cNvPr>
          <p:cNvPicPr>
            <a:picLocks noChangeAspect="1"/>
          </p:cNvPicPr>
          <p:nvPr/>
        </p:nvPicPr>
        <p:blipFill>
          <a:blip r:embed="rId3"/>
          <a:stretch>
            <a:fillRect/>
          </a:stretch>
        </p:blipFill>
        <p:spPr>
          <a:xfrm>
            <a:off x="5451895" y="478899"/>
            <a:ext cx="6497549" cy="4383889"/>
          </a:xfrm>
          <a:prstGeom prst="rect">
            <a:avLst/>
          </a:prstGeom>
        </p:spPr>
      </p:pic>
      <p:sp>
        <p:nvSpPr>
          <p:cNvPr id="7" name="TextBox 6">
            <a:extLst>
              <a:ext uri="{FF2B5EF4-FFF2-40B4-BE49-F238E27FC236}">
                <a16:creationId xmlns:a16="http://schemas.microsoft.com/office/drawing/2014/main" id="{48855705-DCCF-919E-EFF0-67EFC9A1D04E}"/>
              </a:ext>
            </a:extLst>
          </p:cNvPr>
          <p:cNvSpPr txBox="1"/>
          <p:nvPr/>
        </p:nvSpPr>
        <p:spPr>
          <a:xfrm>
            <a:off x="1565695" y="785514"/>
            <a:ext cx="6098874" cy="400110"/>
          </a:xfrm>
          <a:prstGeom prst="rect">
            <a:avLst/>
          </a:prstGeom>
          <a:noFill/>
        </p:spPr>
        <p:txBody>
          <a:bodyPr wrap="square">
            <a:spAutoFit/>
          </a:bodyPr>
          <a:lstStyle/>
          <a:p>
            <a:r>
              <a:rPr lang="en-IN" sz="2000" b="1" dirty="0">
                <a:latin typeface="Times New Roman" panose="02020603050405020304" pitchFamily="18" charset="0"/>
                <a:cs typeface="Times New Roman" panose="02020603050405020304" pitchFamily="18" charset="0"/>
              </a:rPr>
              <a:t>B. Standalone DL - CNNs</a:t>
            </a:r>
          </a:p>
        </p:txBody>
      </p:sp>
      <p:sp>
        <p:nvSpPr>
          <p:cNvPr id="9" name="TextBox 8">
            <a:extLst>
              <a:ext uri="{FF2B5EF4-FFF2-40B4-BE49-F238E27FC236}">
                <a16:creationId xmlns:a16="http://schemas.microsoft.com/office/drawing/2014/main" id="{8435516F-E4D0-08AB-E1F8-D0CE79FE2F07}"/>
              </a:ext>
            </a:extLst>
          </p:cNvPr>
          <p:cNvSpPr txBox="1"/>
          <p:nvPr/>
        </p:nvSpPr>
        <p:spPr>
          <a:xfrm>
            <a:off x="5658928" y="4862788"/>
            <a:ext cx="6497549" cy="1754326"/>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VGG16 is a deep convolutional neural network (CNN) architecture developed by the Visual Geometry Group at the University of Oxford; the “16” in its name refers to its 16 weight layers, which include 13 convolutional layers and 3 fully connected layers, making it one of the most influential models in image recognition and classification.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5200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7D2919-3749-1152-BEA0-5936CE966248}"/>
              </a:ext>
            </a:extLst>
          </p:cNvPr>
          <p:cNvPicPr>
            <a:picLocks noChangeAspect="1"/>
          </p:cNvPicPr>
          <p:nvPr/>
        </p:nvPicPr>
        <p:blipFill>
          <a:blip r:embed="rId2"/>
          <a:stretch>
            <a:fillRect/>
          </a:stretch>
        </p:blipFill>
        <p:spPr>
          <a:xfrm>
            <a:off x="409916" y="1371313"/>
            <a:ext cx="7509294" cy="4115374"/>
          </a:xfrm>
          <a:prstGeom prst="rect">
            <a:avLst/>
          </a:prstGeom>
        </p:spPr>
      </p:pic>
      <p:sp>
        <p:nvSpPr>
          <p:cNvPr id="5" name="TextBox 4">
            <a:extLst>
              <a:ext uri="{FF2B5EF4-FFF2-40B4-BE49-F238E27FC236}">
                <a16:creationId xmlns:a16="http://schemas.microsoft.com/office/drawing/2014/main" id="{8967E6BC-60EF-6D0C-C8A8-C8BA41C4F9E3}"/>
              </a:ext>
            </a:extLst>
          </p:cNvPr>
          <p:cNvSpPr txBox="1"/>
          <p:nvPr/>
        </p:nvSpPr>
        <p:spPr>
          <a:xfrm>
            <a:off x="478766" y="755327"/>
            <a:ext cx="6098874" cy="400110"/>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C. Hybrid ML and DL – </a:t>
            </a:r>
            <a:r>
              <a:rPr lang="en-US" sz="2000" b="1" dirty="0" err="1">
                <a:latin typeface="Times New Roman" panose="02020603050405020304" pitchFamily="18" charset="0"/>
                <a:cs typeface="Times New Roman" panose="02020603050405020304" pitchFamily="18" charset="0"/>
              </a:rPr>
              <a:t>XGBoost</a:t>
            </a:r>
            <a:r>
              <a:rPr lang="en-US" sz="2000" b="1" dirty="0">
                <a:latin typeface="Times New Roman" panose="02020603050405020304" pitchFamily="18" charset="0"/>
                <a:cs typeface="Times New Roman" panose="02020603050405020304" pitchFamily="18" charset="0"/>
              </a:rPr>
              <a:t> + CNNs</a:t>
            </a:r>
            <a:endParaRPr lang="en-IN" sz="20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77F54A6-6E4A-9C7C-615D-2F51304A25C9}"/>
              </a:ext>
            </a:extLst>
          </p:cNvPr>
          <p:cNvSpPr txBox="1"/>
          <p:nvPr/>
        </p:nvSpPr>
        <p:spPr>
          <a:xfrm>
            <a:off x="7919210" y="1155437"/>
            <a:ext cx="3997414" cy="3970318"/>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hybrid approach combines CNN-based feature extraction with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classification. A pre-trained CNN model, such as VGG16, is first used to extract high-level feature representations from chest X-ray images.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Instead of using the CNN for final classification, the output feature maps from its final convolutional layer are flattened into one-dimensional vectors.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These vectors are then used as inputs for an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classifier.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5486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E23EF9-14B1-984B-5B47-4A7F67FFE92C}"/>
              </a:ext>
            </a:extLst>
          </p:cNvPr>
          <p:cNvPicPr>
            <a:picLocks noChangeAspect="1"/>
          </p:cNvPicPr>
          <p:nvPr/>
        </p:nvPicPr>
        <p:blipFill>
          <a:blip r:embed="rId2"/>
          <a:stretch>
            <a:fillRect/>
          </a:stretch>
        </p:blipFill>
        <p:spPr>
          <a:xfrm>
            <a:off x="579373" y="433676"/>
            <a:ext cx="11033253" cy="3137661"/>
          </a:xfrm>
          <a:prstGeom prst="rect">
            <a:avLst/>
          </a:prstGeom>
        </p:spPr>
      </p:pic>
      <p:sp>
        <p:nvSpPr>
          <p:cNvPr id="5" name="TextBox 4">
            <a:extLst>
              <a:ext uri="{FF2B5EF4-FFF2-40B4-BE49-F238E27FC236}">
                <a16:creationId xmlns:a16="http://schemas.microsoft.com/office/drawing/2014/main" id="{BF7EB665-1EA8-0657-21F9-2B56832B3112}"/>
              </a:ext>
            </a:extLst>
          </p:cNvPr>
          <p:cNvSpPr txBox="1"/>
          <p:nvPr/>
        </p:nvSpPr>
        <p:spPr>
          <a:xfrm>
            <a:off x="579373" y="3839001"/>
            <a:ext cx="11480355" cy="2308324"/>
          </a:xfrm>
          <a:prstGeom prst="rect">
            <a:avLst/>
          </a:prstGeom>
          <a:noFill/>
        </p:spPr>
        <p:txBody>
          <a:bodyPr wrap="square">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SVM (with and without PCA) performed acceptably when trained on 80% of data (83% test accuracy) but experienced steep declines as the training fraction fell.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Transfer learning CNNs based on VGG16 maintained high accuracy (94% at 80% train and 90% at 20% train) and stable ROC-AUC (&gt;0.90) across all splits, showing effective generalization. The last approach using VGG16 and </a:t>
            </a:r>
          </a:p>
          <a:p>
            <a:pPr marL="285750" indent="-285750">
              <a:buFont typeface="Wingdings" panose="05000000000000000000" pitchFamily="2" charset="2"/>
              <a:buChar char="Ø"/>
            </a:pP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delivered the best performance (test accuracies of 96% in Brain MRI and 95% in chest X-ray) at all training splits. Moreover, its log-loss and error rates exhibited minimal sensitivity to reduced training size. These results prove that deep, pretrained feature representations offer the most effective solution for medical image classification when labelled data is limited.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78944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63</TotalTime>
  <Words>351</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Times New Roman</vt:lpstr>
      <vt:lpstr>Wingdings</vt:lpstr>
      <vt:lpstr>Office Theme</vt:lpstr>
      <vt:lpstr>Comparative Analysis of SVM, CNN, and XGBoost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AYATI RAUTHAN - 124101741 - MITMPL</dc:creator>
  <cp:lastModifiedBy>AYATI RAUTHAN - 124101741 - MITMPL</cp:lastModifiedBy>
  <cp:revision>3</cp:revision>
  <dcterms:created xsi:type="dcterms:W3CDTF">2025-06-24T09:35:03Z</dcterms:created>
  <dcterms:modified xsi:type="dcterms:W3CDTF">2025-06-24T10:45:50Z</dcterms:modified>
</cp:coreProperties>
</file>