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1" r:id="rId4"/>
    <p:sldId id="292" r:id="rId5"/>
    <p:sldId id="293" r:id="rId6"/>
    <p:sldId id="294" r:id="rId7"/>
    <p:sldId id="295" r:id="rId8"/>
    <p:sldId id="267" r:id="rId9"/>
    <p:sldId id="276" r:id="rId10"/>
    <p:sldId id="277" r:id="rId11"/>
    <p:sldId id="278" r:id="rId12"/>
    <p:sldId id="268" r:id="rId13"/>
    <p:sldId id="298" r:id="rId14"/>
    <p:sldId id="281" r:id="rId15"/>
    <p:sldId id="282" r:id="rId16"/>
    <p:sldId id="283" r:id="rId17"/>
    <p:sldId id="285" r:id="rId18"/>
    <p:sldId id="299" r:id="rId19"/>
    <p:sldId id="269" r:id="rId20"/>
    <p:sldId id="286" r:id="rId21"/>
    <p:sldId id="287" r:id="rId22"/>
    <p:sldId id="297" r:id="rId23"/>
    <p:sldId id="290"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C5CF3A9-3BFD-47A3-88AD-2D50FD1C8A19}">
          <p14:sldIdLst>
            <p14:sldId id="256"/>
            <p14:sldId id="257"/>
            <p14:sldId id="291"/>
            <p14:sldId id="292"/>
            <p14:sldId id="293"/>
            <p14:sldId id="294"/>
            <p14:sldId id="295"/>
            <p14:sldId id="267"/>
            <p14:sldId id="276"/>
            <p14:sldId id="277"/>
            <p14:sldId id="278"/>
            <p14:sldId id="268"/>
            <p14:sldId id="298"/>
            <p14:sldId id="281"/>
            <p14:sldId id="282"/>
            <p14:sldId id="283"/>
            <p14:sldId id="285"/>
            <p14:sldId id="299"/>
            <p14:sldId id="269"/>
            <p14:sldId id="286"/>
            <p14:sldId id="287"/>
            <p14:sldId id="297"/>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50" autoAdjust="0"/>
  </p:normalViewPr>
  <p:slideViewPr>
    <p:cSldViewPr snapToGrid="0" showGuides="1">
      <p:cViewPr varScale="1">
        <p:scale>
          <a:sx n="62" d="100"/>
          <a:sy n="62" d="100"/>
        </p:scale>
        <p:origin x="120"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2019/4/28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3892859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566DE-B94F-48C8-B499-9EED89F4BD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8236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3437925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3028943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216362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3273465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2175559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8467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3656348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23</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163957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52889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2019/4/28 Sunday</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846264"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419002"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9</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83638" y="214310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3938050" y="3873557"/>
            <a:ext cx="3954929" cy="830997"/>
          </a:xfrm>
          <a:prstGeom prst="rect">
            <a:avLst/>
          </a:prstGeom>
          <a:noFill/>
        </p:spPr>
        <p:txBody>
          <a:bodyPr wrap="none" rtlCol="0">
            <a:spAutoFit/>
          </a:bodyPr>
          <a:lstStyle/>
          <a:p>
            <a:r>
              <a:rPr lang="zh-CN" altLang="en-US" sz="4800" dirty="0">
                <a:latin typeface="Adobe 楷体 Std R" panose="02020400000000000000" pitchFamily="18" charset="-122"/>
                <a:ea typeface="Adobe 楷体 Std R" panose="02020400000000000000" pitchFamily="18" charset="-122"/>
              </a:rPr>
              <a:t>图形学</a:t>
            </a:r>
            <a:r>
              <a:rPr lang="en-US" altLang="zh-CN" sz="4800" dirty="0">
                <a:latin typeface="Adobe 楷体 Std R" panose="02020400000000000000" pitchFamily="18" charset="-122"/>
                <a:ea typeface="Adobe 楷体 Std R" panose="02020400000000000000" pitchFamily="18" charset="-122"/>
              </a:rPr>
              <a:t>project</a:t>
            </a:r>
            <a:endParaRPr lang="zh-CN" altLang="en-US" sz="4800" dirty="0">
              <a:latin typeface="Adobe 楷体 Std R" panose="02020400000000000000" pitchFamily="18" charset="-122"/>
              <a:ea typeface="Adobe 楷体 Std R" panose="02020400000000000000" pitchFamily="18" charset="-122"/>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ED1DDC6-7CC9-447E-B562-AC8D490F30EF}"/>
              </a:ext>
            </a:extLst>
          </p:cNvPr>
          <p:cNvSpPr txBox="1"/>
          <p:nvPr/>
        </p:nvSpPr>
        <p:spPr>
          <a:xfrm>
            <a:off x="7564478" y="5681685"/>
            <a:ext cx="4612918" cy="461665"/>
          </a:xfrm>
          <a:prstGeom prst="rect">
            <a:avLst/>
          </a:prstGeom>
          <a:noFill/>
        </p:spPr>
        <p:txBody>
          <a:bodyPr wrap="square" rtlCol="0">
            <a:spAutoFit/>
          </a:bodyPr>
          <a:lstStyle/>
          <a:p>
            <a:r>
              <a:rPr lang="zh-CN" altLang="en-US" sz="2400" dirty="0"/>
              <a:t>冯扬 王季宁 王德超 谷田</a:t>
            </a:r>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425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2" presetClass="entr" presetSubtype="8"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A8332C-C258-436C-AB2F-C29C173A9AAE}"/>
              </a:ext>
            </a:extLst>
          </p:cNvPr>
          <p:cNvPicPr>
            <a:picLocks noChangeAspect="1"/>
          </p:cNvPicPr>
          <p:nvPr/>
        </p:nvPicPr>
        <p:blipFill>
          <a:blip r:embed="rId4"/>
          <a:stretch>
            <a:fillRect/>
          </a:stretch>
        </p:blipFill>
        <p:spPr>
          <a:xfrm>
            <a:off x="6096000" y="4437238"/>
            <a:ext cx="1190627" cy="1057745"/>
          </a:xfrm>
          <a:prstGeom prst="rect">
            <a:avLst/>
          </a:prstGeom>
        </p:spPr>
      </p:pic>
      <p:sp>
        <p:nvSpPr>
          <p:cNvPr id="60" name="任意多边形 59"/>
          <p:cNvSpPr/>
          <p:nvPr/>
        </p:nvSpPr>
        <p:spPr>
          <a:xfrm>
            <a:off x="6071811" y="4365778"/>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E394787C-3E38-4441-B2DF-7411753FEE91}"/>
              </a:ext>
            </a:extLst>
          </p:cNvPr>
          <p:cNvPicPr>
            <a:picLocks noChangeAspect="1"/>
          </p:cNvPicPr>
          <p:nvPr/>
        </p:nvPicPr>
        <p:blipFill>
          <a:blip r:embed="rId5"/>
          <a:stretch>
            <a:fillRect/>
          </a:stretch>
        </p:blipFill>
        <p:spPr>
          <a:xfrm>
            <a:off x="704743" y="4849511"/>
            <a:ext cx="1275063" cy="829559"/>
          </a:xfrm>
          <a:prstGeom prst="rect">
            <a:avLst/>
          </a:prstGeom>
        </p:spPr>
      </p:pic>
      <p:grpSp>
        <p:nvGrpSpPr>
          <p:cNvPr id="21" name="组合 20"/>
          <p:cNvGrpSpPr/>
          <p:nvPr/>
        </p:nvGrpSpPr>
        <p:grpSpPr>
          <a:xfrm>
            <a:off x="644627" y="2244896"/>
            <a:ext cx="5041081" cy="1618931"/>
            <a:chOff x="644627" y="2244896"/>
            <a:chExt cx="5041081" cy="1618931"/>
          </a:xfrm>
        </p:grpSpPr>
        <p:sp>
          <p:nvSpPr>
            <p:cNvPr id="43" name="任意多边形 42"/>
            <p:cNvSpPr/>
            <p:nvPr/>
          </p:nvSpPr>
          <p:spPr>
            <a:xfrm>
              <a:off x="644627"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2005522" y="4761589"/>
            <a:ext cx="1402948" cy="369332"/>
          </a:xfrm>
          <a:prstGeom prst="rect">
            <a:avLst/>
          </a:prstGeom>
        </p:spPr>
        <p:txBody>
          <a:bodyPr wrap="none">
            <a:spAutoFit/>
          </a:bodyPr>
          <a:lstStyle/>
          <a:p>
            <a:r>
              <a:rPr lang="en-US" altLang="zh-CN" dirty="0">
                <a:solidFill>
                  <a:schemeClr val="accent1"/>
                </a:solidFill>
              </a:rPr>
              <a:t> </a:t>
            </a:r>
            <a:r>
              <a:rPr lang="zh-CN" altLang="en-US" dirty="0">
                <a:solidFill>
                  <a:schemeClr val="accent1"/>
                </a:solidFill>
              </a:rPr>
              <a:t>保龄球下落</a:t>
            </a:r>
          </a:p>
        </p:txBody>
      </p:sp>
      <p:sp>
        <p:nvSpPr>
          <p:cNvPr id="45" name="矩形 44"/>
          <p:cNvSpPr/>
          <p:nvPr/>
        </p:nvSpPr>
        <p:spPr>
          <a:xfrm>
            <a:off x="7902737" y="4591758"/>
            <a:ext cx="1107996" cy="369332"/>
          </a:xfrm>
          <a:prstGeom prst="rect">
            <a:avLst/>
          </a:prstGeom>
        </p:spPr>
        <p:txBody>
          <a:bodyPr wrap="none">
            <a:spAutoFit/>
          </a:bodyPr>
          <a:lstStyle/>
          <a:p>
            <a:r>
              <a:rPr lang="zh-CN" altLang="en-US" dirty="0">
                <a:solidFill>
                  <a:schemeClr val="accent2"/>
                </a:solidFill>
              </a:rPr>
              <a:t>球瓶倒地</a:t>
            </a:r>
          </a:p>
        </p:txBody>
      </p:sp>
      <p:sp>
        <p:nvSpPr>
          <p:cNvPr id="67" name="矩形 66"/>
          <p:cNvSpPr/>
          <p:nvPr/>
        </p:nvSpPr>
        <p:spPr>
          <a:xfrm>
            <a:off x="831164" y="2570008"/>
            <a:ext cx="3713115" cy="95962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rPr>
              <a:t>重力的表现形式其实就是一个大小约等于</a:t>
            </a:r>
            <a:r>
              <a:rPr lang="en-US" altLang="zh-CN" sz="1200" dirty="0">
                <a:solidFill>
                  <a:schemeClr val="tx1">
                    <a:lumMod val="75000"/>
                    <a:lumOff val="25000"/>
                  </a:schemeClr>
                </a:solidFill>
              </a:rPr>
              <a:t>9.8</a:t>
            </a:r>
            <a:r>
              <a:rPr lang="zh-CN" altLang="en-US" sz="1200" dirty="0">
                <a:solidFill>
                  <a:schemeClr val="tx1">
                    <a:lumMod val="75000"/>
                    <a:lumOff val="25000"/>
                  </a:schemeClr>
                </a:solidFill>
              </a:rPr>
              <a:t>米每二次方秒，方向垂直地面指向地心的加速度。且由于</a:t>
            </a:r>
            <a:r>
              <a:rPr lang="en-US" altLang="zh-CN" sz="1200" dirty="0">
                <a:solidFill>
                  <a:schemeClr val="tx1">
                    <a:lumMod val="75000"/>
                    <a:lumOff val="25000"/>
                  </a:schemeClr>
                </a:solidFill>
              </a:rPr>
              <a:t>X</a:t>
            </a:r>
            <a:r>
              <a:rPr lang="zh-CN" altLang="en-US" sz="1200" dirty="0">
                <a:solidFill>
                  <a:schemeClr val="tx1">
                    <a:lumMod val="75000"/>
                    <a:lumOff val="25000"/>
                  </a:schemeClr>
                </a:solidFill>
              </a:rPr>
              <a:t>轴方向的速度不受重力影响，所以我们只要将物体的速度进行正交分解，处理竖直向下的</a:t>
            </a:r>
            <a:r>
              <a:rPr lang="en-US" altLang="zh-CN" sz="1200" dirty="0">
                <a:solidFill>
                  <a:schemeClr val="tx1">
                    <a:lumMod val="75000"/>
                    <a:lumOff val="25000"/>
                  </a:schemeClr>
                </a:solidFill>
              </a:rPr>
              <a:t>Y</a:t>
            </a:r>
            <a:r>
              <a:rPr lang="zh-CN" altLang="en-US" sz="1200" dirty="0">
                <a:solidFill>
                  <a:schemeClr val="tx1">
                    <a:lumMod val="75000"/>
                    <a:lumOff val="25000"/>
                  </a:schemeClr>
                </a:solidFill>
              </a:rPr>
              <a:t>轴方向即可。</a:t>
            </a:r>
            <a:endParaRPr lang="en-US" altLang="zh-CN" sz="1200" dirty="0">
              <a:solidFill>
                <a:schemeClr val="tx1">
                  <a:lumMod val="75000"/>
                  <a:lumOff val="25000"/>
                </a:schemeClr>
              </a:solidFill>
            </a:endParaRPr>
          </a:p>
        </p:txBody>
      </p:sp>
      <p:sp>
        <p:nvSpPr>
          <p:cNvPr id="68" name="矩形 67"/>
          <p:cNvSpPr/>
          <p:nvPr/>
        </p:nvSpPr>
        <p:spPr>
          <a:xfrm>
            <a:off x="6716876" y="2703552"/>
            <a:ext cx="4143892" cy="516423"/>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rPr>
              <a:t>可以通过更改横坐标</a:t>
            </a:r>
            <a:r>
              <a:rPr lang="en-US" altLang="zh-CN" sz="1200" dirty="0">
                <a:solidFill>
                  <a:schemeClr val="tx1">
                    <a:lumMod val="75000"/>
                    <a:lumOff val="25000"/>
                  </a:schemeClr>
                </a:solidFill>
              </a:rPr>
              <a:t>x</a:t>
            </a:r>
            <a:r>
              <a:rPr lang="zh-CN" altLang="en-US" sz="1200" dirty="0">
                <a:solidFill>
                  <a:schemeClr val="tx1">
                    <a:lumMod val="75000"/>
                    <a:lumOff val="25000"/>
                  </a:schemeClr>
                </a:solidFill>
              </a:rPr>
              <a:t>，纵坐标</a:t>
            </a:r>
            <a:r>
              <a:rPr lang="en-US" altLang="zh-CN" sz="1200" dirty="0">
                <a:solidFill>
                  <a:schemeClr val="tx1">
                    <a:lumMod val="75000"/>
                    <a:lumOff val="25000"/>
                  </a:schemeClr>
                </a:solidFill>
              </a:rPr>
              <a:t>y</a:t>
            </a:r>
            <a:r>
              <a:rPr lang="zh-CN" altLang="en-US" sz="1200" dirty="0">
                <a:solidFill>
                  <a:schemeClr val="tx1">
                    <a:lumMod val="75000"/>
                    <a:lumOff val="25000"/>
                  </a:schemeClr>
                </a:solidFill>
              </a:rPr>
              <a:t>，水平速度</a:t>
            </a:r>
            <a:r>
              <a:rPr lang="en-US" altLang="zh-CN" sz="1200" dirty="0" err="1">
                <a:solidFill>
                  <a:schemeClr val="tx1">
                    <a:lumMod val="75000"/>
                    <a:lumOff val="25000"/>
                  </a:schemeClr>
                </a:solidFill>
              </a:rPr>
              <a:t>vx</a:t>
            </a:r>
            <a:r>
              <a:rPr lang="zh-CN" altLang="en-US" sz="1200" dirty="0">
                <a:solidFill>
                  <a:schemeClr val="tx1">
                    <a:lumMod val="75000"/>
                    <a:lumOff val="25000"/>
                  </a:schemeClr>
                </a:solidFill>
              </a:rPr>
              <a:t>，竖直速度</a:t>
            </a:r>
            <a:r>
              <a:rPr lang="en-US" altLang="zh-CN" sz="1200" dirty="0" err="1">
                <a:solidFill>
                  <a:schemeClr val="tx1">
                    <a:lumMod val="75000"/>
                    <a:lumOff val="25000"/>
                  </a:schemeClr>
                </a:solidFill>
              </a:rPr>
              <a:t>vy</a:t>
            </a:r>
            <a:r>
              <a:rPr lang="zh-CN" altLang="en-US" sz="1200" dirty="0">
                <a:solidFill>
                  <a:schemeClr val="tx1">
                    <a:lumMod val="75000"/>
                    <a:lumOff val="25000"/>
                  </a:schemeClr>
                </a:solidFill>
              </a:rPr>
              <a:t>以及加速度</a:t>
            </a:r>
            <a:r>
              <a:rPr lang="en-US" altLang="zh-CN" sz="1200" dirty="0" err="1">
                <a:solidFill>
                  <a:schemeClr val="tx1">
                    <a:lumMod val="75000"/>
                    <a:lumOff val="25000"/>
                  </a:schemeClr>
                </a:solidFill>
              </a:rPr>
              <a:t>gy</a:t>
            </a:r>
            <a:r>
              <a:rPr lang="zh-CN" altLang="en-US" sz="1200" dirty="0">
                <a:solidFill>
                  <a:schemeClr val="tx1">
                    <a:lumMod val="75000"/>
                    <a:lumOff val="25000"/>
                  </a:schemeClr>
                </a:solidFill>
              </a:rPr>
              <a:t>的值来改变保龄的运动速度与运动轨迹。</a:t>
            </a:r>
            <a:endParaRPr lang="en-US" altLang="zh-CN" sz="1200" dirty="0">
              <a:solidFill>
                <a:schemeClr val="tx1">
                  <a:lumMod val="75000"/>
                  <a:lumOff val="25000"/>
                </a:schemeClr>
              </a:solidFill>
            </a:endParaRP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重力系统</a:t>
            </a: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Gravity System.</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644627" y="4622177"/>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20985" y="5000025"/>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6932250" y="5019191"/>
            <a:ext cx="660376" cy="369332"/>
          </a:xfrm>
          <a:prstGeom prst="rect">
            <a:avLst/>
          </a:prstGeom>
          <a:noFill/>
        </p:spPr>
        <p:txBody>
          <a:bodyPr wrap="square" rtlCol="0">
            <a:spAutoFit/>
          </a:bodyPr>
          <a:lstStyle/>
          <a:p>
            <a:pPr algn="ctr"/>
            <a:r>
              <a:rPr lang="zh-CN" altLang="en-US" dirty="0">
                <a:solidFill>
                  <a:schemeClr val="bg1"/>
                </a:solidFill>
              </a:rPr>
              <a:t>倒</a:t>
            </a: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zh-CN" altLang="en-US" dirty="0">
                <a:solidFill>
                  <a:schemeClr val="bg1"/>
                </a:solidFill>
              </a:rPr>
              <a:t>落</a:t>
            </a: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2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2.22222E-6 L 3.75E-6 -2.22222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42" presetClass="path" presetSubtype="0" decel="30000" fill="hold" grpId="1" nodeType="withEffect">
                                  <p:stCondLst>
                                    <p:cond delay="0"/>
                                  </p:stCondLst>
                                  <p:childTnLst>
                                    <p:animMotion origin="layout" path="M 2.29167E-6 -0.03982 L 2.29167E-6 0.14814 " pathEditMode="relative" rAng="0" ptsTypes="AA">
                                      <p:cBhvr>
                                        <p:cTn id="21" dur="750" spd="-100000" fill="hold"/>
                                        <p:tgtEl>
                                          <p:spTgt spid="59"/>
                                        </p:tgtEl>
                                        <p:attrNameLst>
                                          <p:attrName>ppt_x</p:attrName>
                                          <p:attrName>ppt_y</p:attrName>
                                        </p:attrNameLst>
                                      </p:cBhvr>
                                      <p:rCtr x="0" y="9398"/>
                                    </p:animMotion>
                                  </p:childTnLst>
                                </p:cTn>
                              </p:par>
                              <p:par>
                                <p:cTn id="22" presetID="42" presetClass="path" presetSubtype="0" accel="30000" decel="30000" fill="hold" grpId="2" nodeType="withEffect">
                                  <p:stCondLst>
                                    <p:cond delay="750"/>
                                  </p:stCondLst>
                                  <p:childTnLst>
                                    <p:animMotion origin="layout" path="M 2.29167E-6 -0.03982 L 2.29167E-6 3.7037E-6 " pathEditMode="relative" rAng="0" ptsTypes="AA">
                                      <p:cBhvr>
                                        <p:cTn id="23" dur="750" fill="hold"/>
                                        <p:tgtEl>
                                          <p:spTgt spid="59"/>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64" presetClass="path" presetSubtype="0" decel="30000" fill="hold" grpId="1" nodeType="withEffect">
                                  <p:stCondLst>
                                    <p:cond delay="0"/>
                                  </p:stCondLst>
                                  <p:childTnLst>
                                    <p:animMotion origin="layout" path="M -2.91667E-6 0.03889 L -2.91667E-6 -0.14815 " pathEditMode="relative" rAng="0" ptsTypes="AA">
                                      <p:cBhvr>
                                        <p:cTn id="28" dur="750" spd="-100000" fill="hold"/>
                                        <p:tgtEl>
                                          <p:spTgt spid="60"/>
                                        </p:tgtEl>
                                        <p:attrNameLst>
                                          <p:attrName>ppt_x</p:attrName>
                                          <p:attrName>ppt_y</p:attrName>
                                        </p:attrNameLst>
                                      </p:cBhvr>
                                      <p:rCtr x="0" y="-9352"/>
                                    </p:animMotion>
                                  </p:childTnLst>
                                </p:cTn>
                              </p:par>
                              <p:par>
                                <p:cTn id="29" presetID="64" presetClass="path" presetSubtype="0" accel="30000" decel="30000" fill="hold" grpId="2" nodeType="withEffect">
                                  <p:stCondLst>
                                    <p:cond delay="750"/>
                                  </p:stCondLst>
                                  <p:childTnLst>
                                    <p:animMotion origin="layout" path="M -2.91667E-6 0.03842 L -2.91667E-6 3.7037E-6 " pathEditMode="relative" rAng="0" ptsTypes="AA">
                                      <p:cBhvr>
                                        <p:cTn id="30" dur="750" fill="hold"/>
                                        <p:tgtEl>
                                          <p:spTgt spid="60"/>
                                        </p:tgtEl>
                                        <p:attrNameLst>
                                          <p:attrName>ppt_x</p:attrName>
                                          <p:attrName>ppt_y</p:attrName>
                                        </p:attrNameLst>
                                      </p:cBhvr>
                                      <p:rCtr x="0" y="-1921"/>
                                    </p:animMotion>
                                  </p:childTnLst>
                                </p:cTn>
                              </p:par>
                              <p:par>
                                <p:cTn id="31" presetID="22" presetClass="entr" presetSubtype="8" fill="hold" grpId="0" nodeType="withEffect">
                                  <p:stCondLst>
                                    <p:cond delay="75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750"/>
                                        <p:tgtEl>
                                          <p:spTgt spid="46"/>
                                        </p:tgtEl>
                                      </p:cBhvr>
                                    </p:animEffect>
                                  </p:childTnLst>
                                </p:cTn>
                              </p:par>
                              <p:par>
                                <p:cTn id="34" presetID="22" presetClass="entr" presetSubtype="8" fill="hold" grpId="0" nodeType="withEffect">
                                  <p:stCondLst>
                                    <p:cond delay="75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750"/>
                                        <p:tgtEl>
                                          <p:spTgt spid="45"/>
                                        </p:tgtEl>
                                      </p:cBhvr>
                                    </p:animEffect>
                                  </p:childTnLst>
                                </p:cTn>
                              </p:par>
                              <p:par>
                                <p:cTn id="37" presetID="10" presetClass="exit" presetSubtype="0" fill="hold" grpId="3" nodeType="withEffect">
                                  <p:stCondLst>
                                    <p:cond delay="1500"/>
                                  </p:stCondLst>
                                  <p:childTnLst>
                                    <p:animEffect transition="out" filter="fade">
                                      <p:cBhvr>
                                        <p:cTn id="38" dur="750"/>
                                        <p:tgtEl>
                                          <p:spTgt spid="59"/>
                                        </p:tgtEl>
                                      </p:cBhvr>
                                    </p:animEffect>
                                    <p:set>
                                      <p:cBhvr>
                                        <p:cTn id="39" dur="1" fill="hold">
                                          <p:stCondLst>
                                            <p:cond delay="749"/>
                                          </p:stCondLst>
                                        </p:cTn>
                                        <p:tgtEl>
                                          <p:spTgt spid="59"/>
                                        </p:tgtEl>
                                        <p:attrNameLst>
                                          <p:attrName>style.visibility</p:attrName>
                                        </p:attrNameLst>
                                      </p:cBhvr>
                                      <p:to>
                                        <p:strVal val="hidden"/>
                                      </p:to>
                                    </p:set>
                                  </p:childTnLst>
                                </p:cTn>
                              </p:par>
                              <p:par>
                                <p:cTn id="40" presetID="10" presetClass="entr" presetSubtype="0" fill="hold" grpId="0" nodeType="withEffect">
                                  <p:stCondLst>
                                    <p:cond delay="15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750"/>
                                        <p:tgtEl>
                                          <p:spTgt spid="52"/>
                                        </p:tgtEl>
                                      </p:cBhvr>
                                    </p:animEffect>
                                  </p:childTnLst>
                                </p:cTn>
                              </p:par>
                              <p:par>
                                <p:cTn id="43" presetID="63" presetClass="path" presetSubtype="0" accel="45333" decel="44000" fill="hold" grpId="4" nodeType="withEffect">
                                  <p:stCondLst>
                                    <p:cond delay="1500"/>
                                  </p:stCondLst>
                                  <p:childTnLst>
                                    <p:animMotion origin="layout" path="M 2.29167E-6 3.7037E-6 L 0.03802 0.05324 " pathEditMode="relative" rAng="0" ptsTypes="AA">
                                      <p:cBhvr>
                                        <p:cTn id="44" dur="750" fill="hold"/>
                                        <p:tgtEl>
                                          <p:spTgt spid="59"/>
                                        </p:tgtEl>
                                        <p:attrNameLst>
                                          <p:attrName>ppt_x</p:attrName>
                                          <p:attrName>ppt_y</p:attrName>
                                        </p:attrNameLst>
                                      </p:cBhvr>
                                      <p:rCtr x="1901" y="2662"/>
                                    </p:animMotion>
                                  </p:childTnLst>
                                </p:cTn>
                              </p:par>
                              <p:par>
                                <p:cTn id="45" presetID="6" presetClass="emph" presetSubtype="0" accel="50000" decel="50000" fill="hold" grpId="5" nodeType="withEffect">
                                  <p:stCondLst>
                                    <p:cond delay="1500"/>
                                  </p:stCondLst>
                                  <p:childTnLst>
                                    <p:animScale>
                                      <p:cBhvr>
                                        <p:cTn id="46" dur="750" fill="hold"/>
                                        <p:tgtEl>
                                          <p:spTgt spid="59"/>
                                        </p:tgtEl>
                                      </p:cBhvr>
                                      <p:by x="150000" y="150000"/>
                                      <p:to x="38751" y="38751"/>
                                    </p:animScale>
                                  </p:childTnLst>
                                </p:cTn>
                              </p:par>
                              <p:par>
                                <p:cTn id="47" presetID="8" presetClass="emph" presetSubtype="0" accel="50000" decel="50000" fill="hold" grpId="6" nodeType="withEffect">
                                  <p:stCondLst>
                                    <p:cond delay="1500"/>
                                  </p:stCondLst>
                                  <p:childTnLst>
                                    <p:animRot by="21600000" from="0" to="0">
                                      <p:cBhvr>
                                        <p:cTn id="48" dur="750" fill="hold"/>
                                        <p:tgtEl>
                                          <p:spTgt spid="59"/>
                                        </p:tgtEl>
                                        <p:attrNameLst>
                                          <p:attrName>r</p:attrName>
                                        </p:attrNameLst>
                                      </p:cBhvr>
                                    </p:animRot>
                                  </p:childTnLst>
                                </p:cTn>
                              </p:par>
                              <p:par>
                                <p:cTn id="49" presetID="63" presetClass="path" presetSubtype="0" accel="45333" decel="44000" fill="hold" grpId="1" nodeType="withEffect">
                                  <p:stCondLst>
                                    <p:cond delay="1500"/>
                                  </p:stCondLst>
                                  <p:childTnLst>
                                    <p:animMotion origin="layout" path="M -0.038067 -0.053167 L 0 0 E" pathEditMode="relative" ptsTypes="">
                                      <p:cBhvr>
                                        <p:cTn id="50" dur="750" fill="hold"/>
                                        <p:tgtEl>
                                          <p:spTgt spid="52"/>
                                        </p:tgtEl>
                                        <p:attrNameLst>
                                          <p:attrName>ppt_x</p:attrName>
                                          <p:attrName>ppt_y</p:attrName>
                                        </p:attrNameLst>
                                      </p:cBhvr>
                                    </p:animMotion>
                                  </p:childTnLst>
                                </p:cTn>
                              </p:par>
                              <p:par>
                                <p:cTn id="51" presetID="6" presetClass="emph" presetSubtype="0" accel="50000" decel="50000" fill="hold" grpId="2" nodeType="withEffect">
                                  <p:stCondLst>
                                    <p:cond delay="1500"/>
                                  </p:stCondLst>
                                  <p:childTnLst>
                                    <p:animScale>
                                      <p:cBhvr>
                                        <p:cTn id="52" dur="750" fill="hold"/>
                                        <p:tgtEl>
                                          <p:spTgt spid="52"/>
                                        </p:tgtEl>
                                      </p:cBhvr>
                                      <p:by x="150000" y="150000"/>
                                      <p:from x="258056" y="258056"/>
                                      <p:to x="100000" y="100000"/>
                                    </p:animScale>
                                  </p:childTnLst>
                                </p:cTn>
                              </p:par>
                              <p:par>
                                <p:cTn id="53" presetID="8" presetClass="emph" presetSubtype="0" accel="50000" decel="50000" fill="hold" grpId="3" nodeType="withEffect">
                                  <p:stCondLst>
                                    <p:cond delay="1500"/>
                                  </p:stCondLst>
                                  <p:childTnLst>
                                    <p:animRot by="21600000" from="0" to="0">
                                      <p:cBhvr>
                                        <p:cTn id="54" dur="750" fill="hold"/>
                                        <p:tgtEl>
                                          <p:spTgt spid="52"/>
                                        </p:tgtEl>
                                        <p:attrNameLst>
                                          <p:attrName>r</p:attrName>
                                        </p:attrNameLst>
                                      </p:cBhvr>
                                    </p:animRot>
                                  </p:childTnLst>
                                </p:cTn>
                              </p:par>
                              <p:par>
                                <p:cTn id="55" presetID="10" presetClass="exit" presetSubtype="0" fill="hold" grpId="3" nodeType="withEffect">
                                  <p:stCondLst>
                                    <p:cond delay="1500"/>
                                  </p:stCondLst>
                                  <p:childTnLst>
                                    <p:animEffect transition="out" filter="fade">
                                      <p:cBhvr>
                                        <p:cTn id="56" dur="750"/>
                                        <p:tgtEl>
                                          <p:spTgt spid="60"/>
                                        </p:tgtEl>
                                      </p:cBhvr>
                                    </p:animEffect>
                                    <p:set>
                                      <p:cBhvr>
                                        <p:cTn id="57" dur="1" fill="hold">
                                          <p:stCondLst>
                                            <p:cond delay="749"/>
                                          </p:stCondLst>
                                        </p:cTn>
                                        <p:tgtEl>
                                          <p:spTgt spid="60"/>
                                        </p:tgtEl>
                                        <p:attrNameLst>
                                          <p:attrName>style.visibility</p:attrName>
                                        </p:attrNameLst>
                                      </p:cBhvr>
                                      <p:to>
                                        <p:strVal val="hidden"/>
                                      </p:to>
                                    </p:set>
                                  </p:childTnLst>
                                </p:cTn>
                              </p:par>
                              <p:par>
                                <p:cTn id="58" presetID="10" presetClass="entr" presetSubtype="0" fill="hold" grpId="0" nodeType="withEffect">
                                  <p:stCondLst>
                                    <p:cond delay="150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750"/>
                                        <p:tgtEl>
                                          <p:spTgt spid="53"/>
                                        </p:tgtEl>
                                      </p:cBhvr>
                                    </p:animEffect>
                                  </p:childTnLst>
                                </p:cTn>
                              </p:par>
                              <p:par>
                                <p:cTn id="61" presetID="63" presetClass="path" presetSubtype="0" accel="45333" decel="44000" fill="hold" grpId="4" nodeType="withEffect">
                                  <p:stCondLst>
                                    <p:cond delay="1500"/>
                                  </p:stCondLst>
                                  <p:childTnLst>
                                    <p:animMotion origin="layout" path="M -2.91667E-6 3.7037E-6 L 0.03802 0.05324 " pathEditMode="relative" rAng="0" ptsTypes="AA">
                                      <p:cBhvr>
                                        <p:cTn id="62" dur="750" fill="hold"/>
                                        <p:tgtEl>
                                          <p:spTgt spid="60"/>
                                        </p:tgtEl>
                                        <p:attrNameLst>
                                          <p:attrName>ppt_x</p:attrName>
                                          <p:attrName>ppt_y</p:attrName>
                                        </p:attrNameLst>
                                      </p:cBhvr>
                                      <p:rCtr x="1901" y="2662"/>
                                    </p:animMotion>
                                  </p:childTnLst>
                                </p:cTn>
                              </p:par>
                              <p:par>
                                <p:cTn id="63" presetID="6" presetClass="emph" presetSubtype="0" accel="50000" decel="50000" fill="hold" grpId="5" nodeType="withEffect">
                                  <p:stCondLst>
                                    <p:cond delay="1500"/>
                                  </p:stCondLst>
                                  <p:childTnLst>
                                    <p:animScale>
                                      <p:cBhvr>
                                        <p:cTn id="64" dur="750" fill="hold"/>
                                        <p:tgtEl>
                                          <p:spTgt spid="60"/>
                                        </p:tgtEl>
                                      </p:cBhvr>
                                      <p:by x="150000" y="150000"/>
                                      <p:to x="38751" y="38751"/>
                                    </p:animScale>
                                  </p:childTnLst>
                                </p:cTn>
                              </p:par>
                              <p:par>
                                <p:cTn id="65" presetID="8" presetClass="emph" presetSubtype="0" accel="50000" decel="50000" fill="hold" grpId="6" nodeType="withEffect">
                                  <p:stCondLst>
                                    <p:cond delay="1500"/>
                                  </p:stCondLst>
                                  <p:childTnLst>
                                    <p:animRot by="21600000" from="0" to="0">
                                      <p:cBhvr>
                                        <p:cTn id="66" dur="750" fill="hold"/>
                                        <p:tgtEl>
                                          <p:spTgt spid="60"/>
                                        </p:tgtEl>
                                        <p:attrNameLst>
                                          <p:attrName>r</p:attrName>
                                        </p:attrNameLst>
                                      </p:cBhvr>
                                    </p:animRot>
                                  </p:childTnLst>
                                </p:cTn>
                              </p:par>
                              <p:par>
                                <p:cTn id="67" presetID="63" presetClass="path" presetSubtype="0" accel="45333" decel="44000" fill="hold" grpId="1" nodeType="withEffect">
                                  <p:stCondLst>
                                    <p:cond delay="1500"/>
                                  </p:stCondLst>
                                  <p:childTnLst>
                                    <p:animMotion origin="layout" path="M -0.038067 -0.053167 L 0 0 E" pathEditMode="relative" ptsTypes="">
                                      <p:cBhvr>
                                        <p:cTn id="68" dur="750" fill="hold"/>
                                        <p:tgtEl>
                                          <p:spTgt spid="53"/>
                                        </p:tgtEl>
                                        <p:attrNameLst>
                                          <p:attrName>ppt_x</p:attrName>
                                          <p:attrName>ppt_y</p:attrName>
                                        </p:attrNameLst>
                                      </p:cBhvr>
                                    </p:animMotion>
                                  </p:childTnLst>
                                </p:cTn>
                              </p:par>
                              <p:par>
                                <p:cTn id="69" presetID="6" presetClass="emph" presetSubtype="0" accel="50000" decel="50000" fill="hold" grpId="2" nodeType="withEffect">
                                  <p:stCondLst>
                                    <p:cond delay="1500"/>
                                  </p:stCondLst>
                                  <p:childTnLst>
                                    <p:animScale>
                                      <p:cBhvr>
                                        <p:cTn id="70" dur="750" fill="hold"/>
                                        <p:tgtEl>
                                          <p:spTgt spid="53"/>
                                        </p:tgtEl>
                                      </p:cBhvr>
                                      <p:by x="150000" y="150000"/>
                                      <p:from x="258056" y="258055"/>
                                      <p:to x="100000" y="100000"/>
                                    </p:animScale>
                                  </p:childTnLst>
                                </p:cTn>
                              </p:par>
                              <p:par>
                                <p:cTn id="71" presetID="8" presetClass="emph" presetSubtype="0" accel="50000" decel="50000" fill="hold" grpId="3" nodeType="withEffect">
                                  <p:stCondLst>
                                    <p:cond delay="1500"/>
                                  </p:stCondLst>
                                  <p:childTnLst>
                                    <p:animRot by="21600000" from="0" to="0">
                                      <p:cBhvr>
                                        <p:cTn id="72" dur="750" fill="hold"/>
                                        <p:tgtEl>
                                          <p:spTgt spid="53"/>
                                        </p:tgtEl>
                                        <p:attrNameLst>
                                          <p:attrName>r</p:attrName>
                                        </p:attrNameLst>
                                      </p:cBhvr>
                                    </p:animRot>
                                  </p:childTnLst>
                                </p:cTn>
                              </p:par>
                              <p:par>
                                <p:cTn id="73" presetID="10" presetClass="entr" presetSubtype="0" fill="hold" grpId="0" nodeType="withEffect">
                                  <p:stCondLst>
                                    <p:cond delay="150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750"/>
                                        <p:tgtEl>
                                          <p:spTgt spid="55"/>
                                        </p:tgtEl>
                                      </p:cBhvr>
                                    </p:animEffect>
                                  </p:childTnLst>
                                </p:cTn>
                              </p:par>
                              <p:par>
                                <p:cTn id="76" presetID="10" presetClass="entr" presetSubtype="0" fill="hold" grpId="0" nodeType="withEffect">
                                  <p:stCondLst>
                                    <p:cond delay="150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750"/>
                                        <p:tgtEl>
                                          <p:spTgt spid="54"/>
                                        </p:tgtEl>
                                      </p:cBhvr>
                                    </p:animEffect>
                                  </p:childTnLst>
                                </p:cTn>
                              </p:par>
                              <p:par>
                                <p:cTn id="79" presetID="17" presetClass="entr" presetSubtype="4" fill="hold" nodeType="withEffect">
                                  <p:stCondLst>
                                    <p:cond delay="1500"/>
                                  </p:stCondLst>
                                  <p:childTnLst>
                                    <p:set>
                                      <p:cBhvr>
                                        <p:cTn id="80" dur="1" fill="hold">
                                          <p:stCondLst>
                                            <p:cond delay="0"/>
                                          </p:stCondLst>
                                        </p:cTn>
                                        <p:tgtEl>
                                          <p:spTgt spid="89"/>
                                        </p:tgtEl>
                                        <p:attrNameLst>
                                          <p:attrName>style.visibility</p:attrName>
                                        </p:attrNameLst>
                                      </p:cBhvr>
                                      <p:to>
                                        <p:strVal val="visible"/>
                                      </p:to>
                                    </p:set>
                                    <p:anim calcmode="lin" valueType="num">
                                      <p:cBhvr>
                                        <p:cTn id="81" dur="750" fill="hold"/>
                                        <p:tgtEl>
                                          <p:spTgt spid="89"/>
                                        </p:tgtEl>
                                        <p:attrNameLst>
                                          <p:attrName>ppt_x</p:attrName>
                                        </p:attrNameLst>
                                      </p:cBhvr>
                                      <p:tavLst>
                                        <p:tav tm="0">
                                          <p:val>
                                            <p:strVal val="#ppt_x"/>
                                          </p:val>
                                        </p:tav>
                                        <p:tav tm="100000">
                                          <p:val>
                                            <p:strVal val="#ppt_x"/>
                                          </p:val>
                                        </p:tav>
                                      </p:tavLst>
                                    </p:anim>
                                    <p:anim calcmode="lin" valueType="num">
                                      <p:cBhvr>
                                        <p:cTn id="82" dur="750" fill="hold"/>
                                        <p:tgtEl>
                                          <p:spTgt spid="89"/>
                                        </p:tgtEl>
                                        <p:attrNameLst>
                                          <p:attrName>ppt_y</p:attrName>
                                        </p:attrNameLst>
                                      </p:cBhvr>
                                      <p:tavLst>
                                        <p:tav tm="0">
                                          <p:val>
                                            <p:strVal val="#ppt_y+#ppt_h/2"/>
                                          </p:val>
                                        </p:tav>
                                        <p:tav tm="100000">
                                          <p:val>
                                            <p:strVal val="#ppt_y"/>
                                          </p:val>
                                        </p:tav>
                                      </p:tavLst>
                                    </p:anim>
                                    <p:anim calcmode="lin" valueType="num">
                                      <p:cBhvr>
                                        <p:cTn id="83" dur="750" fill="hold"/>
                                        <p:tgtEl>
                                          <p:spTgt spid="89"/>
                                        </p:tgtEl>
                                        <p:attrNameLst>
                                          <p:attrName>ppt_w</p:attrName>
                                        </p:attrNameLst>
                                      </p:cBhvr>
                                      <p:tavLst>
                                        <p:tav tm="0">
                                          <p:val>
                                            <p:strVal val="#ppt_w"/>
                                          </p:val>
                                        </p:tav>
                                        <p:tav tm="100000">
                                          <p:val>
                                            <p:strVal val="#ppt_w"/>
                                          </p:val>
                                        </p:tav>
                                      </p:tavLst>
                                    </p:anim>
                                    <p:anim calcmode="lin" valueType="num">
                                      <p:cBhvr>
                                        <p:cTn id="84" dur="750" fill="hold"/>
                                        <p:tgtEl>
                                          <p:spTgt spid="89"/>
                                        </p:tgtEl>
                                        <p:attrNameLst>
                                          <p:attrName>ppt_h</p:attrName>
                                        </p:attrNameLst>
                                      </p:cBhvr>
                                      <p:tavLst>
                                        <p:tav tm="0">
                                          <p:val>
                                            <p:fltVal val="0"/>
                                          </p:val>
                                        </p:tav>
                                        <p:tav tm="100000">
                                          <p:val>
                                            <p:strVal val="#ppt_h"/>
                                          </p:val>
                                        </p:tav>
                                      </p:tavLst>
                                    </p:anim>
                                  </p:childTnLst>
                                </p:cTn>
                              </p:par>
                              <p:par>
                                <p:cTn id="85" presetID="17" presetClass="entr" presetSubtype="4" fill="hold" nodeType="withEffect">
                                  <p:stCondLst>
                                    <p:cond delay="1500"/>
                                  </p:stCondLst>
                                  <p:childTnLst>
                                    <p:set>
                                      <p:cBhvr>
                                        <p:cTn id="86" dur="1" fill="hold">
                                          <p:stCondLst>
                                            <p:cond delay="0"/>
                                          </p:stCondLst>
                                        </p:cTn>
                                        <p:tgtEl>
                                          <p:spTgt spid="84"/>
                                        </p:tgtEl>
                                        <p:attrNameLst>
                                          <p:attrName>style.visibility</p:attrName>
                                        </p:attrNameLst>
                                      </p:cBhvr>
                                      <p:to>
                                        <p:strVal val="visible"/>
                                      </p:to>
                                    </p:set>
                                    <p:anim calcmode="lin" valueType="num">
                                      <p:cBhvr>
                                        <p:cTn id="87" dur="750" fill="hold"/>
                                        <p:tgtEl>
                                          <p:spTgt spid="84"/>
                                        </p:tgtEl>
                                        <p:attrNameLst>
                                          <p:attrName>ppt_x</p:attrName>
                                        </p:attrNameLst>
                                      </p:cBhvr>
                                      <p:tavLst>
                                        <p:tav tm="0">
                                          <p:val>
                                            <p:strVal val="#ppt_x"/>
                                          </p:val>
                                        </p:tav>
                                        <p:tav tm="100000">
                                          <p:val>
                                            <p:strVal val="#ppt_x"/>
                                          </p:val>
                                        </p:tav>
                                      </p:tavLst>
                                    </p:anim>
                                    <p:anim calcmode="lin" valueType="num">
                                      <p:cBhvr>
                                        <p:cTn id="88" dur="750" fill="hold"/>
                                        <p:tgtEl>
                                          <p:spTgt spid="84"/>
                                        </p:tgtEl>
                                        <p:attrNameLst>
                                          <p:attrName>ppt_y</p:attrName>
                                        </p:attrNameLst>
                                      </p:cBhvr>
                                      <p:tavLst>
                                        <p:tav tm="0">
                                          <p:val>
                                            <p:strVal val="#ppt_y+#ppt_h/2"/>
                                          </p:val>
                                        </p:tav>
                                        <p:tav tm="100000">
                                          <p:val>
                                            <p:strVal val="#ppt_y"/>
                                          </p:val>
                                        </p:tav>
                                      </p:tavLst>
                                    </p:anim>
                                    <p:anim calcmode="lin" valueType="num">
                                      <p:cBhvr>
                                        <p:cTn id="89" dur="750" fill="hold"/>
                                        <p:tgtEl>
                                          <p:spTgt spid="84"/>
                                        </p:tgtEl>
                                        <p:attrNameLst>
                                          <p:attrName>ppt_w</p:attrName>
                                        </p:attrNameLst>
                                      </p:cBhvr>
                                      <p:tavLst>
                                        <p:tav tm="0">
                                          <p:val>
                                            <p:strVal val="#ppt_w"/>
                                          </p:val>
                                        </p:tav>
                                        <p:tav tm="100000">
                                          <p:val>
                                            <p:strVal val="#ppt_w"/>
                                          </p:val>
                                        </p:tav>
                                      </p:tavLst>
                                    </p:anim>
                                    <p:anim calcmode="lin" valueType="num">
                                      <p:cBhvr>
                                        <p:cTn id="90" dur="750" fill="hold"/>
                                        <p:tgtEl>
                                          <p:spTgt spid="84"/>
                                        </p:tgtEl>
                                        <p:attrNameLst>
                                          <p:attrName>ppt_h</p:attrName>
                                        </p:attrNameLst>
                                      </p:cBhvr>
                                      <p:tavLst>
                                        <p:tav tm="0">
                                          <p:val>
                                            <p:fltVal val="0"/>
                                          </p:val>
                                        </p:tav>
                                        <p:tav tm="100000">
                                          <p:val>
                                            <p:strVal val="#ppt_h"/>
                                          </p:val>
                                        </p:tav>
                                      </p:tavLst>
                                    </p:anim>
                                  </p:childTnLst>
                                </p:cTn>
                              </p:par>
                              <p:par>
                                <p:cTn id="91" presetID="10" presetClass="entr" presetSubtype="0" fill="hold" nodeType="withEffect">
                                  <p:stCondLst>
                                    <p:cond delay="200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750"/>
                                        <p:tgtEl>
                                          <p:spTgt spid="21"/>
                                        </p:tgtEl>
                                      </p:cBhvr>
                                    </p:animEffect>
                                  </p:childTnLst>
                                </p:cTn>
                              </p:par>
                              <p:par>
                                <p:cTn id="94" presetID="42" presetClass="path" presetSubtype="0" accel="50000" decel="50000" fill="hold" nodeType="withEffect">
                                  <p:stCondLst>
                                    <p:cond delay="2000"/>
                                  </p:stCondLst>
                                  <p:childTnLst>
                                    <p:animMotion origin="layout" path="M 2.08333E-6 -3.7037E-7 L 2.08333E-6 0.03542 " pathEditMode="relative" rAng="0" ptsTypes="AA">
                                      <p:cBhvr>
                                        <p:cTn id="95" dur="750" spd="-100000" fill="hold"/>
                                        <p:tgtEl>
                                          <p:spTgt spid="21"/>
                                        </p:tgtEl>
                                        <p:attrNameLst>
                                          <p:attrName>ppt_x</p:attrName>
                                          <p:attrName>ppt_y</p:attrName>
                                        </p:attrNameLst>
                                      </p:cBhvr>
                                      <p:rCtr x="0" y="1759"/>
                                    </p:animMotion>
                                  </p:childTnLst>
                                </p:cTn>
                              </p:par>
                              <p:par>
                                <p:cTn id="96" presetID="10" presetClass="entr" presetSubtype="0" fill="hold" nodeType="withEffect">
                                  <p:stCondLst>
                                    <p:cond delay="20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750"/>
                                        <p:tgtEl>
                                          <p:spTgt spid="22"/>
                                        </p:tgtEl>
                                      </p:cBhvr>
                                    </p:animEffect>
                                  </p:childTnLst>
                                </p:cTn>
                              </p:par>
                              <p:par>
                                <p:cTn id="99" presetID="42" presetClass="path" presetSubtype="0" accel="50000" decel="50000" fill="hold" nodeType="withEffect">
                                  <p:stCondLst>
                                    <p:cond delay="2000"/>
                                  </p:stCondLst>
                                  <p:childTnLst>
                                    <p:animMotion origin="layout" path="M 2.08333E-6 -3.7037E-7 L 2.08333E-6 0.03542 " pathEditMode="relative" rAng="0" ptsTypes="AA">
                                      <p:cBhvr>
                                        <p:cTn id="100" dur="750" spd="-100000" fill="hold"/>
                                        <p:tgtEl>
                                          <p:spTgt spid="22"/>
                                        </p:tgtEl>
                                        <p:attrNameLst>
                                          <p:attrName>ppt_x</p:attrName>
                                          <p:attrName>ppt_y</p:attrName>
                                        </p:attrNameLst>
                                      </p:cBhvr>
                                      <p:rCtr x="0" y="1759"/>
                                    </p:animMotion>
                                  </p:childTnLst>
                                </p:cTn>
                              </p:par>
                              <p:par>
                                <p:cTn id="101" presetID="10" presetClass="entr" presetSubtype="0" fill="hold" grpId="0" nodeType="withEffect">
                                  <p:stCondLst>
                                    <p:cond delay="250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750"/>
                                        <p:tgtEl>
                                          <p:spTgt spid="67"/>
                                        </p:tgtEl>
                                      </p:cBhvr>
                                    </p:animEffect>
                                  </p:childTnLst>
                                </p:cTn>
                              </p:par>
                              <p:par>
                                <p:cTn id="104" presetID="10" presetClass="entr" presetSubtype="0" fill="hold" grpId="0" nodeType="withEffect">
                                  <p:stCondLst>
                                    <p:cond delay="2500"/>
                                  </p:stCondLst>
                                  <p:childTnLst>
                                    <p:set>
                                      <p:cBhvr>
                                        <p:cTn id="105" dur="1" fill="hold">
                                          <p:stCondLst>
                                            <p:cond delay="0"/>
                                          </p:stCondLst>
                                        </p:cTn>
                                        <p:tgtEl>
                                          <p:spTgt spid="68"/>
                                        </p:tgtEl>
                                        <p:attrNameLst>
                                          <p:attrName>style.visibility</p:attrName>
                                        </p:attrNameLst>
                                      </p:cBhvr>
                                      <p:to>
                                        <p:strVal val="visible"/>
                                      </p:to>
                                    </p:set>
                                    <p:animEffect transition="in" filter="fade">
                                      <p:cBhvr>
                                        <p:cTn id="106" dur="750"/>
                                        <p:tgtEl>
                                          <p:spTgt spid="68"/>
                                        </p:tgtEl>
                                      </p:cBhvr>
                                    </p:animEffect>
                                  </p:childTnLst>
                                </p:cTn>
                              </p:par>
                            </p:childTnLst>
                          </p:cTn>
                        </p:par>
                        <p:par>
                          <p:cTn id="107" fill="hold">
                            <p:stCondLst>
                              <p:cond delay="3250"/>
                            </p:stCondLst>
                            <p:childTnLst>
                              <p:par>
                                <p:cTn id="108" presetID="10" presetClass="entr" presetSubtype="0"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0" grpId="3" animBg="1"/>
      <p:bldP spid="60" grpId="4" animBg="1"/>
      <p:bldP spid="60" grpId="5" animBg="1"/>
      <p:bldP spid="60" grpId="6" animBg="1"/>
      <p:bldP spid="46" grpId="0"/>
      <p:bldP spid="45"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530687" y="4128076"/>
            <a:ext cx="3518635" cy="738344"/>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移动的范围 </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平面</a:t>
            </a:r>
          </a:p>
          <a:p>
            <a:pPr algn="ctr">
              <a:lnSpc>
                <a:spcPct val="120000"/>
              </a:lnSpc>
            </a:pPr>
            <a:r>
              <a:rPr lang="zh-CN" altLang="en-US" sz="1200" dirty="0">
                <a:solidFill>
                  <a:schemeClr val="tx1">
                    <a:lumMod val="75000"/>
                    <a:lumOff val="25000"/>
                  </a:schemeClr>
                </a:solidFill>
                <a:latin typeface="+mn-ea"/>
              </a:rPr>
              <a:t>   移动的物体 </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保龄球</a:t>
            </a:r>
          </a:p>
          <a:p>
            <a:pPr algn="ctr">
              <a:lnSpc>
                <a:spcPct val="120000"/>
              </a:lnSpc>
            </a:pPr>
            <a:r>
              <a:rPr lang="zh-CN" altLang="en-US" sz="1200" dirty="0">
                <a:solidFill>
                  <a:schemeClr val="tx1">
                    <a:lumMod val="75000"/>
                    <a:lumOff val="25000"/>
                  </a:schemeClr>
                </a:solidFill>
                <a:latin typeface="+mn-ea"/>
              </a:rPr>
              <a:t>         碰撞的物体</a:t>
            </a:r>
            <a:r>
              <a:rPr lang="en-US" altLang="zh-CN" sz="1200" dirty="0">
                <a:solidFill>
                  <a:schemeClr val="tx1">
                    <a:lumMod val="75000"/>
                    <a:lumOff val="25000"/>
                  </a:schemeClr>
                </a:solidFill>
                <a:latin typeface="+mn-ea"/>
              </a:rPr>
              <a:t>— </a:t>
            </a:r>
            <a:r>
              <a:rPr lang="zh-CN" altLang="en-US" sz="1200" dirty="0">
                <a:solidFill>
                  <a:schemeClr val="tx1">
                    <a:lumMod val="75000"/>
                    <a:lumOff val="25000"/>
                  </a:schemeClr>
                </a:solidFill>
                <a:latin typeface="+mn-ea"/>
              </a:rPr>
              <a:t>球瓶和滑道</a:t>
            </a:r>
            <a:endParaRPr lang="en-US" altLang="zh-CN" sz="1200" dirty="0">
              <a:solidFill>
                <a:schemeClr val="tx1">
                  <a:lumMod val="75000"/>
                  <a:lumOff val="25000"/>
                </a:schemeClr>
              </a:solidFill>
              <a:latin typeface="+mn-ea"/>
            </a:endParaRPr>
          </a:p>
        </p:txBody>
      </p:sp>
      <p:sp>
        <p:nvSpPr>
          <p:cNvPr id="92" name="文本框 91"/>
          <p:cNvSpPr txBox="1"/>
          <p:nvPr/>
        </p:nvSpPr>
        <p:spPr>
          <a:xfrm>
            <a:off x="847317" y="368229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碰撞检测</a:t>
            </a:r>
          </a:p>
        </p:txBody>
      </p:sp>
      <p:sp>
        <p:nvSpPr>
          <p:cNvPr id="95" name="文本框 94"/>
          <p:cNvSpPr txBox="1"/>
          <p:nvPr/>
        </p:nvSpPr>
        <p:spPr>
          <a:xfrm>
            <a:off x="5701645" y="2902971"/>
            <a:ext cx="3518635" cy="5167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碰撞后的响应</a:t>
            </a:r>
            <a:endParaRPr lang="en-US" altLang="zh-CN" sz="1200" dirty="0">
              <a:solidFill>
                <a:schemeClr val="tx1">
                  <a:lumMod val="75000"/>
                  <a:lumOff val="25000"/>
                </a:schemeClr>
              </a:solidFill>
              <a:latin typeface="+mn-ea"/>
            </a:endParaRPr>
          </a:p>
          <a:p>
            <a:pPr algn="ctr">
              <a:lnSpc>
                <a:spcPct val="120000"/>
              </a:lnSpc>
            </a:pPr>
            <a:r>
              <a:rPr lang="zh-CN" altLang="en-US" sz="1200" dirty="0">
                <a:solidFill>
                  <a:schemeClr val="tx1">
                    <a:lumMod val="75000"/>
                    <a:lumOff val="25000"/>
                  </a:schemeClr>
                </a:solidFill>
                <a:latin typeface="+mn-ea"/>
              </a:rPr>
              <a:t>   倒地时受到重力</a:t>
            </a:r>
            <a:endParaRPr lang="en-US" altLang="zh-CN" sz="1200" dirty="0">
              <a:solidFill>
                <a:schemeClr val="tx1">
                  <a:lumMod val="75000"/>
                  <a:lumOff val="25000"/>
                </a:schemeClr>
              </a:solidFill>
              <a:latin typeface="+mn-ea"/>
            </a:endParaRPr>
          </a:p>
        </p:txBody>
      </p:sp>
      <p:sp>
        <p:nvSpPr>
          <p:cNvPr id="96" name="文本框 95"/>
          <p:cNvSpPr txBox="1"/>
          <p:nvPr/>
        </p:nvSpPr>
        <p:spPr>
          <a:xfrm>
            <a:off x="6270742" y="2478499"/>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物理规则</a:t>
            </a:r>
          </a:p>
        </p:txBody>
      </p:sp>
      <p:sp>
        <p:nvSpPr>
          <p:cNvPr id="98" name="文本框 97"/>
          <p:cNvSpPr txBox="1"/>
          <p:nvPr/>
        </p:nvSpPr>
        <p:spPr>
          <a:xfrm>
            <a:off x="7931953" y="1517256"/>
            <a:ext cx="3518635" cy="5167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      爆炸效果</a:t>
            </a:r>
            <a:endParaRPr lang="en-US" altLang="zh-CN" sz="1200" dirty="0">
              <a:solidFill>
                <a:schemeClr val="tx1">
                  <a:lumMod val="75000"/>
                  <a:lumOff val="25000"/>
                </a:schemeClr>
              </a:solidFill>
              <a:latin typeface="+mn-ea"/>
            </a:endParaRPr>
          </a:p>
          <a:p>
            <a:pPr algn="ctr">
              <a:lnSpc>
                <a:spcPct val="120000"/>
              </a:lnSpc>
            </a:pPr>
            <a:r>
              <a:rPr lang="zh-CN" altLang="en-US" sz="1200" dirty="0">
                <a:solidFill>
                  <a:schemeClr val="tx1">
                    <a:lumMod val="75000"/>
                    <a:lumOff val="25000"/>
                  </a:schemeClr>
                </a:solidFill>
                <a:latin typeface="+mn-ea"/>
              </a:rPr>
              <a:t>音效</a:t>
            </a:r>
            <a:endParaRPr lang="en-US" altLang="zh-CN" sz="1200" dirty="0">
              <a:solidFill>
                <a:schemeClr val="tx1">
                  <a:lumMod val="75000"/>
                  <a:lumOff val="25000"/>
                </a:schemeClr>
              </a:solidFill>
              <a:latin typeface="+mn-ea"/>
            </a:endParaRPr>
          </a:p>
        </p:txBody>
      </p:sp>
      <p:sp>
        <p:nvSpPr>
          <p:cNvPr id="99" name="文本框 98"/>
          <p:cNvSpPr txBox="1"/>
          <p:nvPr/>
        </p:nvSpPr>
        <p:spPr>
          <a:xfrm>
            <a:off x="8887877" y="115955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特别的效果</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碰撞检测</a:t>
            </a:r>
          </a:p>
        </p:txBody>
      </p:sp>
      <p:sp>
        <p:nvSpPr>
          <p:cNvPr id="97" name="矩形 96"/>
          <p:cNvSpPr/>
          <p:nvPr/>
        </p:nvSpPr>
        <p:spPr>
          <a:xfrm>
            <a:off x="1342723" y="663471"/>
            <a:ext cx="3964522" cy="263983"/>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rPr>
              <a:t>Collision Detection</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297902F8-8227-4962-BEB8-BAF946CBE3FA}"/>
              </a:ext>
            </a:extLst>
          </p:cNvPr>
          <p:cNvSpPr txBox="1"/>
          <p:nvPr/>
        </p:nvSpPr>
        <p:spPr>
          <a:xfrm>
            <a:off x="3480673" y="3250439"/>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碰撞点检测</a:t>
            </a:r>
          </a:p>
        </p:txBody>
      </p:sp>
      <p:sp>
        <p:nvSpPr>
          <p:cNvPr id="79" name="文本框 78">
            <a:extLst>
              <a:ext uri="{FF2B5EF4-FFF2-40B4-BE49-F238E27FC236}">
                <a16:creationId xmlns:a16="http://schemas.microsoft.com/office/drawing/2014/main" id="{75F2701C-22F4-4F37-B7A4-A030FACE5ACF}"/>
              </a:ext>
            </a:extLst>
          </p:cNvPr>
          <p:cNvSpPr txBox="1"/>
          <p:nvPr/>
        </p:nvSpPr>
        <p:spPr>
          <a:xfrm>
            <a:off x="2869987" y="3724208"/>
            <a:ext cx="3518635" cy="295145"/>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latin typeface="+mn-ea"/>
              </a:rPr>
              <a:t>光线跟踪算法</a:t>
            </a:r>
            <a:endParaRPr lang="en-US" altLang="zh-CN" sz="1200" dirty="0">
              <a:solidFill>
                <a:schemeClr val="tx1">
                  <a:lumMod val="75000"/>
                  <a:lumOff val="25000"/>
                </a:schemeClr>
              </a:solidFill>
              <a:latin typeface="+mn-ea"/>
            </a:endParaRPr>
          </a:p>
        </p:txBody>
      </p:sp>
      <p:pic>
        <p:nvPicPr>
          <p:cNvPr id="2" name="图片 1">
            <a:extLst>
              <a:ext uri="{FF2B5EF4-FFF2-40B4-BE49-F238E27FC236}">
                <a16:creationId xmlns:a16="http://schemas.microsoft.com/office/drawing/2014/main" id="{15155FF8-8F4C-4E88-9BFA-9EDC3B26F135}"/>
              </a:ext>
            </a:extLst>
          </p:cNvPr>
          <p:cNvPicPr>
            <a:picLocks noChangeAspect="1"/>
          </p:cNvPicPr>
          <p:nvPr/>
        </p:nvPicPr>
        <p:blipFill>
          <a:blip r:embed="rId4"/>
          <a:stretch>
            <a:fillRect/>
          </a:stretch>
        </p:blipFill>
        <p:spPr>
          <a:xfrm>
            <a:off x="2791245" y="1163438"/>
            <a:ext cx="3127980" cy="1685171"/>
          </a:xfrm>
          <a:prstGeom prst="rect">
            <a:avLst/>
          </a:prstGeom>
        </p:spPr>
      </p:pic>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10" presetClass="entr" presetSubtype="0" fill="hold" grpId="0" nodeType="withEffect">
                                  <p:stCondLst>
                                    <p:cond delay="325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750"/>
                                        <p:tgtEl>
                                          <p:spTgt spid="91"/>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5"/>
                                        </p:tgtEl>
                                        <p:attrNameLst>
                                          <p:attrName>style.visibility</p:attrName>
                                        </p:attrNameLst>
                                      </p:cBhvr>
                                      <p:to>
                                        <p:strVal val="visible"/>
                                      </p:to>
                                    </p:set>
                                    <p:animEffect transition="in" filter="fade">
                                      <p:cBhvr>
                                        <p:cTn id="94" dur="750"/>
                                        <p:tgtEl>
                                          <p:spTgt spid="95"/>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8"/>
                                        </p:tgtEl>
                                        <p:attrNameLst>
                                          <p:attrName>style.visibility</p:attrName>
                                        </p:attrNameLst>
                                      </p:cBhvr>
                                      <p:to>
                                        <p:strVal val="visible"/>
                                      </p:to>
                                    </p:set>
                                    <p:animEffect transition="in" filter="fade">
                                      <p:cBhvr>
                                        <p:cTn id="97" dur="750"/>
                                        <p:tgtEl>
                                          <p:spTgt spid="98"/>
                                        </p:tgtEl>
                                      </p:cBhvr>
                                    </p:animEffect>
                                  </p:childTnLst>
                                </p:cTn>
                              </p:par>
                            </p:childTnLst>
                          </p:cTn>
                        </p:par>
                        <p:par>
                          <p:cTn id="98" fill="hold">
                            <p:stCondLst>
                              <p:cond delay="4000"/>
                            </p:stCondLst>
                            <p:childTnLst>
                              <p:par>
                                <p:cTn id="99" presetID="10" presetClass="entr" presetSubtype="0" fill="hold" grpId="0" nodeType="afterEffect">
                                  <p:stCondLst>
                                    <p:cond delay="0"/>
                                  </p:stCondLst>
                                  <p:childTnLst>
                                    <p:set>
                                      <p:cBhvr>
                                        <p:cTn id="100" dur="1" fill="hold">
                                          <p:stCondLst>
                                            <p:cond delay="0"/>
                                          </p:stCondLst>
                                        </p:cTn>
                                        <p:tgtEl>
                                          <p:spTgt spid="167"/>
                                        </p:tgtEl>
                                        <p:attrNameLst>
                                          <p:attrName>style.visibility</p:attrName>
                                        </p:attrNameLst>
                                      </p:cBhvr>
                                      <p:to>
                                        <p:strVal val="visible"/>
                                      </p:to>
                                    </p:set>
                                    <p:animEffect transition="in" filter="fade">
                                      <p:cBhvr>
                                        <p:cTn id="101" dur="750"/>
                                        <p:tgtEl>
                                          <p:spTgt spid="167"/>
                                        </p:tgtEl>
                                      </p:cBhvr>
                                    </p:animEffect>
                                  </p:childTnLst>
                                </p:cTn>
                              </p:par>
                              <p:par>
                                <p:cTn id="102" presetID="22" presetClass="entr" presetSubtype="8" fill="hold" grpId="0" nodeType="withEffect">
                                  <p:stCondLst>
                                    <p:cond delay="3250"/>
                                  </p:stCondLst>
                                  <p:childTnLst>
                                    <p:set>
                                      <p:cBhvr>
                                        <p:cTn id="103" dur="1" fill="hold">
                                          <p:stCondLst>
                                            <p:cond delay="0"/>
                                          </p:stCondLst>
                                        </p:cTn>
                                        <p:tgtEl>
                                          <p:spTgt spid="78"/>
                                        </p:tgtEl>
                                        <p:attrNameLst>
                                          <p:attrName>style.visibility</p:attrName>
                                        </p:attrNameLst>
                                      </p:cBhvr>
                                      <p:to>
                                        <p:strVal val="visible"/>
                                      </p:to>
                                    </p:set>
                                    <p:animEffect transition="in" filter="wipe(left)">
                                      <p:cBhvr>
                                        <p:cTn id="104" dur="750"/>
                                        <p:tgtEl>
                                          <p:spTgt spid="78"/>
                                        </p:tgtEl>
                                      </p:cBhvr>
                                    </p:animEffect>
                                  </p:childTnLst>
                                </p:cTn>
                              </p:par>
                              <p:par>
                                <p:cTn id="105" presetID="10" presetClass="entr" presetSubtype="0" fill="hold" grpId="0" nodeType="withEffect">
                                  <p:stCondLst>
                                    <p:cond delay="3250"/>
                                  </p:st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94" grpId="0"/>
      <p:bldP spid="94" grpId="1"/>
      <p:bldP spid="94" grpId="2"/>
      <p:bldP spid="97" grpId="0"/>
      <p:bldP spid="97" grpId="1"/>
      <p:bldP spid="167" grpId="0" animBg="1"/>
      <p:bldP spid="78"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3884528" cy="461665"/>
          </a:xfrm>
          <a:prstGeom prst="rect">
            <a:avLst/>
          </a:prstGeom>
          <a:noFill/>
        </p:spPr>
        <p:txBody>
          <a:bodyPr wrap="square" rtlCol="0">
            <a:spAutoFit/>
          </a:bodyPr>
          <a:lstStyle/>
          <a:p>
            <a:r>
              <a:rPr lang="zh-CN" altLang="en-US" sz="2400" dirty="0" smtClean="0">
                <a:solidFill>
                  <a:prstClr val="black">
                    <a:lumMod val="75000"/>
                    <a:lumOff val="25000"/>
                  </a:prstClr>
                </a:solidFill>
                <a:latin typeface="+mj-ea"/>
                <a:ea typeface="+mj-ea"/>
              </a:rPr>
              <a:t>摄像机视角与文本渲染</a:t>
            </a:r>
            <a:endParaRPr lang="en-US" altLang="zh-CN" sz="24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框 36"/>
          <p:cNvSpPr txBox="1"/>
          <p:nvPr/>
        </p:nvSpPr>
        <p:spPr>
          <a:xfrm>
            <a:off x="1099004" y="3604628"/>
            <a:ext cx="313655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lumMod val="75000"/>
                    <a:lumOff val="25000"/>
                  </a:prstClr>
                </a:solidFill>
                <a:latin typeface="Arial"/>
                <a:ea typeface="微软雅黑"/>
              </a:rPr>
              <a:t>视角</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Arial"/>
              <a:ea typeface="微软雅黑"/>
            </a:endParaRP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文本框 44"/>
          <p:cNvSpPr txBox="1"/>
          <p:nvPr/>
        </p:nvSpPr>
        <p:spPr>
          <a:xfrm>
            <a:off x="5525522" y="4389708"/>
            <a:ext cx="273507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Arial"/>
                <a:ea typeface="微软雅黑"/>
                <a:cs typeface="+mn-cs"/>
              </a:rPr>
              <a:t>自由视角：视角可以自由移动，观察虚拟世界中的任何场景</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sp>
        <p:nvSpPr>
          <p:cNvPr id="47" name="文本框 46"/>
          <p:cNvSpPr txBox="1"/>
          <p:nvPr/>
        </p:nvSpPr>
        <p:spPr>
          <a:xfrm>
            <a:off x="5525522" y="3354298"/>
            <a:ext cx="298304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Arial"/>
                <a:ea typeface="微软雅黑"/>
                <a:cs typeface="+mn-cs"/>
              </a:rPr>
              <a:t>抛球人第一人称视角：人观察保龄球滚动并击中目标的过程视角</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sp>
        <p:nvSpPr>
          <p:cNvPr id="49" name="文本框 48"/>
          <p:cNvSpPr txBox="1"/>
          <p:nvPr/>
        </p:nvSpPr>
        <p:spPr>
          <a:xfrm>
            <a:off x="5525522" y="2318888"/>
            <a:ext cx="298304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Arial"/>
                <a:ea typeface="微软雅黑"/>
                <a:cs typeface="+mn-cs"/>
              </a:rPr>
              <a:t>保龄球第一人称视角：保龄球滚动过程中的视角</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文本框 50"/>
          <p:cNvSpPr txBox="1"/>
          <p:nvPr/>
        </p:nvSpPr>
        <p:spPr>
          <a:xfrm>
            <a:off x="1342723" y="178376"/>
            <a:ext cx="330787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lumMod val="75000"/>
                    <a:lumOff val="25000"/>
                  </a:prstClr>
                </a:solidFill>
                <a:effectLst/>
                <a:uLnTx/>
                <a:uFillTx/>
                <a:latin typeface="Arial"/>
                <a:ea typeface="微软雅黑"/>
                <a:cs typeface="+mn-cs"/>
              </a:rPr>
              <a:t>摄像机视角切换</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a:ea typeface="微软雅黑"/>
              <a:cs typeface="+mn-cs"/>
            </a:endParaRPr>
          </a:p>
        </p:txBody>
      </p:sp>
      <p:sp>
        <p:nvSpPr>
          <p:cNvPr id="52" name="矩形 51"/>
          <p:cNvSpPr/>
          <p:nvPr/>
        </p:nvSpPr>
        <p:spPr>
          <a:xfrm>
            <a:off x="1342723" y="663471"/>
            <a:ext cx="3964522" cy="259879"/>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1000" dirty="0" smtClean="0">
                <a:solidFill>
                  <a:prstClr val="black">
                    <a:lumMod val="75000"/>
                    <a:lumOff val="25000"/>
                  </a:prstClr>
                </a:solidFill>
                <a:latin typeface="Arial"/>
                <a:ea typeface="微软雅黑"/>
              </a:rPr>
              <a:t>Camera View Port Changing</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ITC Avant Garde Std XLt" panose="020B0302020202020204" pitchFamily="34" charset="0"/>
              <a:ea typeface="微软雅黑"/>
              <a:cs typeface="+mn-cs"/>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3865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childTnLst>
                          </p:cTn>
                        </p:par>
                        <p:par>
                          <p:cTn id="69" fill="hold">
                            <p:stCondLst>
                              <p:cond delay="2750"/>
                            </p:stCondLst>
                            <p:childTnLst>
                              <p:par>
                                <p:cTn id="70" presetID="10" presetClass="entr" presetSubtype="0" fill="hold" grpId="0" nodeType="after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5" grpId="0"/>
      <p:bldP spid="47"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1096345" y="3231731"/>
            <a:ext cx="1148455" cy="1002654"/>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宋体" panose="02010600040101010101" pitchFamily="2" charset="-122"/>
                <a:ea typeface="华文宋体" panose="02010600040101010101" pitchFamily="2" charset="-122"/>
              </a:rPr>
              <a:t>摄像机位置坐标</a:t>
            </a:r>
            <a:endParaRPr lang="zh-CN" altLang="en-US" b="1" dirty="0">
              <a:solidFill>
                <a:schemeClr val="lt1"/>
              </a:solidFill>
            </a:endParaRPr>
          </a:p>
        </p:txBody>
      </p:sp>
      <p:sp>
        <p:nvSpPr>
          <p:cNvPr id="40" name="文本框 39"/>
          <p:cNvSpPr txBox="1"/>
          <p:nvPr/>
        </p:nvSpPr>
        <p:spPr>
          <a:xfrm>
            <a:off x="8124825" y="3811459"/>
            <a:ext cx="3258045" cy="295145"/>
          </a:xfrm>
          <a:prstGeom prst="rect">
            <a:avLst/>
          </a:prstGeom>
          <a:noFill/>
        </p:spPr>
        <p:txBody>
          <a:bodyPr wrap="square" rtlCol="0">
            <a:spAutoFit/>
          </a:bodyPr>
          <a:lstStyle/>
          <a:p>
            <a:pPr algn="r">
              <a:lnSpc>
                <a:spcPct val="120000"/>
              </a:lnSpc>
            </a:pPr>
            <a:r>
              <a:rPr lang="en-US" altLang="zh-CN" sz="1200" dirty="0" smtClean="0">
                <a:solidFill>
                  <a:schemeClr val="tx1">
                    <a:lumMod val="75000"/>
                    <a:lumOff val="25000"/>
                  </a:schemeClr>
                </a:solidFill>
                <a:latin typeface="+mn-ea"/>
              </a:rPr>
              <a:t> </a:t>
            </a:r>
            <a:endParaRPr lang="en-US" altLang="zh-CN" sz="1200" dirty="0">
              <a:solidFill>
                <a:schemeClr val="tx1">
                  <a:lumMod val="75000"/>
                  <a:lumOff val="25000"/>
                </a:schemeClr>
              </a:solidFill>
              <a:latin typeface="+mn-ea"/>
            </a:endParaRPr>
          </a:p>
        </p:txBody>
      </p:sp>
      <p:sp>
        <p:nvSpPr>
          <p:cNvPr id="42" name="文本框 41"/>
          <p:cNvSpPr txBox="1"/>
          <p:nvPr/>
        </p:nvSpPr>
        <p:spPr>
          <a:xfrm>
            <a:off x="3800176" y="2105125"/>
            <a:ext cx="3518635" cy="295145"/>
          </a:xfrm>
          <a:prstGeom prst="rect">
            <a:avLst/>
          </a:prstGeom>
          <a:noFill/>
        </p:spPr>
        <p:txBody>
          <a:bodyPr wrap="square" rtlCol="0">
            <a:spAutoFit/>
          </a:bodyPr>
          <a:lstStyle/>
          <a:p>
            <a:pPr algn="ctr">
              <a:lnSpc>
                <a:spcPct val="120000"/>
              </a:lnSpc>
            </a:pPr>
            <a:r>
              <a:rPr lang="en-US" altLang="zh-CN" sz="1200" dirty="0" smtClean="0">
                <a:solidFill>
                  <a:schemeClr val="tx1">
                    <a:lumMod val="75000"/>
                    <a:lumOff val="25000"/>
                  </a:schemeClr>
                </a:solidFill>
                <a:latin typeface="+mn-ea"/>
              </a:rPr>
              <a:t> </a:t>
            </a:r>
            <a:endParaRPr lang="en-US" altLang="zh-CN" sz="1200" dirty="0">
              <a:solidFill>
                <a:schemeClr val="tx1">
                  <a:lumMod val="75000"/>
                  <a:lumOff val="25000"/>
                </a:schemeClr>
              </a:solidFill>
              <a:latin typeface="+mn-ea"/>
            </a:endParaRPr>
          </a:p>
        </p:txBody>
      </p:sp>
      <p:sp>
        <p:nvSpPr>
          <p:cNvPr id="24" name="Freeform 6"/>
          <p:cNvSpPr>
            <a:spLocks/>
          </p:cNvSpPr>
          <p:nvPr/>
        </p:nvSpPr>
        <p:spPr bwMode="auto">
          <a:xfrm>
            <a:off x="9937730" y="3188369"/>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摄像机上向量</a:t>
            </a:r>
            <a:endParaRPr lang="zh-CN" altLang="en-US" b="1" dirty="0">
              <a:solidFill>
                <a:schemeClr val="tx1"/>
              </a:solidFill>
            </a:endParaRP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smtClean="0">
                <a:solidFill>
                  <a:schemeClr val="tx1">
                    <a:lumMod val="75000"/>
                    <a:lumOff val="25000"/>
                  </a:schemeClr>
                </a:solidFill>
              </a:rPr>
              <a:t>模拟摄像机视角</a:t>
            </a:r>
            <a:endParaRPr lang="zh-CN" altLang="en-US" sz="3200" dirty="0">
              <a:solidFill>
                <a:schemeClr val="tx1">
                  <a:lumMod val="75000"/>
                  <a:lumOff val="25000"/>
                </a:schemeClr>
              </a:solidFill>
            </a:endParaRPr>
          </a:p>
        </p:txBody>
      </p:sp>
      <p:sp>
        <p:nvSpPr>
          <p:cNvPr id="30" name="Freeform 6"/>
          <p:cNvSpPr>
            <a:spLocks/>
          </p:cNvSpPr>
          <p:nvPr/>
        </p:nvSpPr>
        <p:spPr bwMode="auto">
          <a:xfrm>
            <a:off x="3829212" y="3058893"/>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摄像机观察方向</a:t>
            </a:r>
            <a:endParaRPr lang="zh-CN" altLang="en-US" b="1" dirty="0">
              <a:solidFill>
                <a:schemeClr val="tx1"/>
              </a:solidFill>
            </a:endParaRPr>
          </a:p>
        </p:txBody>
      </p:sp>
      <p:sp>
        <p:nvSpPr>
          <p:cNvPr id="27" name="Freeform 6"/>
          <p:cNvSpPr>
            <a:spLocks/>
          </p:cNvSpPr>
          <p:nvPr/>
        </p:nvSpPr>
        <p:spPr bwMode="auto">
          <a:xfrm>
            <a:off x="6867194" y="3198030"/>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摄像机右向量</a:t>
            </a:r>
            <a:endParaRPr lang="zh-CN" altLang="en-US" b="1" dirty="0">
              <a:solidFill>
                <a:schemeClr val="tx1"/>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14" y="1151759"/>
            <a:ext cx="1991003" cy="179095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650" y="1158187"/>
            <a:ext cx="1943371" cy="1724266"/>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3732" y="1167900"/>
            <a:ext cx="1952898" cy="1762371"/>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3064" y="1158187"/>
            <a:ext cx="1952898" cy="1752845"/>
          </a:xfrm>
          <a:prstGeom prst="rect">
            <a:avLst/>
          </a:prstGeom>
        </p:spPr>
      </p:pic>
      <p:grpSp>
        <p:nvGrpSpPr>
          <p:cNvPr id="78" name="组合 77"/>
          <p:cNvGrpSpPr/>
          <p:nvPr/>
        </p:nvGrpSpPr>
        <p:grpSpPr>
          <a:xfrm>
            <a:off x="340607" y="4803094"/>
            <a:ext cx="5115800" cy="1618931"/>
            <a:chOff x="569908" y="2244896"/>
            <a:chExt cx="5115800" cy="1618931"/>
          </a:xfrm>
        </p:grpSpPr>
        <p:sp>
          <p:nvSpPr>
            <p:cNvPr id="79" name="任意多边形 78"/>
            <p:cNvSpPr/>
            <p:nvPr/>
          </p:nvSpPr>
          <p:spPr>
            <a:xfrm>
              <a:off x="569908"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dirty="0" smtClean="0">
                  <a:solidFill>
                    <a:schemeClr val="tx1"/>
                  </a:solidFill>
                </a:rPr>
                <a:t>以上向量计算以世界坐标为基准并构成观察空间坐标系的三维和原点。</a:t>
              </a:r>
              <a:endParaRPr lang="zh-CN" altLang="en-US" dirty="0">
                <a:solidFill>
                  <a:schemeClr val="tx1"/>
                </a:solidFill>
              </a:endParaRPr>
            </a:p>
          </p:txBody>
        </p:sp>
        <p:sp>
          <p:nvSpPr>
            <p:cNvPr id="80" name="任意多边形 79"/>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363732" y="4803094"/>
            <a:ext cx="5041081" cy="1618931"/>
            <a:chOff x="644627" y="2244896"/>
            <a:chExt cx="5041081" cy="1618931"/>
          </a:xfrm>
        </p:grpSpPr>
        <p:sp>
          <p:nvSpPr>
            <p:cNvPr id="84" name="任意多边形 83"/>
            <p:cNvSpPr/>
            <p:nvPr/>
          </p:nvSpPr>
          <p:spPr>
            <a:xfrm>
              <a:off x="644627"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dirty="0" smtClean="0">
                  <a:solidFill>
                    <a:schemeClr val="tx1"/>
                  </a:solidFill>
                </a:rPr>
                <a:t>利用以上向量生成观察矩阵，将对象从世界坐标转换到观察空间（平移、）。</a:t>
              </a:r>
              <a:endParaRPr lang="zh-CN" altLang="en-US" dirty="0">
                <a:solidFill>
                  <a:schemeClr val="tx1"/>
                </a:solidFill>
              </a:endParaRPr>
            </a:p>
          </p:txBody>
        </p:sp>
        <p:sp>
          <p:nvSpPr>
            <p:cNvPr id="85" name="任意多边形 84"/>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02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42" presetClass="path" presetSubtype="0" decel="30000" fill="hold" grpId="1" nodeType="withEffect">
                                  <p:stCondLst>
                                    <p:cond delay="1500"/>
                                  </p:stCondLst>
                                  <p:childTnLst>
                                    <p:animMotion origin="layout" path="M 3.125E-6 -0.03981 L 3.125E-6 0.14815 " pathEditMode="relative" rAng="0" ptsTypes="AA">
                                      <p:cBhvr>
                                        <p:cTn id="16" dur="750" spd="-100000" fill="hold"/>
                                        <p:tgtEl>
                                          <p:spTgt spid="30"/>
                                        </p:tgtEl>
                                        <p:attrNameLst>
                                          <p:attrName>ppt_x</p:attrName>
                                          <p:attrName>ppt_y</p:attrName>
                                        </p:attrNameLst>
                                      </p:cBhvr>
                                      <p:rCtr x="0" y="9398"/>
                                    </p:animMotion>
                                  </p:childTnLst>
                                </p:cTn>
                              </p:par>
                              <p:par>
                                <p:cTn id="17" presetID="42" presetClass="path" presetSubtype="0" accel="30000" decel="30000" fill="hold" grpId="2" nodeType="withEffect">
                                  <p:stCondLst>
                                    <p:cond delay="2250"/>
                                  </p:stCondLst>
                                  <p:childTnLst>
                                    <p:animMotion origin="layout" path="M 3.125E-6 -0.03981 L 3.125E-6 -3.7037E-6 " pathEditMode="relative" rAng="0" ptsTypes="AA">
                                      <p:cBhvr>
                                        <p:cTn id="18" dur="750" fill="hold"/>
                                        <p:tgtEl>
                                          <p:spTgt spid="30"/>
                                        </p:tgtEl>
                                        <p:attrNameLst>
                                          <p:attrName>ppt_x</p:attrName>
                                          <p:attrName>ppt_y</p:attrName>
                                        </p:attrNameLst>
                                      </p:cBhvr>
                                      <p:rCtr x="0" y="1991"/>
                                    </p:animMotion>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64" presetClass="path" presetSubtype="0" decel="30000" fill="hold" grpId="1" nodeType="withEffect">
                                  <p:stCondLst>
                                    <p:cond delay="1500"/>
                                  </p:stCondLst>
                                  <p:childTnLst>
                                    <p:animMotion origin="layout" path="M -4.58333E-6 0.03889 L -4.58333E-6 -0.14814 " pathEditMode="relative" rAng="0" ptsTypes="AA">
                                      <p:cBhvr>
                                        <p:cTn id="23" dur="750" spd="-100000" fill="hold"/>
                                        <p:tgtEl>
                                          <p:spTgt spid="27"/>
                                        </p:tgtEl>
                                        <p:attrNameLst>
                                          <p:attrName>ppt_x</p:attrName>
                                          <p:attrName>ppt_y</p:attrName>
                                        </p:attrNameLst>
                                      </p:cBhvr>
                                      <p:rCtr x="0" y="-9352"/>
                                    </p:animMotion>
                                  </p:childTnLst>
                                </p:cTn>
                              </p:par>
                              <p:par>
                                <p:cTn id="24" presetID="64" presetClass="path" presetSubtype="0" accel="30000" decel="30000" fill="hold" grpId="2" nodeType="withEffect">
                                  <p:stCondLst>
                                    <p:cond delay="2250"/>
                                  </p:stCondLst>
                                  <p:childTnLst>
                                    <p:animMotion origin="layout" path="M -4.58333E-6 0.03843 L -4.58333E-6 -3.7037E-6 " pathEditMode="relative" rAng="0" ptsTypes="AA">
                                      <p:cBhvr>
                                        <p:cTn id="25" dur="750" fill="hold"/>
                                        <p:tgtEl>
                                          <p:spTgt spid="27"/>
                                        </p:tgtEl>
                                        <p:attrNameLst>
                                          <p:attrName>ppt_x</p:attrName>
                                          <p:attrName>ppt_y</p:attrName>
                                        </p:attrNameLst>
                                      </p:cBhvr>
                                      <p:rCtr x="0" y="-1921"/>
                                    </p:animMotion>
                                  </p:childTnLst>
                                </p:cTn>
                              </p:par>
                              <p:par>
                                <p:cTn id="26" presetID="10" presetClass="entr" presetSubtype="0" fill="hold" grpId="0" nodeType="withEffect">
                                  <p:stCondLst>
                                    <p:cond delay="30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750"/>
                                        <p:tgtEl>
                                          <p:spTgt spid="24"/>
                                        </p:tgtEl>
                                      </p:cBhvr>
                                    </p:animEffect>
                                  </p:childTnLst>
                                </p:cTn>
                              </p:par>
                              <p:par>
                                <p:cTn id="32" presetID="42" presetClass="path" presetSubtype="0" fill="hold" grpId="1" nodeType="withEffect">
                                  <p:stCondLst>
                                    <p:cond delay="3000"/>
                                  </p:stCondLst>
                                  <p:childTnLst>
                                    <p:animMotion origin="layout" path="M -4.16667E-7 -4.07407E-6 L 0.07422 -0.07361 " pathEditMode="relative" rAng="0" ptsTypes="AA">
                                      <p:cBhvr>
                                        <p:cTn id="33" dur="750" spd="-100000" fill="hold"/>
                                        <p:tgtEl>
                                          <p:spTgt spid="21"/>
                                        </p:tgtEl>
                                        <p:attrNameLst>
                                          <p:attrName>ppt_x</p:attrName>
                                          <p:attrName>ppt_y</p:attrName>
                                        </p:attrNameLst>
                                      </p:cBhvr>
                                      <p:rCtr x="3711" y="-3681"/>
                                    </p:animMotion>
                                  </p:childTnLst>
                                </p:cTn>
                              </p:par>
                              <p:par>
                                <p:cTn id="34" presetID="42" presetClass="path" presetSubtype="0" fill="hold" grpId="1" nodeType="withEffect">
                                  <p:stCondLst>
                                    <p:cond delay="3000"/>
                                  </p:stCondLst>
                                  <p:childTnLst>
                                    <p:animMotion origin="layout" path="M -6.25E-7 -3.33333E-6 L -0.07461 0.07107 " pathEditMode="relative" rAng="0" ptsTypes="AA">
                                      <p:cBhvr>
                                        <p:cTn id="35" dur="750" spd="-100000" fill="hold"/>
                                        <p:tgtEl>
                                          <p:spTgt spid="24"/>
                                        </p:tgtEl>
                                        <p:attrNameLst>
                                          <p:attrName>ppt_x</p:attrName>
                                          <p:attrName>ppt_y</p:attrName>
                                        </p:attrNameLst>
                                      </p:cBhvr>
                                      <p:rCtr x="-3737" y="3542"/>
                                    </p:animMotion>
                                  </p:childTnLst>
                                </p:cTn>
                              </p:par>
                              <p:par>
                                <p:cTn id="36" presetID="10" presetClass="entr" presetSubtype="0" fill="hold" nodeType="withEffect">
                                  <p:stCondLst>
                                    <p:cond delay="350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750"/>
                                        <p:tgtEl>
                                          <p:spTgt spid="82"/>
                                        </p:tgtEl>
                                      </p:cBhvr>
                                    </p:animEffect>
                                  </p:childTnLst>
                                </p:cTn>
                              </p:par>
                              <p:par>
                                <p:cTn id="39" presetID="10" presetClass="entr" presetSubtype="0" fill="hold" grpId="0" nodeType="withEffect">
                                  <p:stCondLst>
                                    <p:cond delay="475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750"/>
                                        <p:tgtEl>
                                          <p:spTgt spid="42"/>
                                        </p:tgtEl>
                                      </p:cBhvr>
                                    </p:animEffect>
                                  </p:childTnLst>
                                </p:cTn>
                              </p:par>
                              <p:par>
                                <p:cTn id="42" presetID="10" presetClass="entr" presetSubtype="0" fill="hold" grpId="0" nodeType="withEffect">
                                  <p:stCondLst>
                                    <p:cond delay="47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750"/>
                                        <p:tgtEl>
                                          <p:spTgt spid="40"/>
                                        </p:tgtEl>
                                      </p:cBhvr>
                                    </p:animEffect>
                                  </p:childTnLst>
                                </p:cTn>
                              </p:par>
                            </p:childTnLst>
                          </p:cTn>
                        </p:par>
                        <p:par>
                          <p:cTn id="45" fill="hold">
                            <p:stCondLst>
                              <p:cond delay="5500"/>
                            </p:stCondLst>
                            <p:childTnLst>
                              <p:par>
                                <p:cTn id="46" presetID="10" presetClass="entr" presetSubtype="0"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750"/>
                                        <p:tgtEl>
                                          <p:spTgt spid="77"/>
                                        </p:tgtEl>
                                      </p:cBhvr>
                                    </p:animEffect>
                                  </p:childTnLst>
                                </p:cTn>
                              </p:par>
                              <p:par>
                                <p:cTn id="49" presetID="10" presetClass="entr" presetSubtype="0" fill="hold" nodeType="withEffect">
                                  <p:stCondLst>
                                    <p:cond delay="200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750"/>
                                        <p:tgtEl>
                                          <p:spTgt spid="78"/>
                                        </p:tgtEl>
                                      </p:cBhvr>
                                    </p:animEffect>
                                  </p:childTnLst>
                                </p:cTn>
                              </p:par>
                              <p:par>
                                <p:cTn id="52" presetID="42" presetClass="path" presetSubtype="0" accel="50000" decel="50000" fill="hold" nodeType="withEffect">
                                  <p:stCondLst>
                                    <p:cond delay="2000"/>
                                  </p:stCondLst>
                                  <p:childTnLst>
                                    <p:animMotion origin="layout" path="M 2.08333E-6 -3.7037E-7 L 2.08333E-6 0.03542 " pathEditMode="relative" rAng="0" ptsTypes="AA">
                                      <p:cBhvr>
                                        <p:cTn id="53" dur="750" spd="-100000" fill="hold"/>
                                        <p:tgtEl>
                                          <p:spTgt spid="78"/>
                                        </p:tgtEl>
                                        <p:attrNameLst>
                                          <p:attrName>ppt_x</p:attrName>
                                          <p:attrName>ppt_y</p:attrName>
                                        </p:attrNameLst>
                                      </p:cBhvr>
                                      <p:rCtr x="0" y="1759"/>
                                    </p:animMotion>
                                  </p:childTnLst>
                                </p:cTn>
                              </p:par>
                              <p:par>
                                <p:cTn id="54" presetID="10" presetClass="entr" presetSubtype="0" fill="hold" nodeType="withEffect">
                                  <p:stCondLst>
                                    <p:cond delay="200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750"/>
                                        <p:tgtEl>
                                          <p:spTgt spid="83"/>
                                        </p:tgtEl>
                                      </p:cBhvr>
                                    </p:animEffect>
                                  </p:childTnLst>
                                </p:cTn>
                              </p:par>
                              <p:par>
                                <p:cTn id="57" presetID="42" presetClass="path" presetSubtype="0" accel="50000" decel="50000" fill="hold" nodeType="withEffect">
                                  <p:stCondLst>
                                    <p:cond delay="2000"/>
                                  </p:stCondLst>
                                  <p:childTnLst>
                                    <p:animMotion origin="layout" path="M 2.08333E-6 -3.7037E-7 L 2.08333E-6 0.03542 " pathEditMode="relative" rAng="0" ptsTypes="AA">
                                      <p:cBhvr>
                                        <p:cTn id="58" dur="750" spd="-100000" fill="hold"/>
                                        <p:tgtEl>
                                          <p:spTgt spid="83"/>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40" grpId="0"/>
      <p:bldP spid="42" grpId="0"/>
      <p:bldP spid="24" grpId="0" animBg="1"/>
      <p:bldP spid="24" grpId="1" animBg="1"/>
      <p:bldP spid="98" grpId="0"/>
      <p:bldP spid="98" grpId="1"/>
      <p:bldP spid="98" grpId="2"/>
      <p:bldP spid="30" grpId="0" animBg="1"/>
      <p:bldP spid="30" grpId="1" animBg="1"/>
      <p:bldP spid="30" grpId="2" animBg="1"/>
      <p:bldP spid="27" grpId="0" animBg="1"/>
      <p:bldP spid="27" grpId="1" animBg="1"/>
      <p:bldP spid="27" grpId="2"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1348122" y="1476469"/>
            <a:ext cx="2974702" cy="400110"/>
          </a:xfrm>
          <a:prstGeom prst="rect">
            <a:avLst/>
          </a:prstGeom>
          <a:noFill/>
        </p:spPr>
        <p:txBody>
          <a:bodyPr wrap="square" rtlCol="0">
            <a:spAutoFit/>
          </a:bodyPr>
          <a:lstStyle/>
          <a:p>
            <a:r>
              <a:rPr lang="zh-CN" altLang="en-US" sz="2000" dirty="0" smtClean="0">
                <a:solidFill>
                  <a:schemeClr val="tx1">
                    <a:lumMod val="75000"/>
                    <a:lumOff val="25000"/>
                  </a:schemeClr>
                </a:solidFill>
              </a:rPr>
              <a:t>观察点和面</a:t>
            </a:r>
            <a:endParaRPr lang="zh-CN" altLang="en-US" sz="2000" dirty="0">
              <a:solidFill>
                <a:schemeClr val="tx1">
                  <a:lumMod val="75000"/>
                  <a:lumOff val="25000"/>
                </a:schemeClr>
              </a:solidFill>
            </a:endParaRPr>
          </a:p>
        </p:txBody>
      </p:sp>
      <p:sp>
        <p:nvSpPr>
          <p:cNvPr id="99" name="椭圆 98"/>
          <p:cNvSpPr/>
          <p:nvPr/>
        </p:nvSpPr>
        <p:spPr>
          <a:xfrm>
            <a:off x="1221147" y="214950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221147" y="301818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smtClean="0">
                <a:solidFill>
                  <a:schemeClr val="tx1">
                    <a:lumMod val="75000"/>
                    <a:lumOff val="25000"/>
                  </a:schemeClr>
                </a:solidFill>
              </a:rPr>
              <a:t>模拟摄像机视角</a:t>
            </a:r>
            <a:endParaRPr lang="zh-CN" altLang="en-US" sz="3200" dirty="0">
              <a:solidFill>
                <a:schemeClr val="tx1">
                  <a:lumMod val="75000"/>
                  <a:lumOff val="25000"/>
                </a:schemeClr>
              </a:solidFill>
            </a:endParaRPr>
          </a:p>
        </p:txBody>
      </p:sp>
      <p:sp>
        <p:nvSpPr>
          <p:cNvPr id="98" name="圆角矩形 97"/>
          <p:cNvSpPr/>
          <p:nvPr/>
        </p:nvSpPr>
        <p:spPr>
          <a:xfrm>
            <a:off x="1221147" y="156695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06735" y="2001442"/>
            <a:ext cx="5389515" cy="369332"/>
          </a:xfrm>
          <a:prstGeom prst="rect">
            <a:avLst/>
          </a:prstGeom>
          <a:noFill/>
        </p:spPr>
        <p:txBody>
          <a:bodyPr wrap="square" rtlCol="0">
            <a:spAutoFit/>
          </a:bodyPr>
          <a:lstStyle/>
          <a:p>
            <a:r>
              <a:rPr lang="zh-CN" altLang="en-US" b="1" dirty="0" smtClean="0"/>
              <a:t>观察点</a:t>
            </a:r>
            <a:r>
              <a:rPr lang="zh-CN" altLang="en-US" dirty="0" smtClean="0"/>
              <a:t>：决定了摄像机的观察位置</a:t>
            </a:r>
            <a:endParaRPr lang="zh-CN" altLang="en-US" dirty="0"/>
          </a:p>
        </p:txBody>
      </p:sp>
      <p:sp>
        <p:nvSpPr>
          <p:cNvPr id="3" name="文本框 2"/>
          <p:cNvSpPr txBox="1"/>
          <p:nvPr/>
        </p:nvSpPr>
        <p:spPr>
          <a:xfrm>
            <a:off x="1669420" y="2933612"/>
            <a:ext cx="4635145" cy="646331"/>
          </a:xfrm>
          <a:prstGeom prst="rect">
            <a:avLst/>
          </a:prstGeom>
          <a:noFill/>
        </p:spPr>
        <p:txBody>
          <a:bodyPr wrap="square" rtlCol="0">
            <a:spAutoFit/>
          </a:bodyPr>
          <a:lstStyle/>
          <a:p>
            <a:r>
              <a:rPr lang="zh-CN" altLang="en-US" b="1" dirty="0" smtClean="0"/>
              <a:t>观察面</a:t>
            </a:r>
            <a:r>
              <a:rPr lang="zh-CN" altLang="en-US" dirty="0" smtClean="0"/>
              <a:t>：三维物体最终投影到的二维平面；与透视映射结合产生人类视觉的远近效果</a:t>
            </a:r>
            <a:endParaRPr lang="zh-CN" altLang="en-US" dirty="0"/>
          </a:p>
        </p:txBody>
      </p:sp>
    </p:spTree>
    <p:extLst>
      <p:ext uri="{BB962C8B-B14F-4D97-AF65-F5344CB8AC3E}">
        <p14:creationId xmlns:p14="http://schemas.microsoft.com/office/powerpoint/2010/main" val="8536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53" presetClass="entr" presetSubtype="16" fill="hold" grpId="0" nodeType="withEffect">
                                  <p:stCondLst>
                                    <p:cond delay="1250"/>
                                  </p:stCondLst>
                                  <p:childTnLst>
                                    <p:set>
                                      <p:cBhvr>
                                        <p:cTn id="13" dur="1" fill="hold">
                                          <p:stCondLst>
                                            <p:cond delay="0"/>
                                          </p:stCondLst>
                                        </p:cTn>
                                        <p:tgtEl>
                                          <p:spTgt spid="98"/>
                                        </p:tgtEl>
                                        <p:attrNameLst>
                                          <p:attrName>style.visibility</p:attrName>
                                        </p:attrNameLst>
                                      </p:cBhvr>
                                      <p:to>
                                        <p:strVal val="visible"/>
                                      </p:to>
                                    </p:set>
                                    <p:anim calcmode="lin" valueType="num">
                                      <p:cBhvr>
                                        <p:cTn id="14" dur="500" fill="hold"/>
                                        <p:tgtEl>
                                          <p:spTgt spid="98"/>
                                        </p:tgtEl>
                                        <p:attrNameLst>
                                          <p:attrName>ppt_w</p:attrName>
                                        </p:attrNameLst>
                                      </p:cBhvr>
                                      <p:tavLst>
                                        <p:tav tm="0">
                                          <p:val>
                                            <p:fltVal val="0"/>
                                          </p:val>
                                        </p:tav>
                                        <p:tav tm="100000">
                                          <p:val>
                                            <p:strVal val="#ppt_w"/>
                                          </p:val>
                                        </p:tav>
                                      </p:tavLst>
                                    </p:anim>
                                    <p:anim calcmode="lin" valueType="num">
                                      <p:cBhvr>
                                        <p:cTn id="15" dur="500" fill="hold"/>
                                        <p:tgtEl>
                                          <p:spTgt spid="98"/>
                                        </p:tgtEl>
                                        <p:attrNameLst>
                                          <p:attrName>ppt_h</p:attrName>
                                        </p:attrNameLst>
                                      </p:cBhvr>
                                      <p:tavLst>
                                        <p:tav tm="0">
                                          <p:val>
                                            <p:fltVal val="0"/>
                                          </p:val>
                                        </p:tav>
                                        <p:tav tm="100000">
                                          <p:val>
                                            <p:strVal val="#ppt_h"/>
                                          </p:val>
                                        </p:tav>
                                      </p:tavLst>
                                    </p:anim>
                                    <p:animEffect transition="in" filter="fade">
                                      <p:cBhvr>
                                        <p:cTn id="16" dur="500"/>
                                        <p:tgtEl>
                                          <p:spTgt spid="98"/>
                                        </p:tgtEl>
                                      </p:cBhvr>
                                    </p:animEffect>
                                  </p:childTnLst>
                                </p:cTn>
                              </p:par>
                              <p:par>
                                <p:cTn id="17" presetID="22" presetClass="entr" presetSubtype="8" fill="hold" grpId="0" nodeType="withEffect">
                                  <p:stCondLst>
                                    <p:cond delay="125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750"/>
                                        <p:tgtEl>
                                          <p:spTgt spid="44"/>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42" presetClass="path" presetSubtype="0" decel="50000" fill="hold" grpId="1" nodeType="withEffect">
                                  <p:stCondLst>
                                    <p:cond delay="1750"/>
                                  </p:stCondLst>
                                  <p:childTnLst>
                                    <p:animMotion origin="layout" path="M 2.70833E-6 -2.59259E-6 L 2.70833E-6 -0.07708 " pathEditMode="relative" rAng="0" ptsTypes="AA">
                                      <p:cBhvr>
                                        <p:cTn id="27" dur="750" spd="-100000" fill="hold"/>
                                        <p:tgtEl>
                                          <p:spTgt spid="99"/>
                                        </p:tgtEl>
                                        <p:attrNameLst>
                                          <p:attrName>ppt_x</p:attrName>
                                          <p:attrName>ppt_y</p:attrName>
                                        </p:attrNameLst>
                                      </p:cBhvr>
                                      <p:rCtr x="0" y="-3866"/>
                                    </p:animMotion>
                                  </p:childTnLst>
                                </p:cTn>
                              </p:par>
                              <p:par>
                                <p:cTn id="28" presetID="42" presetClass="path" presetSubtype="0" decel="50000" fill="hold" grpId="1" nodeType="withEffect">
                                  <p:stCondLst>
                                    <p:cond delay="1750"/>
                                  </p:stCondLst>
                                  <p:childTnLst>
                                    <p:animMotion origin="layout" path="M 2.70833E-6 -4.44444E-6 L 2.70833E-6 -0.20254 " pathEditMode="relative" rAng="0" ptsTypes="AA">
                                      <p:cBhvr>
                                        <p:cTn id="29" dur="750" spd="-100000" fill="hold"/>
                                        <p:tgtEl>
                                          <p:spTgt spid="100"/>
                                        </p:tgtEl>
                                        <p:attrNameLst>
                                          <p:attrName>ppt_x</p:attrName>
                                          <p:attrName>ppt_y</p:attrName>
                                        </p:attrNameLst>
                                      </p:cBhvr>
                                      <p:rCtr x="0" y="-10139"/>
                                    </p:animMotion>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64"/>
                                        </p:tgtEl>
                                        <p:attrNameLst>
                                          <p:attrName>style.visibility</p:attrName>
                                        </p:attrNameLst>
                                      </p:cBhvr>
                                      <p:to>
                                        <p:strVal val="visible"/>
                                      </p:to>
                                    </p:set>
                                    <p:animEffect transition="in" filter="fade">
                                      <p:cBhvr>
                                        <p:cTn id="33"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99" grpId="0" animBg="1"/>
      <p:bldP spid="99" grpId="1" animBg="1"/>
      <p:bldP spid="100" grpId="0" animBg="1"/>
      <p:bldP spid="100" grpId="1" animBg="1"/>
      <p:bldP spid="102" grpId="0"/>
      <p:bldP spid="102" grpId="1"/>
      <p:bldP spid="102" grpId="2"/>
      <p:bldP spid="98" grpId="0" animBg="1"/>
      <p:bldP spid="1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b="1" dirty="0" smtClean="0">
                <a:solidFill>
                  <a:schemeClr val="tx1">
                    <a:lumMod val="75000"/>
                    <a:lumOff val="25000"/>
                  </a:schemeClr>
                </a:solidFill>
              </a:rPr>
              <a:t>保龄球第一视角</a:t>
            </a:r>
            <a:endParaRPr lang="zh-CN" altLang="en-US" sz="1600" b="1" dirty="0">
              <a:solidFill>
                <a:schemeClr val="tx1">
                  <a:lumMod val="75000"/>
                  <a:lumOff val="25000"/>
                </a:schemeClr>
              </a:solidFill>
            </a:endParaRPr>
          </a:p>
        </p:txBody>
      </p:sp>
      <p:sp>
        <p:nvSpPr>
          <p:cNvPr id="84" name="文本框 83"/>
          <p:cNvSpPr txBox="1"/>
          <p:nvPr/>
        </p:nvSpPr>
        <p:spPr>
          <a:xfrm>
            <a:off x="3846364" y="1965261"/>
            <a:ext cx="2194469" cy="338554"/>
          </a:xfrm>
          <a:prstGeom prst="rect">
            <a:avLst/>
          </a:prstGeom>
          <a:noFill/>
        </p:spPr>
        <p:txBody>
          <a:bodyPr wrap="square" rtlCol="0">
            <a:spAutoFit/>
          </a:bodyPr>
          <a:lstStyle/>
          <a:p>
            <a:pPr algn="ctr"/>
            <a:r>
              <a:rPr lang="zh-CN" altLang="en-US" sz="1600" b="1" dirty="0" smtClean="0">
                <a:solidFill>
                  <a:schemeClr val="tx1">
                    <a:lumMod val="75000"/>
                    <a:lumOff val="25000"/>
                  </a:schemeClr>
                </a:solidFill>
              </a:rPr>
              <a:t>抛球人第一视角</a:t>
            </a:r>
            <a:endParaRPr lang="zh-CN" altLang="en-US" sz="1600" b="1" dirty="0">
              <a:solidFill>
                <a:schemeClr val="tx1">
                  <a:lumMod val="75000"/>
                  <a:lumOff val="25000"/>
                </a:schemeClr>
              </a:solidFill>
            </a:endParaRPr>
          </a:p>
        </p:txBody>
      </p:sp>
      <p:sp>
        <p:nvSpPr>
          <p:cNvPr id="88" name="文本框 87"/>
          <p:cNvSpPr txBox="1"/>
          <p:nvPr/>
        </p:nvSpPr>
        <p:spPr>
          <a:xfrm>
            <a:off x="6600652" y="2011293"/>
            <a:ext cx="2194469" cy="338554"/>
          </a:xfrm>
          <a:prstGeom prst="rect">
            <a:avLst/>
          </a:prstGeom>
          <a:noFill/>
        </p:spPr>
        <p:txBody>
          <a:bodyPr wrap="square" rtlCol="0">
            <a:spAutoFit/>
          </a:bodyPr>
          <a:lstStyle/>
          <a:p>
            <a:pPr algn="ctr"/>
            <a:r>
              <a:rPr lang="zh-CN" altLang="en-US" sz="1600" b="1" dirty="0" smtClean="0">
                <a:solidFill>
                  <a:schemeClr val="tx1">
                    <a:lumMod val="75000"/>
                    <a:lumOff val="25000"/>
                  </a:schemeClr>
                </a:solidFill>
              </a:rPr>
              <a:t>自由视角</a:t>
            </a:r>
            <a:endParaRPr lang="zh-CN" altLang="en-US" sz="1600" b="1" dirty="0">
              <a:solidFill>
                <a:schemeClr val="tx1">
                  <a:lumMod val="75000"/>
                  <a:lumOff val="25000"/>
                </a:schemeClr>
              </a:solidFill>
            </a:endParaRP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smtClean="0">
                <a:solidFill>
                  <a:schemeClr val="tx1">
                    <a:lumMod val="75000"/>
                    <a:lumOff val="25000"/>
                  </a:schemeClr>
                </a:solidFill>
              </a:rPr>
              <a:t>多视角切换</a:t>
            </a:r>
            <a:endParaRPr lang="zh-CN" altLang="en-US" sz="3200" dirty="0">
              <a:solidFill>
                <a:schemeClr val="tx1">
                  <a:lumMod val="75000"/>
                  <a:lumOff val="25000"/>
                </a:schemeClr>
              </a:solidFill>
            </a:endParaRPr>
          </a:p>
        </p:txBody>
      </p:sp>
      <p:sp>
        <p:nvSpPr>
          <p:cNvPr id="70" name="矩形 69"/>
          <p:cNvSpPr/>
          <p:nvPr/>
        </p:nvSpPr>
        <p:spPr>
          <a:xfrm>
            <a:off x="1342723" y="663471"/>
            <a:ext cx="3964522" cy="259879"/>
          </a:xfrm>
          <a:prstGeom prst="rect">
            <a:avLst/>
          </a:prstGeom>
        </p:spPr>
        <p:txBody>
          <a:bodyPr wrap="square">
            <a:spAutoFit/>
          </a:bodyPr>
          <a:lstStyle/>
          <a:p>
            <a:pPr>
              <a:lnSpc>
                <a:spcPct val="120000"/>
              </a:lnSpc>
            </a:pPr>
            <a:r>
              <a:rPr lang="en-US" altLang="zh-CN" sz="1000" dirty="0" smtClean="0">
                <a:solidFill>
                  <a:schemeClr val="tx1">
                    <a:lumMod val="75000"/>
                    <a:lumOff val="25000"/>
                  </a:schemeClr>
                </a:solidFill>
              </a:rPr>
              <a:t>Multi View Port Changing</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1717955" y="2658644"/>
            <a:ext cx="1500089" cy="2167990"/>
            <a:chOff x="7782628" y="-1101428"/>
            <a:chExt cx="2450817" cy="3364010"/>
          </a:xfrm>
        </p:grpSpPr>
        <p:sp>
          <p:nvSpPr>
            <p:cNvPr id="64" name="圆角矩形 63"/>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flipH="1" flipV="1">
              <a:off x="8736477" y="-1101428"/>
              <a:ext cx="721176" cy="706536"/>
              <a:chOff x="3161408" y="4408176"/>
              <a:chExt cx="721176" cy="706536"/>
            </a:xfrm>
          </p:grpSpPr>
          <p:sp>
            <p:nvSpPr>
              <p:cNvPr id="67" name="任意多边形 6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0" name="文本框 79"/>
          <p:cNvSpPr txBox="1"/>
          <p:nvPr/>
        </p:nvSpPr>
        <p:spPr>
          <a:xfrm>
            <a:off x="1652668" y="3155499"/>
            <a:ext cx="1542763" cy="1274195"/>
          </a:xfrm>
          <a:prstGeom prst="rect">
            <a:avLst/>
          </a:prstGeom>
          <a:noFill/>
        </p:spPr>
        <p:txBody>
          <a:bodyPr wrap="square" rtlCol="0">
            <a:spAutoFit/>
          </a:bodyPr>
          <a:lstStyle/>
          <a:p>
            <a:pPr algn="ctr">
              <a:lnSpc>
                <a:spcPct val="120000"/>
              </a:lnSpc>
            </a:pPr>
            <a:r>
              <a:rPr lang="zh-CN" altLang="en-US" sz="1600" b="1" dirty="0" smtClean="0">
                <a:solidFill>
                  <a:schemeClr val="tx1">
                    <a:lumMod val="75000"/>
                    <a:lumOff val="25000"/>
                  </a:schemeClr>
                </a:solidFill>
                <a:latin typeface="+mn-ea"/>
              </a:rPr>
              <a:t>摄像机观察点与保龄球位置一致，方向一致</a:t>
            </a:r>
            <a:endParaRPr lang="en-US" altLang="zh-CN" sz="1600" b="1" dirty="0">
              <a:solidFill>
                <a:schemeClr val="tx1">
                  <a:lumMod val="75000"/>
                  <a:lumOff val="25000"/>
                </a:schemeClr>
              </a:solidFill>
              <a:latin typeface="+mn-ea"/>
            </a:endParaRPr>
          </a:p>
        </p:txBody>
      </p:sp>
      <p:grpSp>
        <p:nvGrpSpPr>
          <p:cNvPr id="89" name="组合 88"/>
          <p:cNvGrpSpPr/>
          <p:nvPr/>
        </p:nvGrpSpPr>
        <p:grpSpPr>
          <a:xfrm>
            <a:off x="4430758" y="2692514"/>
            <a:ext cx="1454402" cy="2095467"/>
            <a:chOff x="7770714" y="-1101428"/>
            <a:chExt cx="2395740" cy="3364010"/>
          </a:xfrm>
        </p:grpSpPr>
        <p:sp>
          <p:nvSpPr>
            <p:cNvPr id="90" name="圆角矩形 89"/>
            <p:cNvSpPr>
              <a:spLocks noChangeAspect="1"/>
            </p:cNvSpPr>
            <p:nvPr/>
          </p:nvSpPr>
          <p:spPr>
            <a:xfrm rot="2700000">
              <a:off x="7770714" y="-621497"/>
              <a:ext cx="2395739" cy="239574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8556219" y="1556046"/>
              <a:ext cx="721176" cy="706536"/>
              <a:chOff x="3161408" y="4408176"/>
              <a:chExt cx="721176" cy="706536"/>
            </a:xfrm>
          </p:grpSpPr>
          <p:sp>
            <p:nvSpPr>
              <p:cNvPr id="99" name="任意多边形 9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13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1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flipH="1" flipV="1">
              <a:off x="8736477" y="-1101428"/>
              <a:ext cx="721176" cy="706536"/>
              <a:chOff x="3161408" y="4408176"/>
              <a:chExt cx="721176" cy="706536"/>
            </a:xfrm>
          </p:grpSpPr>
          <p:sp>
            <p:nvSpPr>
              <p:cNvPr id="93" name="任意多边形 9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3" name="文本框 132"/>
          <p:cNvSpPr txBox="1"/>
          <p:nvPr/>
        </p:nvSpPr>
        <p:spPr>
          <a:xfrm>
            <a:off x="4510287" y="3169768"/>
            <a:ext cx="1322780" cy="1274195"/>
          </a:xfrm>
          <a:prstGeom prst="rect">
            <a:avLst/>
          </a:prstGeom>
          <a:noFill/>
        </p:spPr>
        <p:txBody>
          <a:bodyPr wrap="square" rtlCol="0">
            <a:spAutoFit/>
          </a:bodyPr>
          <a:lstStyle/>
          <a:p>
            <a:pPr algn="ctr">
              <a:lnSpc>
                <a:spcPct val="120000"/>
              </a:lnSpc>
            </a:pPr>
            <a:r>
              <a:rPr lang="zh-CN" altLang="en-US" sz="1600" b="1" dirty="0" smtClean="0">
                <a:solidFill>
                  <a:schemeClr val="tx1">
                    <a:lumMod val="75000"/>
                    <a:lumOff val="25000"/>
                  </a:schemeClr>
                </a:solidFill>
                <a:latin typeface="+mn-ea"/>
              </a:rPr>
              <a:t>摄像机观察点与方向向量保持某一固定值</a:t>
            </a:r>
            <a:endParaRPr lang="en-US" altLang="zh-CN" sz="1600" b="1" dirty="0">
              <a:solidFill>
                <a:schemeClr val="tx1">
                  <a:lumMod val="75000"/>
                  <a:lumOff val="25000"/>
                </a:schemeClr>
              </a:solidFill>
              <a:latin typeface="+mn-ea"/>
            </a:endParaRPr>
          </a:p>
        </p:txBody>
      </p:sp>
      <p:grpSp>
        <p:nvGrpSpPr>
          <p:cNvPr id="134" name="组合 133"/>
          <p:cNvGrpSpPr/>
          <p:nvPr/>
        </p:nvGrpSpPr>
        <p:grpSpPr>
          <a:xfrm>
            <a:off x="7184912" y="2772336"/>
            <a:ext cx="1544104" cy="1964959"/>
            <a:chOff x="7782628" y="-1101428"/>
            <a:chExt cx="2450817" cy="3364010"/>
          </a:xfrm>
        </p:grpSpPr>
        <p:sp>
          <p:nvSpPr>
            <p:cNvPr id="135" name="圆角矩形 134"/>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6" name="组合 135"/>
            <p:cNvGrpSpPr/>
            <p:nvPr/>
          </p:nvGrpSpPr>
          <p:grpSpPr>
            <a:xfrm>
              <a:off x="8556219" y="1556046"/>
              <a:ext cx="721176" cy="706536"/>
              <a:chOff x="3161408" y="4408176"/>
              <a:chExt cx="721176" cy="706536"/>
            </a:xfrm>
          </p:grpSpPr>
          <p:sp>
            <p:nvSpPr>
              <p:cNvPr id="142" name="任意多边形 14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14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14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flipH="1" flipV="1">
              <a:off x="8736477" y="-1101428"/>
              <a:ext cx="721176" cy="706536"/>
              <a:chOff x="3161408" y="4408176"/>
              <a:chExt cx="721176" cy="706536"/>
            </a:xfrm>
          </p:grpSpPr>
          <p:sp>
            <p:nvSpPr>
              <p:cNvPr id="138" name="任意多边形 1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1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8" name="文本框 157"/>
          <p:cNvSpPr txBox="1"/>
          <p:nvPr/>
        </p:nvSpPr>
        <p:spPr>
          <a:xfrm>
            <a:off x="7276443" y="3052598"/>
            <a:ext cx="1386468" cy="1569660"/>
          </a:xfrm>
          <a:prstGeom prst="rect">
            <a:avLst/>
          </a:prstGeom>
          <a:noFill/>
        </p:spPr>
        <p:txBody>
          <a:bodyPr wrap="square" rtlCol="0">
            <a:spAutoFit/>
          </a:bodyPr>
          <a:lstStyle/>
          <a:p>
            <a:pPr algn="ctr">
              <a:lnSpc>
                <a:spcPct val="120000"/>
              </a:lnSpc>
            </a:pPr>
            <a:r>
              <a:rPr lang="zh-CN" altLang="en-US" sz="1600" b="1" dirty="0" smtClean="0">
                <a:solidFill>
                  <a:schemeClr val="tx1">
                    <a:lumMod val="75000"/>
                    <a:lumOff val="25000"/>
                  </a:schemeClr>
                </a:solidFill>
                <a:latin typeface="+mn-ea"/>
              </a:rPr>
              <a:t>摄像机的观察点随键盘输入改变，方向随鼠标改变</a:t>
            </a:r>
            <a:endParaRPr lang="en-US" altLang="zh-CN"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17189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nodeType="withEffect">
                                  <p:stCondLst>
                                    <p:cond delay="275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750"/>
                                        <p:tgtEl>
                                          <p:spTgt spid="113"/>
                                        </p:tgtEl>
                                      </p:cBhvr>
                                    </p:animEffect>
                                  </p:childTnLst>
                                </p:cTn>
                              </p:par>
                              <p:par>
                                <p:cTn id="20" presetID="10" presetClass="entr" presetSubtype="0" fill="hold" nodeType="withEffect">
                                  <p:stCondLst>
                                    <p:cond delay="275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750"/>
                                        <p:tgtEl>
                                          <p:spTgt spid="104"/>
                                        </p:tgtEl>
                                      </p:cBhvr>
                                    </p:animEffect>
                                  </p:childTnLst>
                                </p:cTn>
                              </p:par>
                              <p:par>
                                <p:cTn id="23" presetID="10" presetClass="entr" presetSubtype="0" fill="hold" nodeType="withEffect">
                                  <p:stCondLst>
                                    <p:cond delay="275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750"/>
                                        <p:tgtEl>
                                          <p:spTgt spid="105"/>
                                        </p:tgtEl>
                                      </p:cBhvr>
                                    </p:animEffect>
                                  </p:childTnLst>
                                </p:cTn>
                              </p:par>
                              <p:par>
                                <p:cTn id="26" presetID="10" presetClass="entr" presetSubtype="0" fill="hold" nodeType="withEffect">
                                  <p:stCondLst>
                                    <p:cond delay="275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750"/>
                                        <p:tgtEl>
                                          <p:spTgt spid="109"/>
                                        </p:tgtEl>
                                      </p:cBhvr>
                                    </p:animEffect>
                                  </p:childTnLst>
                                </p:cTn>
                              </p:par>
                              <p:par>
                                <p:cTn id="29" presetID="10" presetClass="entr" presetSubtype="0" fill="hold" nodeType="withEffect">
                                  <p:stCondLst>
                                    <p:cond delay="275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750"/>
                                        <p:tgtEl>
                                          <p:spTgt spid="117"/>
                                        </p:tgtEl>
                                      </p:cBhvr>
                                    </p:animEffect>
                                  </p:childTnLst>
                                </p:cTn>
                              </p:par>
                              <p:par>
                                <p:cTn id="32" presetID="22" presetClass="entr" presetSubtype="8" fill="hold" grpId="0" nodeType="withEffect">
                                  <p:stCondLst>
                                    <p:cond delay="275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750"/>
                                        <p:tgtEl>
                                          <p:spTgt spid="82"/>
                                        </p:tgtEl>
                                      </p:cBhvr>
                                    </p:animEffect>
                                  </p:childTnLst>
                                </p:cTn>
                              </p:par>
                              <p:par>
                                <p:cTn id="35" presetID="22" presetClass="entr" presetSubtype="8" fill="hold" grpId="0" nodeType="withEffect">
                                  <p:stCondLst>
                                    <p:cond delay="275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750"/>
                                        <p:tgtEl>
                                          <p:spTgt spid="84"/>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88"/>
                                        </p:tgtEl>
                                        <p:attrNameLst>
                                          <p:attrName>style.visibility</p:attrName>
                                        </p:attrNameLst>
                                      </p:cBhvr>
                                      <p:to>
                                        <p:strVal val="visible"/>
                                      </p:to>
                                    </p:set>
                                    <p:animEffect transition="in" filter="wipe(left)">
                                      <p:cBhvr>
                                        <p:cTn id="40" dur="750"/>
                                        <p:tgtEl>
                                          <p:spTgt spid="8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750"/>
                                        <p:tgtEl>
                                          <p:spTgt spid="75"/>
                                        </p:tgtEl>
                                      </p:cBhvr>
                                    </p:animEffect>
                                  </p:childTnLst>
                                </p:cTn>
                              </p:par>
                              <p:par>
                                <p:cTn id="45" presetID="10" presetClass="entr" presetSubtype="0" fill="hold" nodeType="withEffect">
                                  <p:stCondLst>
                                    <p:cond delay="300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750"/>
                                        <p:tgtEl>
                                          <p:spTgt spid="63"/>
                                        </p:tgtEl>
                                      </p:cBhvr>
                                    </p:animEffect>
                                  </p:childTnLst>
                                </p:cTn>
                              </p:par>
                              <p:par>
                                <p:cTn id="48" presetID="63" presetClass="path" presetSubtype="0" fill="hold" nodeType="withEffect">
                                  <p:stCondLst>
                                    <p:cond delay="3000"/>
                                  </p:stCondLst>
                                  <p:childTnLst>
                                    <p:animMotion origin="layout" path="M 3.33333E-6 1.48148E-6 L 0.23099 1.48148E-6 " pathEditMode="relative" rAng="0" ptsTypes="AA">
                                      <p:cBhvr>
                                        <p:cTn id="49" dur="750" spd="-100000" fill="hold"/>
                                        <p:tgtEl>
                                          <p:spTgt spid="63"/>
                                        </p:tgtEl>
                                        <p:attrNameLst>
                                          <p:attrName>ppt_x</p:attrName>
                                          <p:attrName>ppt_y</p:attrName>
                                        </p:attrNameLst>
                                      </p:cBhvr>
                                      <p:rCtr x="11549" y="0"/>
                                    </p:animMotion>
                                  </p:childTnLst>
                                </p:cTn>
                              </p:par>
                              <p:par>
                                <p:cTn id="50" presetID="10" presetClass="entr" presetSubtype="0" fill="hold" grpId="0" nodeType="withEffect">
                                  <p:stCondLst>
                                    <p:cond delay="35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750"/>
                                        <p:tgtEl>
                                          <p:spTgt spid="80"/>
                                        </p:tgtEl>
                                      </p:cBhvr>
                                    </p:animEffect>
                                  </p:childTnLst>
                                </p:cTn>
                              </p:par>
                              <p:par>
                                <p:cTn id="53" presetID="10" presetClass="entr" presetSubtype="0" fill="hold" nodeType="withEffect">
                                  <p:stCondLst>
                                    <p:cond delay="300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750"/>
                                        <p:tgtEl>
                                          <p:spTgt spid="89"/>
                                        </p:tgtEl>
                                      </p:cBhvr>
                                    </p:animEffect>
                                  </p:childTnLst>
                                </p:cTn>
                              </p:par>
                              <p:par>
                                <p:cTn id="56" presetID="63" presetClass="path" presetSubtype="0" fill="hold" nodeType="withEffect">
                                  <p:stCondLst>
                                    <p:cond delay="3000"/>
                                  </p:stCondLst>
                                  <p:childTnLst>
                                    <p:animMotion origin="layout" path="M -1.875E-6 1.48148E-6 L 0.07774 1.48148E-6 " pathEditMode="relative" rAng="0" ptsTypes="AA">
                                      <p:cBhvr>
                                        <p:cTn id="57" dur="750" spd="-100000" fill="hold"/>
                                        <p:tgtEl>
                                          <p:spTgt spid="89"/>
                                        </p:tgtEl>
                                        <p:attrNameLst>
                                          <p:attrName>ppt_x</p:attrName>
                                          <p:attrName>ppt_y</p:attrName>
                                        </p:attrNameLst>
                                      </p:cBhvr>
                                      <p:rCtr x="3880" y="0"/>
                                    </p:animMotion>
                                  </p:childTnLst>
                                </p:cTn>
                              </p:par>
                              <p:par>
                                <p:cTn id="58" presetID="10" presetClass="entr" presetSubtype="0" fill="hold" grpId="0" nodeType="withEffect">
                                  <p:stCondLst>
                                    <p:cond delay="3500"/>
                                  </p:stCondLst>
                                  <p:childTnLst>
                                    <p:set>
                                      <p:cBhvr>
                                        <p:cTn id="59" dur="1" fill="hold">
                                          <p:stCondLst>
                                            <p:cond delay="0"/>
                                          </p:stCondLst>
                                        </p:cTn>
                                        <p:tgtEl>
                                          <p:spTgt spid="133"/>
                                        </p:tgtEl>
                                        <p:attrNameLst>
                                          <p:attrName>style.visibility</p:attrName>
                                        </p:attrNameLst>
                                      </p:cBhvr>
                                      <p:to>
                                        <p:strVal val="visible"/>
                                      </p:to>
                                    </p:set>
                                    <p:animEffect transition="in" filter="fade">
                                      <p:cBhvr>
                                        <p:cTn id="60" dur="750"/>
                                        <p:tgtEl>
                                          <p:spTgt spid="133"/>
                                        </p:tgtEl>
                                      </p:cBhvr>
                                    </p:animEffect>
                                  </p:childTnLst>
                                </p:cTn>
                              </p:par>
                              <p:par>
                                <p:cTn id="61" presetID="10" presetClass="entr" presetSubtype="0" fill="hold" nodeType="withEffect">
                                  <p:stCondLst>
                                    <p:cond delay="3000"/>
                                  </p:stCondLst>
                                  <p:childTnLst>
                                    <p:set>
                                      <p:cBhvr>
                                        <p:cTn id="62" dur="1" fill="hold">
                                          <p:stCondLst>
                                            <p:cond delay="0"/>
                                          </p:stCondLst>
                                        </p:cTn>
                                        <p:tgtEl>
                                          <p:spTgt spid="134"/>
                                        </p:tgtEl>
                                        <p:attrNameLst>
                                          <p:attrName>style.visibility</p:attrName>
                                        </p:attrNameLst>
                                      </p:cBhvr>
                                      <p:to>
                                        <p:strVal val="visible"/>
                                      </p:to>
                                    </p:set>
                                    <p:animEffect transition="in" filter="fade">
                                      <p:cBhvr>
                                        <p:cTn id="63" dur="750"/>
                                        <p:tgtEl>
                                          <p:spTgt spid="134"/>
                                        </p:tgtEl>
                                      </p:cBhvr>
                                    </p:animEffect>
                                  </p:childTnLst>
                                </p:cTn>
                              </p:par>
                              <p:par>
                                <p:cTn id="64" presetID="63" presetClass="path" presetSubtype="0" fill="hold" nodeType="withEffect">
                                  <p:stCondLst>
                                    <p:cond delay="3000"/>
                                  </p:stCondLst>
                                  <p:childTnLst>
                                    <p:animMotion origin="layout" path="M 2.70833E-6 1.48148E-6 L -0.07565 1.48148E-6 " pathEditMode="relative" rAng="0" ptsTypes="AA">
                                      <p:cBhvr>
                                        <p:cTn id="65" dur="750" spd="-100000" fill="hold"/>
                                        <p:tgtEl>
                                          <p:spTgt spid="134"/>
                                        </p:tgtEl>
                                        <p:attrNameLst>
                                          <p:attrName>ppt_x</p:attrName>
                                          <p:attrName>ppt_y</p:attrName>
                                        </p:attrNameLst>
                                      </p:cBhvr>
                                      <p:rCtr x="-3789" y="0"/>
                                    </p:animMotion>
                                  </p:childTnLst>
                                </p:cTn>
                              </p:par>
                              <p:par>
                                <p:cTn id="66" presetID="10" presetClass="entr" presetSubtype="0" fill="hold" grpId="0" nodeType="withEffect">
                                  <p:stCondLst>
                                    <p:cond delay="3500"/>
                                  </p:stCondLst>
                                  <p:childTnLst>
                                    <p:set>
                                      <p:cBhvr>
                                        <p:cTn id="67" dur="1" fill="hold">
                                          <p:stCondLst>
                                            <p:cond delay="0"/>
                                          </p:stCondLst>
                                        </p:cTn>
                                        <p:tgtEl>
                                          <p:spTgt spid="158"/>
                                        </p:tgtEl>
                                        <p:attrNameLst>
                                          <p:attrName>style.visibility</p:attrName>
                                        </p:attrNameLst>
                                      </p:cBhvr>
                                      <p:to>
                                        <p:strVal val="visible"/>
                                      </p:to>
                                    </p:set>
                                    <p:animEffect transition="in" filter="fade">
                                      <p:cBhvr>
                                        <p:cTn id="68" dur="75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p:bldP spid="88" grpId="0"/>
      <p:bldP spid="69" grpId="0"/>
      <p:bldP spid="69" grpId="1"/>
      <p:bldP spid="69" grpId="2"/>
      <p:bldP spid="70" grpId="0"/>
      <p:bldP spid="70" grpId="1"/>
      <p:bldP spid="75" grpId="0" animBg="1"/>
      <p:bldP spid="80" grpId="0"/>
      <p:bldP spid="133" grpId="0"/>
      <p:bldP spid="1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smtClean="0">
                <a:solidFill>
                  <a:schemeClr val="tx1">
                    <a:lumMod val="75000"/>
                    <a:lumOff val="25000"/>
                  </a:schemeClr>
                </a:solidFill>
              </a:rPr>
              <a:t>文本渲染</a:t>
            </a:r>
            <a:endParaRPr lang="zh-CN" altLang="en-US" sz="3200" dirty="0">
              <a:solidFill>
                <a:schemeClr val="tx1">
                  <a:lumMod val="75000"/>
                  <a:lumOff val="25000"/>
                </a:schemeClr>
              </a:solidFill>
            </a:endParaRPr>
          </a:p>
        </p:txBody>
      </p:sp>
      <p:sp>
        <p:nvSpPr>
          <p:cNvPr id="33" name="矩形 32"/>
          <p:cNvSpPr/>
          <p:nvPr/>
        </p:nvSpPr>
        <p:spPr>
          <a:xfrm>
            <a:off x="1342723" y="663471"/>
            <a:ext cx="3964522" cy="259879"/>
          </a:xfrm>
          <a:prstGeom prst="rect">
            <a:avLst/>
          </a:prstGeom>
        </p:spPr>
        <p:txBody>
          <a:bodyPr wrap="square">
            <a:spAutoFit/>
          </a:bodyPr>
          <a:lstStyle/>
          <a:p>
            <a:pPr>
              <a:lnSpc>
                <a:spcPct val="120000"/>
              </a:lnSpc>
            </a:pPr>
            <a:r>
              <a:rPr lang="en-US" altLang="zh-CN" sz="1000" dirty="0" smtClean="0">
                <a:solidFill>
                  <a:schemeClr val="tx1">
                    <a:lumMod val="75000"/>
                    <a:lumOff val="25000"/>
                  </a:schemeClr>
                </a:solidFill>
              </a:rPr>
              <a:t>Texture Rendering</a:t>
            </a:r>
            <a:r>
              <a:rPr lang="en-US" altLang="zh-CN" sz="1000" dirty="0" smtClean="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1266743" y="1791732"/>
            <a:ext cx="2470716" cy="338554"/>
          </a:xfrm>
          <a:prstGeom prst="rect">
            <a:avLst/>
          </a:prstGeom>
          <a:noFill/>
        </p:spPr>
        <p:txBody>
          <a:bodyPr wrap="square" rtlCol="0">
            <a:spAutoFit/>
          </a:bodyPr>
          <a:lstStyle/>
          <a:p>
            <a:r>
              <a:rPr lang="zh-CN" altLang="en-US" sz="1600" b="1" dirty="0" smtClean="0">
                <a:solidFill>
                  <a:schemeClr val="tx1">
                    <a:lumMod val="75000"/>
                    <a:lumOff val="25000"/>
                  </a:schemeClr>
                </a:solidFill>
              </a:rPr>
              <a:t>文本渲染原理</a:t>
            </a:r>
            <a:endParaRPr lang="zh-CN" altLang="en-US" sz="1600" b="1" dirty="0">
              <a:solidFill>
                <a:schemeClr val="tx1">
                  <a:lumMod val="75000"/>
                  <a:lumOff val="25000"/>
                </a:schemeClr>
              </a:solidFill>
            </a:endParaRPr>
          </a:p>
        </p:txBody>
      </p:sp>
      <p:sp>
        <p:nvSpPr>
          <p:cNvPr id="47" name="矩形 46"/>
          <p:cNvSpPr/>
          <p:nvPr/>
        </p:nvSpPr>
        <p:spPr>
          <a:xfrm>
            <a:off x="1347837" y="2428761"/>
            <a:ext cx="4135399" cy="362343"/>
          </a:xfrm>
          <a:prstGeom prst="rect">
            <a:avLst/>
          </a:prstGeom>
        </p:spPr>
        <p:txBody>
          <a:bodyPr wrap="square">
            <a:spAutoFit/>
          </a:bodyPr>
          <a:lstStyle/>
          <a:p>
            <a:pPr algn="just">
              <a:lnSpc>
                <a:spcPct val="120000"/>
              </a:lnSpc>
            </a:pPr>
            <a:r>
              <a:rPr lang="zh-CN" altLang="en-US" sz="1600" dirty="0" smtClean="0">
                <a:solidFill>
                  <a:schemeClr val="tx1">
                    <a:lumMod val="75000"/>
                    <a:lumOff val="25000"/>
                  </a:schemeClr>
                </a:solidFill>
              </a:rPr>
              <a:t>加载字体（</a:t>
            </a:r>
            <a:r>
              <a:rPr lang="en-US" altLang="zh-CN" sz="1600" dirty="0" smtClean="0">
                <a:solidFill>
                  <a:schemeClr val="tx1">
                    <a:lumMod val="75000"/>
                    <a:lumOff val="25000"/>
                  </a:schemeClr>
                </a:solidFill>
              </a:rPr>
              <a:t>TrueType</a:t>
            </a:r>
            <a:r>
              <a:rPr lang="zh-CN" altLang="en-US" sz="1600" dirty="0" smtClean="0">
                <a:solidFill>
                  <a:schemeClr val="tx1">
                    <a:lumMod val="75000"/>
                    <a:lumOff val="25000"/>
                  </a:schemeClr>
                </a:solidFill>
              </a:rPr>
              <a:t>类型）</a:t>
            </a:r>
            <a:endParaRPr lang="en-US" altLang="zh-CN" sz="1600" dirty="0">
              <a:solidFill>
                <a:schemeClr val="tx1">
                  <a:lumMod val="75000"/>
                  <a:lumOff val="25000"/>
                </a:schemeClr>
              </a:solidFill>
            </a:endParaRPr>
          </a:p>
        </p:txBody>
      </p:sp>
      <p:sp>
        <p:nvSpPr>
          <p:cNvPr id="48" name="矩形 47"/>
          <p:cNvSpPr/>
          <p:nvPr/>
        </p:nvSpPr>
        <p:spPr>
          <a:xfrm>
            <a:off x="1347837" y="3043191"/>
            <a:ext cx="4135399" cy="683264"/>
          </a:xfrm>
          <a:prstGeom prst="rect">
            <a:avLst/>
          </a:prstGeom>
        </p:spPr>
        <p:txBody>
          <a:bodyPr wrap="square">
            <a:spAutoFit/>
          </a:bodyPr>
          <a:lstStyle/>
          <a:p>
            <a:pPr algn="just">
              <a:lnSpc>
                <a:spcPct val="120000"/>
              </a:lnSpc>
            </a:pPr>
            <a:r>
              <a:rPr lang="zh-CN" altLang="en-US" sz="1600" dirty="0" smtClean="0">
                <a:solidFill>
                  <a:schemeClr val="tx1">
                    <a:lumMod val="75000"/>
                    <a:lumOff val="25000"/>
                  </a:schemeClr>
                </a:solidFill>
              </a:rPr>
              <a:t>将加载的字体生成对应的纹理和度量值并存储起来</a:t>
            </a:r>
            <a:endParaRPr lang="en-US" altLang="zh-CN" sz="1600" dirty="0">
              <a:solidFill>
                <a:schemeClr val="tx1">
                  <a:lumMod val="75000"/>
                  <a:lumOff val="25000"/>
                </a:schemeClr>
              </a:solidFill>
            </a:endParaRPr>
          </a:p>
        </p:txBody>
      </p:sp>
      <p:sp>
        <p:nvSpPr>
          <p:cNvPr id="49" name="矩形 48"/>
          <p:cNvSpPr/>
          <p:nvPr/>
        </p:nvSpPr>
        <p:spPr>
          <a:xfrm>
            <a:off x="1347837" y="3657621"/>
            <a:ext cx="4135399" cy="683264"/>
          </a:xfrm>
          <a:prstGeom prst="rect">
            <a:avLst/>
          </a:prstGeom>
        </p:spPr>
        <p:txBody>
          <a:bodyPr wrap="square">
            <a:spAutoFit/>
          </a:bodyPr>
          <a:lstStyle/>
          <a:p>
            <a:pPr algn="just">
              <a:lnSpc>
                <a:spcPct val="120000"/>
              </a:lnSpc>
            </a:pPr>
            <a:r>
              <a:rPr lang="zh-CN" altLang="en-US" sz="1600" dirty="0" smtClean="0">
                <a:solidFill>
                  <a:schemeClr val="tx1">
                    <a:lumMod val="75000"/>
                    <a:lumOff val="25000"/>
                  </a:schemeClr>
                </a:solidFill>
              </a:rPr>
              <a:t>采用纹理贴图的方式，将文字依附在对应的</a:t>
            </a:r>
            <a:r>
              <a:rPr lang="en-US" altLang="zh-CN" sz="1600" dirty="0" smtClean="0">
                <a:solidFill>
                  <a:schemeClr val="tx1">
                    <a:lumMod val="75000"/>
                    <a:lumOff val="25000"/>
                  </a:schemeClr>
                </a:solidFill>
              </a:rPr>
              <a:t>2D</a:t>
            </a:r>
            <a:r>
              <a:rPr lang="zh-CN" altLang="en-US" sz="1600" dirty="0" smtClean="0">
                <a:solidFill>
                  <a:schemeClr val="tx1">
                    <a:lumMod val="75000"/>
                    <a:lumOff val="25000"/>
                  </a:schemeClr>
                </a:solidFill>
              </a:rPr>
              <a:t>平面上</a:t>
            </a:r>
            <a:endParaRPr lang="en-US" altLang="zh-CN" sz="1600" dirty="0">
              <a:solidFill>
                <a:schemeClr val="tx1">
                  <a:lumMod val="75000"/>
                  <a:lumOff val="25000"/>
                </a:schemeClr>
              </a:solidFill>
            </a:endParaRPr>
          </a:p>
        </p:txBody>
      </p:sp>
      <p:sp>
        <p:nvSpPr>
          <p:cNvPr id="50" name="椭圆 49"/>
          <p:cNvSpPr/>
          <p:nvPr/>
        </p:nvSpPr>
        <p:spPr>
          <a:xfrm>
            <a:off x="1091628" y="2534851"/>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91628" y="314652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91628" y="3758201"/>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1091628" y="1860011"/>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7854" y="1095005"/>
            <a:ext cx="4887007" cy="3010320"/>
          </a:xfrm>
          <a:prstGeom prst="rect">
            <a:avLst/>
          </a:prstGeom>
        </p:spPr>
      </p:pic>
      <p:sp>
        <p:nvSpPr>
          <p:cNvPr id="3" name="文本框 2"/>
          <p:cNvSpPr txBox="1"/>
          <p:nvPr/>
        </p:nvSpPr>
        <p:spPr>
          <a:xfrm>
            <a:off x="1091628" y="986121"/>
            <a:ext cx="5561647" cy="923330"/>
          </a:xfrm>
          <a:prstGeom prst="rect">
            <a:avLst/>
          </a:prstGeom>
          <a:noFill/>
        </p:spPr>
        <p:txBody>
          <a:bodyPr wrap="square" rtlCol="0">
            <a:spAutoFit/>
          </a:bodyPr>
          <a:lstStyle/>
          <a:p>
            <a:r>
              <a:rPr lang="zh-CN" altLang="en-US" b="1" dirty="0" smtClean="0"/>
              <a:t>现代文本渲染：</a:t>
            </a:r>
            <a:r>
              <a:rPr lang="en-US" altLang="zh-CN" b="1" dirty="0" err="1" smtClean="0"/>
              <a:t>FreeType</a:t>
            </a:r>
            <a:r>
              <a:rPr lang="zh-CN" altLang="en-US" b="1" dirty="0" smtClean="0"/>
              <a:t>，实现对</a:t>
            </a:r>
            <a:r>
              <a:rPr lang="en-US" altLang="zh-CN" b="1" dirty="0" err="1" smtClean="0"/>
              <a:t>opengl</a:t>
            </a:r>
            <a:r>
              <a:rPr lang="zh-CN" altLang="en-US" b="1" dirty="0" smtClean="0"/>
              <a:t>世界中的对象文字纹理贴图，可以用来模拟现实世界的说明、识别等</a:t>
            </a:r>
            <a:endParaRPr lang="zh-CN" altLang="en-US" b="1" dirty="0"/>
          </a:p>
        </p:txBody>
      </p:sp>
    </p:spTree>
    <p:extLst>
      <p:ext uri="{BB962C8B-B14F-4D97-AF65-F5344CB8AC3E}">
        <p14:creationId xmlns:p14="http://schemas.microsoft.com/office/powerpoint/2010/main" val="342088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53" presetClass="entr" presetSubtype="16" fill="hold" grpId="0" nodeType="withEffect">
                                  <p:stCondLst>
                                    <p:cond delay="150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par>
                                <p:cTn id="22" presetID="22" presetClass="entr" presetSubtype="8" fill="hold" grpId="0" nodeType="withEffect">
                                  <p:stCondLst>
                                    <p:cond delay="150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750"/>
                                        <p:tgtEl>
                                          <p:spTgt spid="46"/>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42" presetClass="path" presetSubtype="0" decel="50000" fill="hold" grpId="1" nodeType="withEffect">
                                  <p:stCondLst>
                                    <p:cond delay="2000"/>
                                  </p:stCondLst>
                                  <p:childTnLst>
                                    <p:animMotion origin="layout" path="M -2.08333E-6 -1.11111E-6 L -2.08333E-6 -0.09143 " pathEditMode="relative" rAng="0" ptsTypes="AA">
                                      <p:cBhvr>
                                        <p:cTn id="35" dur="1250" spd="-100000" fill="hold"/>
                                        <p:tgtEl>
                                          <p:spTgt spid="50"/>
                                        </p:tgtEl>
                                        <p:attrNameLst>
                                          <p:attrName>ppt_x</p:attrName>
                                          <p:attrName>ppt_y</p:attrName>
                                        </p:attrNameLst>
                                      </p:cBhvr>
                                      <p:rCtr x="0" y="-4583"/>
                                    </p:animMotion>
                                  </p:childTnLst>
                                </p:cTn>
                              </p:par>
                              <p:par>
                                <p:cTn id="36" presetID="42" presetClass="path" presetSubtype="0" decel="50000" fill="hold" grpId="1" nodeType="withEffect">
                                  <p:stCondLst>
                                    <p:cond delay="2000"/>
                                  </p:stCondLst>
                                  <p:childTnLst>
                                    <p:animMotion origin="layout" path="M -2.08333E-6 -1.48148E-6 L -2.08333E-6 -0.18055 " pathEditMode="relative" rAng="0" ptsTypes="AA">
                                      <p:cBhvr>
                                        <p:cTn id="37" dur="1250" spd="-100000" fill="hold"/>
                                        <p:tgtEl>
                                          <p:spTgt spid="51"/>
                                        </p:tgtEl>
                                        <p:attrNameLst>
                                          <p:attrName>ppt_x</p:attrName>
                                          <p:attrName>ppt_y</p:attrName>
                                        </p:attrNameLst>
                                      </p:cBhvr>
                                      <p:rCtr x="0" y="-9028"/>
                                    </p:animMotion>
                                  </p:childTnLst>
                                </p:cTn>
                              </p:par>
                              <p:par>
                                <p:cTn id="38" presetID="42" presetClass="path" presetSubtype="0" decel="50000" fill="hold" grpId="1" nodeType="withEffect">
                                  <p:stCondLst>
                                    <p:cond delay="2000"/>
                                  </p:stCondLst>
                                  <p:childTnLst>
                                    <p:animMotion origin="layout" path="M -2.08333E-6 -3.33333E-6 L -2.08333E-6 -0.26875 " pathEditMode="relative" rAng="0" ptsTypes="AA">
                                      <p:cBhvr>
                                        <p:cTn id="39" dur="1250" spd="-100000" fill="hold"/>
                                        <p:tgtEl>
                                          <p:spTgt spid="52"/>
                                        </p:tgtEl>
                                        <p:attrNameLst>
                                          <p:attrName>ppt_x</p:attrName>
                                          <p:attrName>ppt_y</p:attrName>
                                        </p:attrNameLst>
                                      </p:cBhvr>
                                      <p:rCtr x="0" y="-13449"/>
                                    </p:animMotion>
                                  </p:childTnLst>
                                </p:cTn>
                              </p:par>
                              <p:par>
                                <p:cTn id="40" presetID="10" presetClass="entr" presetSubtype="0" fill="hold" grpId="0" nodeType="withEffect">
                                  <p:stCondLst>
                                    <p:cond delay="325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750"/>
                                        <p:tgtEl>
                                          <p:spTgt spid="47"/>
                                        </p:tgtEl>
                                      </p:cBhvr>
                                    </p:animEffect>
                                  </p:childTnLst>
                                </p:cTn>
                              </p:par>
                              <p:par>
                                <p:cTn id="43" presetID="10" presetClass="entr" presetSubtype="0" fill="hold" grpId="0" nodeType="withEffect">
                                  <p:stCondLst>
                                    <p:cond delay="325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750"/>
                                        <p:tgtEl>
                                          <p:spTgt spid="48"/>
                                        </p:tgtEl>
                                      </p:cBhvr>
                                    </p:animEffect>
                                  </p:childTnLst>
                                </p:cTn>
                              </p:par>
                              <p:par>
                                <p:cTn id="46" presetID="10" presetClass="entr" presetSubtype="0" fill="hold" grpId="0" nodeType="withEffect">
                                  <p:stCondLst>
                                    <p:cond delay="325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750"/>
                                        <p:tgtEl>
                                          <p:spTgt spid="49"/>
                                        </p:tgtEl>
                                      </p:cBhvr>
                                    </p:animEffect>
                                  </p:childTnLst>
                                </p:cTn>
                              </p:par>
                              <p:par>
                                <p:cTn id="49" presetID="10" presetClass="entr" presetSubtype="0" fill="hold" grpId="0" nodeType="withEffect">
                                  <p:stCondLst>
                                    <p:cond delay="325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750"/>
                                        <p:tgtEl>
                                          <p:spTgt spid="78"/>
                                        </p:tgtEl>
                                      </p:cBhvr>
                                    </p:animEffect>
                                  </p:childTnLst>
                                </p:cTn>
                              </p:par>
                            </p:childTnLst>
                          </p:cTn>
                        </p:par>
                        <p:par>
                          <p:cTn id="52" fill="hold">
                            <p:stCondLst>
                              <p:cond delay="40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858114" cy="187829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1" name="文本框 80"/>
          <p:cNvSpPr txBox="1"/>
          <p:nvPr/>
        </p:nvSpPr>
        <p:spPr>
          <a:xfrm>
            <a:off x="5307245" y="2982967"/>
            <a:ext cx="1656369" cy="584775"/>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en-US" altLang="zh-CN" dirty="0" err="1" smtClean="0"/>
              <a:t>FreeType</a:t>
            </a:r>
            <a:r>
              <a:rPr lang="zh-CN" altLang="en-US" dirty="0" smtClean="0"/>
              <a:t>、</a:t>
            </a:r>
            <a:r>
              <a:rPr lang="en-US" altLang="zh-CN" dirty="0" err="1" smtClean="0"/>
              <a:t>glm</a:t>
            </a:r>
            <a:r>
              <a:rPr lang="zh-CN" altLang="en-US" dirty="0" smtClean="0"/>
              <a:t>第三方库</a:t>
            </a:r>
            <a:endParaRPr lang="zh-CN" altLang="en-US" dirty="0"/>
          </a:p>
        </p:txBody>
      </p:sp>
      <p:sp>
        <p:nvSpPr>
          <p:cNvPr id="84" name="文本框 83"/>
          <p:cNvSpPr txBox="1"/>
          <p:nvPr/>
        </p:nvSpPr>
        <p:spPr>
          <a:xfrm>
            <a:off x="2167020" y="2673730"/>
            <a:ext cx="992829" cy="1323439"/>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矩阵运算：平移、旋转、放缩</a:t>
            </a:r>
            <a:endParaRPr lang="zh-CN" altLang="en-US" sz="1600" dirty="0">
              <a:solidFill>
                <a:schemeClr val="tx1">
                  <a:lumMod val="75000"/>
                  <a:lumOff val="25000"/>
                </a:schemeClr>
              </a:solidFill>
            </a:endParaRPr>
          </a:p>
        </p:txBody>
      </p:sp>
      <p:sp>
        <p:nvSpPr>
          <p:cNvPr id="86" name="文本框 85"/>
          <p:cNvSpPr txBox="1"/>
          <p:nvPr/>
        </p:nvSpPr>
        <p:spPr>
          <a:xfrm>
            <a:off x="9205980" y="2913864"/>
            <a:ext cx="1022888" cy="830997"/>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四元数：视角方向改变</a:t>
            </a:r>
            <a:endParaRPr lang="zh-CN" altLang="en-US" sz="1600" dirty="0">
              <a:solidFill>
                <a:schemeClr val="tx1">
                  <a:lumMod val="75000"/>
                  <a:lumOff val="25000"/>
                </a:schemeClr>
              </a:solidFill>
            </a:endParaRPr>
          </a:p>
        </p:txBody>
      </p:sp>
      <p:sp>
        <p:nvSpPr>
          <p:cNvPr id="90" name="文本框 89"/>
          <p:cNvSpPr txBox="1"/>
          <p:nvPr/>
        </p:nvSpPr>
        <p:spPr>
          <a:xfrm>
            <a:off x="731694" y="335121"/>
            <a:ext cx="3964522" cy="584775"/>
          </a:xfrm>
          <a:prstGeom prst="rect">
            <a:avLst/>
          </a:prstGeom>
          <a:noFill/>
        </p:spPr>
        <p:txBody>
          <a:bodyPr wrap="square" rtlCol="0">
            <a:spAutoFit/>
          </a:bodyPr>
          <a:lstStyle/>
          <a:p>
            <a:r>
              <a:rPr lang="zh-CN" altLang="en-US" sz="3200" dirty="0" smtClean="0">
                <a:solidFill>
                  <a:schemeClr val="tx1">
                    <a:lumMod val="75000"/>
                    <a:lumOff val="25000"/>
                  </a:schemeClr>
                </a:solidFill>
              </a:rPr>
              <a:t>所需技术库与知识点</a:t>
            </a:r>
            <a:endParaRPr lang="zh-CN" altLang="en-US" sz="3200" dirty="0">
              <a:solidFill>
                <a:schemeClr val="tx1">
                  <a:lumMod val="75000"/>
                  <a:lumOff val="25000"/>
                </a:schemeClr>
              </a:solidFill>
            </a:endParaRP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smtClean="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986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22" presetClass="entr" presetSubtype="8" fill="hold" grpId="0" nodeType="withEffect">
                                  <p:stCondLst>
                                    <p:cond delay="225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750"/>
                                        <p:tgtEl>
                                          <p:spTgt spid="84"/>
                                        </p:tgtEl>
                                      </p:cBhvr>
                                    </p:animEffect>
                                  </p:childTnLst>
                                </p:cTn>
                              </p:par>
                              <p:par>
                                <p:cTn id="37" presetID="22" presetClass="entr" presetSubtype="8" fill="hold" grpId="0" nodeType="withEffect">
                                  <p:stCondLst>
                                    <p:cond delay="2250"/>
                                  </p:stCondLst>
                                  <p:childTnLst>
                                    <p:set>
                                      <p:cBhvr>
                                        <p:cTn id="38" dur="1" fill="hold">
                                          <p:stCondLst>
                                            <p:cond delay="0"/>
                                          </p:stCondLst>
                                        </p:cTn>
                                        <p:tgtEl>
                                          <p:spTgt spid="81"/>
                                        </p:tgtEl>
                                        <p:attrNameLst>
                                          <p:attrName>style.visibility</p:attrName>
                                        </p:attrNameLst>
                                      </p:cBhvr>
                                      <p:to>
                                        <p:strVal val="visible"/>
                                      </p:to>
                                    </p:set>
                                    <p:animEffect transition="in" filter="wipe(left)">
                                      <p:cBhvr>
                                        <p:cTn id="39" dur="750"/>
                                        <p:tgtEl>
                                          <p:spTgt spid="81"/>
                                        </p:tgtEl>
                                      </p:cBhvr>
                                    </p:animEffect>
                                  </p:childTnLst>
                                </p:cTn>
                              </p:par>
                              <p:par>
                                <p:cTn id="40" presetID="22" presetClass="entr" presetSubtype="8" fill="hold" grpId="0" nodeType="withEffect">
                                  <p:stCondLst>
                                    <p:cond delay="2250"/>
                                  </p:stCondLst>
                                  <p:childTnLst>
                                    <p:set>
                                      <p:cBhvr>
                                        <p:cTn id="41" dur="1" fill="hold">
                                          <p:stCondLst>
                                            <p:cond delay="0"/>
                                          </p:stCondLst>
                                        </p:cTn>
                                        <p:tgtEl>
                                          <p:spTgt spid="86"/>
                                        </p:tgtEl>
                                        <p:attrNameLst>
                                          <p:attrName>style.visibility</p:attrName>
                                        </p:attrNameLst>
                                      </p:cBhvr>
                                      <p:to>
                                        <p:strVal val="visible"/>
                                      </p:to>
                                    </p:set>
                                    <p:animEffect transition="in" filter="wipe(left)">
                                      <p:cBhvr>
                                        <p:cTn id="42" dur="750"/>
                                        <p:tgtEl>
                                          <p:spTgt spid="8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P spid="86" grpId="0"/>
      <p:bldP spid="90" grpId="0"/>
      <p:bldP spid="90" grpId="1"/>
      <p:bldP spid="90" grpId="2"/>
      <p:bldP spid="91" grpId="0"/>
      <p:bldP spid="91" grpId="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306876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阴影贴图（阴影映射）</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Shadow mapping</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1500086" y="3008258"/>
            <a:ext cx="2954656"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疯狂的保龄球</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Crazy bowling</a:t>
            </a:r>
          </a:p>
        </p:txBody>
      </p:sp>
      <p:sp>
        <p:nvSpPr>
          <p:cNvPr id="50" name="矩形 49"/>
          <p:cNvSpPr/>
          <p:nvPr/>
        </p:nvSpPr>
        <p:spPr>
          <a:xfrm>
            <a:off x="6829304" y="882569"/>
            <a:ext cx="4220614" cy="553998"/>
          </a:xfrm>
          <a:prstGeom prst="rect">
            <a:avLst/>
          </a:prstGeom>
        </p:spPr>
        <p:txBody>
          <a:bodyPr wrap="square">
            <a:spAutoFit/>
          </a:bodyPr>
          <a:lstStyle/>
          <a:p>
            <a:r>
              <a:rPr lang="zh-CN" altLang="en-US" dirty="0">
                <a:solidFill>
                  <a:srgbClr val="4384F1"/>
                </a:solidFill>
                <a:latin typeface="+mj-ea"/>
                <a:ea typeface="+mj-ea"/>
              </a:rPr>
              <a:t>游戏规则，模型导入、添加纹理</a:t>
            </a:r>
          </a:p>
          <a:p>
            <a:r>
              <a:rPr lang="zh-CN" altLang="en-US" sz="1200" dirty="0">
                <a:solidFill>
                  <a:prstClr val="black">
                    <a:lumMod val="50000"/>
                    <a:lumOff val="50000"/>
                  </a:prstClr>
                </a:solidFill>
              </a:rPr>
              <a:t>负责人：冯扬</a:t>
            </a:r>
            <a:endParaRPr lang="zh-CN" altLang="en-US" dirty="0"/>
          </a:p>
        </p:txBody>
      </p:sp>
      <p:sp>
        <p:nvSpPr>
          <p:cNvPr id="51" name="矩形 50"/>
          <p:cNvSpPr/>
          <p:nvPr/>
        </p:nvSpPr>
        <p:spPr>
          <a:xfrm>
            <a:off x="6829304" y="2335336"/>
            <a:ext cx="4220614" cy="553998"/>
          </a:xfrm>
          <a:prstGeom prst="rect">
            <a:avLst/>
          </a:prstGeom>
        </p:spPr>
        <p:txBody>
          <a:bodyPr wrap="square">
            <a:spAutoFit/>
          </a:bodyPr>
          <a:lstStyle/>
          <a:p>
            <a:r>
              <a:rPr lang="zh-CN" altLang="en-US" dirty="0">
                <a:solidFill>
                  <a:srgbClr val="E94236"/>
                </a:solidFill>
                <a:latin typeface="+mj-ea"/>
                <a:ea typeface="+mj-ea"/>
              </a:rPr>
              <a:t>光照模型，重力系统与碰撞检测</a:t>
            </a:r>
            <a:endParaRPr lang="en-US" altLang="zh-CN" dirty="0">
              <a:solidFill>
                <a:srgbClr val="E94236"/>
              </a:solidFill>
              <a:latin typeface="+mj-ea"/>
              <a:ea typeface="+mj-ea"/>
            </a:endParaRPr>
          </a:p>
          <a:p>
            <a:r>
              <a:rPr lang="zh-CN" altLang="en-US" sz="1200" dirty="0">
                <a:solidFill>
                  <a:prstClr val="black">
                    <a:lumMod val="50000"/>
                    <a:lumOff val="50000"/>
                  </a:prstClr>
                </a:solidFill>
              </a:rPr>
              <a:t>负责人：王季宁</a:t>
            </a:r>
            <a:r>
              <a:rPr lang="en-US" altLang="zh-CN" sz="1200" dirty="0">
                <a:solidFill>
                  <a:prstClr val="black">
                    <a:lumMod val="50000"/>
                    <a:lumOff val="50000"/>
                  </a:prstClr>
                </a:solidFill>
              </a:rPr>
              <a:t> </a:t>
            </a:r>
            <a:endParaRPr lang="zh-CN" altLang="en-US" dirty="0"/>
          </a:p>
        </p:txBody>
      </p:sp>
      <p:sp>
        <p:nvSpPr>
          <p:cNvPr id="52" name="矩形 51"/>
          <p:cNvSpPr/>
          <p:nvPr/>
        </p:nvSpPr>
        <p:spPr>
          <a:xfrm>
            <a:off x="6829304" y="3788103"/>
            <a:ext cx="4220614" cy="553998"/>
          </a:xfrm>
          <a:prstGeom prst="rect">
            <a:avLst/>
          </a:prstGeom>
        </p:spPr>
        <p:txBody>
          <a:bodyPr wrap="square">
            <a:spAutoFit/>
          </a:bodyPr>
          <a:lstStyle/>
          <a:p>
            <a:r>
              <a:rPr lang="zh-CN" altLang="en-US" dirty="0">
                <a:solidFill>
                  <a:srgbClr val="FBBD06"/>
                </a:solidFill>
                <a:latin typeface="+mj-ea"/>
                <a:ea typeface="+mj-ea"/>
              </a:rPr>
              <a:t>摄像机，文字</a:t>
            </a:r>
            <a:endParaRPr lang="en-US" altLang="zh-CN" dirty="0">
              <a:solidFill>
                <a:srgbClr val="FBBD06"/>
              </a:solidFill>
              <a:latin typeface="+mj-ea"/>
              <a:ea typeface="+mj-ea"/>
            </a:endParaRPr>
          </a:p>
          <a:p>
            <a:r>
              <a:rPr lang="zh-CN" altLang="en-US" sz="1200" dirty="0">
                <a:solidFill>
                  <a:prstClr val="black">
                    <a:lumMod val="50000"/>
                    <a:lumOff val="50000"/>
                  </a:prstClr>
                </a:solidFill>
              </a:rPr>
              <a:t>负责人：王德超</a:t>
            </a:r>
            <a:endParaRPr lang="zh-CN" altLang="en-US" dirty="0"/>
          </a:p>
        </p:txBody>
      </p:sp>
      <p:sp>
        <p:nvSpPr>
          <p:cNvPr id="53" name="矩形 52"/>
          <p:cNvSpPr/>
          <p:nvPr/>
        </p:nvSpPr>
        <p:spPr>
          <a:xfrm>
            <a:off x="6829304" y="5240871"/>
            <a:ext cx="4220614" cy="553998"/>
          </a:xfrm>
          <a:prstGeom prst="rect">
            <a:avLst/>
          </a:prstGeom>
        </p:spPr>
        <p:txBody>
          <a:bodyPr wrap="square">
            <a:spAutoFit/>
          </a:bodyPr>
          <a:lstStyle/>
          <a:p>
            <a:r>
              <a:rPr lang="zh-CN" altLang="en-US" dirty="0">
                <a:solidFill>
                  <a:srgbClr val="33A952"/>
                </a:solidFill>
                <a:latin typeface="+mj-ea"/>
                <a:ea typeface="+mj-ea"/>
              </a:rPr>
              <a:t>阴影贴图</a:t>
            </a:r>
            <a:endParaRPr lang="en-US" altLang="zh-CN" dirty="0">
              <a:solidFill>
                <a:srgbClr val="33A952"/>
              </a:solidFill>
              <a:latin typeface="+mj-ea"/>
              <a:ea typeface="+mj-ea"/>
            </a:endParaRPr>
          </a:p>
          <a:p>
            <a:r>
              <a:rPr lang="zh-CN" altLang="en-US" sz="1200" dirty="0">
                <a:solidFill>
                  <a:prstClr val="black">
                    <a:lumMod val="50000"/>
                    <a:lumOff val="50000"/>
                  </a:prstClr>
                </a:solidFill>
              </a:rPr>
              <a:t>负责人：谷田</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93035" y="1721043"/>
            <a:ext cx="4539548" cy="1543628"/>
          </a:xfrm>
          <a:prstGeom prst="rect">
            <a:avLst/>
          </a:prstGeom>
        </p:spPr>
        <p:txBody>
          <a:bodyPr wrap="square">
            <a:spAutoFit/>
          </a:bodyPr>
          <a:lstStyle/>
          <a:p>
            <a:pPr>
              <a:lnSpc>
                <a:spcPct val="120000"/>
              </a:lnSpc>
            </a:pPr>
            <a:r>
              <a:rPr lang="zh-CN" altLang="en-US" sz="2000" dirty="0">
                <a:solidFill>
                  <a:schemeClr val="tx1">
                    <a:lumMod val="75000"/>
                    <a:lumOff val="25000"/>
                  </a:schemeClr>
                </a:solidFill>
              </a:rPr>
              <a:t>像素与以纹理形式保存的光照深度缓冲区或者深度图像比较，通过这种方式计算像素是否处于光源照射范围之内，从而生成阴影。（维基百科）</a:t>
            </a:r>
            <a:endParaRPr lang="zh-CN" altLang="en-US" sz="2000" dirty="0">
              <a:solidFill>
                <a:schemeClr val="tx1">
                  <a:lumMod val="75000"/>
                  <a:lumOff val="25000"/>
                </a:schemeClr>
              </a:solidFill>
              <a:latin typeface="ITC Avant Garde Std XLt" panose="020B0302020202020204" pitchFamily="34" charset="0"/>
            </a:endParaRPr>
          </a:p>
        </p:txBody>
      </p:sp>
      <p:sp>
        <p:nvSpPr>
          <p:cNvPr id="41" name="椭圆 40"/>
          <p:cNvSpPr/>
          <p:nvPr/>
        </p:nvSpPr>
        <p:spPr>
          <a:xfrm flipV="1">
            <a:off x="803697" y="182586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概念</a:t>
            </a: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B556D99-0DFC-48C0-91E5-DACD7632F5F9}"/>
              </a:ext>
            </a:extLst>
          </p:cNvPr>
          <p:cNvSpPr txBox="1"/>
          <p:nvPr/>
        </p:nvSpPr>
        <p:spPr>
          <a:xfrm>
            <a:off x="1342723" y="763151"/>
            <a:ext cx="2096704" cy="246221"/>
          </a:xfrm>
          <a:prstGeom prst="rect">
            <a:avLst/>
          </a:prstGeom>
          <a:noFill/>
        </p:spPr>
        <p:txBody>
          <a:bodyPr wrap="square" rtlCol="0">
            <a:spAutoFit/>
          </a:bodyPr>
          <a:lstStyle/>
          <a:p>
            <a:r>
              <a:rPr lang="en-US" altLang="zh-CN" sz="1000" dirty="0"/>
              <a:t>Concept </a:t>
            </a:r>
            <a:endParaRPr lang="zh-CN" altLang="en-US" sz="1000" dirty="0"/>
          </a:p>
        </p:txBody>
      </p:sp>
      <p:pic>
        <p:nvPicPr>
          <p:cNvPr id="6" name="图片 5">
            <a:extLst>
              <a:ext uri="{FF2B5EF4-FFF2-40B4-BE49-F238E27FC236}">
                <a16:creationId xmlns:a16="http://schemas.microsoft.com/office/drawing/2014/main" id="{A80E7A0D-EAB0-400F-BC92-EFB61C6769BF}"/>
              </a:ext>
            </a:extLst>
          </p:cNvPr>
          <p:cNvPicPr>
            <a:picLocks noChangeAspect="1"/>
          </p:cNvPicPr>
          <p:nvPr/>
        </p:nvPicPr>
        <p:blipFill rotWithShape="1">
          <a:blip r:embed="rId4"/>
          <a:srcRect b="10383"/>
          <a:stretch/>
        </p:blipFill>
        <p:spPr>
          <a:xfrm>
            <a:off x="6625805" y="3521350"/>
            <a:ext cx="4762500" cy="2859572"/>
          </a:xfrm>
          <a:prstGeom prst="rect">
            <a:avLst/>
          </a:prstGeom>
          <a:effectLst>
            <a:softEdge rad="635000"/>
          </a:effectLst>
        </p:spPr>
      </p:pic>
      <p:pic>
        <p:nvPicPr>
          <p:cNvPr id="7" name="图片 6">
            <a:extLst>
              <a:ext uri="{FF2B5EF4-FFF2-40B4-BE49-F238E27FC236}">
                <a16:creationId xmlns:a16="http://schemas.microsoft.com/office/drawing/2014/main" id="{B794192B-A1F0-4566-9012-A8F2D23F04E3}"/>
              </a:ext>
            </a:extLst>
          </p:cNvPr>
          <p:cNvPicPr>
            <a:picLocks noChangeAspect="1"/>
          </p:cNvPicPr>
          <p:nvPr/>
        </p:nvPicPr>
        <p:blipFill rotWithShape="1">
          <a:blip r:embed="rId5">
            <a:extLst>
              <a:ext uri="{28A0092B-C50C-407E-A947-70E740481C1C}">
                <a14:useLocalDpi xmlns:a14="http://schemas.microsoft.com/office/drawing/2010/main" val="0"/>
              </a:ext>
            </a:extLst>
          </a:blip>
          <a:srcRect b="9008"/>
          <a:stretch/>
        </p:blipFill>
        <p:spPr>
          <a:xfrm>
            <a:off x="803697" y="3375522"/>
            <a:ext cx="4762500" cy="3513815"/>
          </a:xfrm>
          <a:prstGeom prst="rect">
            <a:avLst/>
          </a:prstGeom>
          <a:effectLst>
            <a:softEdge rad="635000"/>
          </a:effectLst>
        </p:spPr>
      </p:pic>
      <p:pic>
        <p:nvPicPr>
          <p:cNvPr id="9" name="图片 8">
            <a:extLst>
              <a:ext uri="{FF2B5EF4-FFF2-40B4-BE49-F238E27FC236}">
                <a16:creationId xmlns:a16="http://schemas.microsoft.com/office/drawing/2014/main" id="{ECC22D96-293A-42CE-A5C5-3C601036B26E}"/>
              </a:ext>
            </a:extLst>
          </p:cNvPr>
          <p:cNvPicPr>
            <a:picLocks noChangeAspect="1"/>
          </p:cNvPicPr>
          <p:nvPr/>
        </p:nvPicPr>
        <p:blipFill>
          <a:blip r:embed="rId6"/>
          <a:stretch>
            <a:fillRect/>
          </a:stretch>
        </p:blipFill>
        <p:spPr>
          <a:xfrm>
            <a:off x="7704722" y="1117474"/>
            <a:ext cx="2604666" cy="2219176"/>
          </a:xfrm>
          <a:prstGeom prst="rect">
            <a:avLst/>
          </a:prstGeom>
          <a:effectLst>
            <a:softEdge rad="254000"/>
          </a:effectLst>
        </p:spPr>
      </p:pic>
    </p:spTree>
    <p:extLst>
      <p:ext uri="{BB962C8B-B14F-4D97-AF65-F5344CB8AC3E}">
        <p14:creationId xmlns:p14="http://schemas.microsoft.com/office/powerpoint/2010/main" val="506348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40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42" presetClass="path" presetSubtype="0" decel="50000" fill="hold" grpId="1" nodeType="withEffect">
                                  <p:stCondLst>
                                    <p:cond delay="4000"/>
                                  </p:stCondLst>
                                  <p:childTnLst>
                                    <p:animMotion origin="layout" path="M 2.70833E-6 -2.59259E-6 L 2.70833E-6 -0.07708 " pathEditMode="relative" rAng="0" ptsTypes="AA">
                                      <p:cBhvr>
                                        <p:cTn id="23" dur="750" spd="-100000" fill="hold"/>
                                        <p:tgtEl>
                                          <p:spTgt spid="41"/>
                                        </p:tgtEl>
                                        <p:attrNameLst>
                                          <p:attrName>ppt_x</p:attrName>
                                          <p:attrName>ppt_y</p:attrName>
                                        </p:attrNameLst>
                                      </p:cBhvr>
                                      <p:rCtr x="0" y="-3866"/>
                                    </p:animMotion>
                                  </p:childTnLst>
                                </p:cTn>
                              </p:par>
                              <p:par>
                                <p:cTn id="24" presetID="10" presetClass="entr" presetSubtype="0" fill="hold" grpId="0" nodeType="withEffect">
                                  <p:stCondLst>
                                    <p:cond delay="475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750"/>
                                        <p:tgtEl>
                                          <p:spTgt spid="38"/>
                                        </p:tgtEl>
                                      </p:cBhvr>
                                    </p:animEffect>
                                  </p:childTnLst>
                                </p:cTn>
                              </p:par>
                            </p:childTnLst>
                          </p:cTn>
                        </p:par>
                        <p:par>
                          <p:cTn id="27" fill="hold">
                            <p:stCondLst>
                              <p:cond delay="5500"/>
                            </p:stCondLst>
                            <p:childTnLst>
                              <p:par>
                                <p:cTn id="28" presetID="10" presetClass="entr" presetSubtype="0"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animBg="1"/>
      <p:bldP spid="41" grpId="1" animBg="1"/>
      <p:bldP spid="58" grpId="0"/>
      <p:bldP spid="58" grpId="1"/>
      <p:bldP spid="58" grpId="2"/>
      <p:bldP spid="59" grpId="0"/>
      <p:bldP spid="59" grpId="1"/>
      <p:bldP spid="59" grpId="2"/>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阴影映射</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以光的位置为视角进行渲染，我们能看到的东西都将被点亮，看不见的一定是在阴影之中了。假设有一个地板，在光源和它之间有一个大盒子。由于光源处向光线方向看去，可以看到这个盒子，但看不到地板的一部分，这部分就应该在阴影中了。</a:t>
            </a:r>
            <a:endParaRPr lang="en-US" altLang="zh-CN" sz="1200" dirty="0">
              <a:solidFill>
                <a:schemeClr val="tx1">
                  <a:lumMod val="75000"/>
                  <a:lumOff val="25000"/>
                </a:schemeClr>
              </a:solidFill>
            </a:endParaRP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738023"/>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阴影贴图是一种使用深度纹理来为渲染阴影提供解决方案的多通道计算。它的关键是，就是用投射光源代替最终视口来观察场景。通过移动视口到光源位置，可以观察到这个位置每个东西都是明亮的，因为从光的角度来看是没有阴影的。从光源的角度将场景的深度渲染到一张深度缓冲区中，我们可以在场景中获得一张阴影或者无阴影的贴图，一张阴影贴图。</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12891"/>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原理</a:t>
            </a:r>
          </a:p>
        </p:txBody>
      </p:sp>
      <p:sp>
        <p:nvSpPr>
          <p:cNvPr id="88" name="矩形 87"/>
          <p:cNvSpPr/>
          <p:nvPr/>
        </p:nvSpPr>
        <p:spPr>
          <a:xfrm>
            <a:off x="1342723" y="679745"/>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Principle </a:t>
            </a:r>
            <a:endParaRPr lang="zh-CN" altLang="en-US" sz="1000" dirty="0">
              <a:solidFill>
                <a:schemeClr val="tx1">
                  <a:lumMod val="75000"/>
                  <a:lumOff val="25000"/>
                </a:schemeClr>
              </a:solidFill>
              <a:latin typeface="ITC Avant Garde Std XLt" panose="020B0302020202020204" pitchFamily="34" charset="0"/>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BA42769-26DD-4488-BDE0-FA8347D5AF62}"/>
              </a:ext>
            </a:extLst>
          </p:cNvPr>
          <p:cNvPicPr>
            <a:picLocks noChangeAspect="1"/>
          </p:cNvPicPr>
          <p:nvPr/>
        </p:nvPicPr>
        <p:blipFill rotWithShape="1">
          <a:blip r:embed="rId4"/>
          <a:srcRect l="3940" r="4926"/>
          <a:stretch/>
        </p:blipFill>
        <p:spPr>
          <a:xfrm>
            <a:off x="964168" y="1134865"/>
            <a:ext cx="5516195" cy="3149291"/>
          </a:xfrm>
          <a:prstGeom prst="rect">
            <a:avLst/>
          </a:prstGeom>
          <a:effectLst>
            <a:softEdge rad="127000"/>
          </a:effectLst>
        </p:spPr>
      </p:pic>
      <p:pic>
        <p:nvPicPr>
          <p:cNvPr id="3" name="图片 2">
            <a:extLst>
              <a:ext uri="{FF2B5EF4-FFF2-40B4-BE49-F238E27FC236}">
                <a16:creationId xmlns:a16="http://schemas.microsoft.com/office/drawing/2014/main" id="{E81BA2B6-28F7-4F5D-90AD-528C9A6E829D}"/>
              </a:ext>
            </a:extLst>
          </p:cNvPr>
          <p:cNvPicPr>
            <a:picLocks noChangeAspect="1"/>
          </p:cNvPicPr>
          <p:nvPr/>
        </p:nvPicPr>
        <p:blipFill>
          <a:blip r:embed="rId5"/>
          <a:stretch>
            <a:fillRect/>
          </a:stretch>
        </p:blipFill>
        <p:spPr>
          <a:xfrm>
            <a:off x="6480363" y="1134865"/>
            <a:ext cx="5624515" cy="3181963"/>
          </a:xfrm>
          <a:prstGeom prst="rect">
            <a:avLst/>
          </a:prstGeom>
          <a:effectLst>
            <a:softEdge rad="127000"/>
          </a:effectLst>
        </p:spPr>
      </p:pic>
      <p:sp>
        <p:nvSpPr>
          <p:cNvPr id="79" name="矩形 78">
            <a:extLst>
              <a:ext uri="{FF2B5EF4-FFF2-40B4-BE49-F238E27FC236}">
                <a16:creationId xmlns:a16="http://schemas.microsoft.com/office/drawing/2014/main" id="{BEDFE29D-CA55-4A48-9527-968B6A47B2ED}"/>
              </a:ext>
            </a:extLst>
          </p:cNvPr>
          <p:cNvSpPr/>
          <p:nvPr/>
        </p:nvSpPr>
        <p:spPr>
          <a:xfrm>
            <a:off x="194139" y="112891"/>
            <a:ext cx="639919" cy="584775"/>
          </a:xfrm>
          <a:prstGeom prst="rect">
            <a:avLst/>
          </a:prstGeom>
        </p:spPr>
        <p:txBody>
          <a:bodyPr wrap="none">
            <a:spAutoFit/>
          </a:bodyPr>
          <a:lstStyle/>
          <a:p>
            <a:pPr algn="ctr"/>
            <a:r>
              <a:rPr lang="en-US" altLang="zh-CN" sz="3200" dirty="0">
                <a:solidFill>
                  <a:schemeClr val="tx1">
                    <a:lumMod val="75000"/>
                    <a:lumOff val="25000"/>
                  </a:schemeClr>
                </a:solidFill>
              </a:rPr>
              <a:t>02</a:t>
            </a:r>
            <a:endParaRPr lang="zh-CN" altLang="en-US" sz="3200" dirty="0">
              <a:solidFill>
                <a:schemeClr val="tx1">
                  <a:lumMod val="75000"/>
                  <a:lumOff val="25000"/>
                </a:schemeClr>
              </a:solidFill>
            </a:endParaRPr>
          </a:p>
        </p:txBody>
      </p:sp>
    </p:spTree>
    <p:extLst>
      <p:ext uri="{BB962C8B-B14F-4D97-AF65-F5344CB8AC3E}">
        <p14:creationId xmlns:p14="http://schemas.microsoft.com/office/powerpoint/2010/main" val="2681106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2.22222E-6 L -0.10886 2.22222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2.22222E-6 L 3.75E-6 2.22222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2.96296E-6 L 3.75E-6 2.96296E-6 " pathEditMode="relative" rAng="0" ptsTypes="AA">
                                      <p:cBhvr>
                                        <p:cTn id="16" dur="750" fill="hold"/>
                                        <p:tgtEl>
                                          <p:spTgt spid="88"/>
                                        </p:tgtEl>
                                        <p:attrNameLst>
                                          <p:attrName>ppt_x</p:attrName>
                                          <p:attrName>ppt_y</p:attrName>
                                        </p:attrNameLst>
                                      </p:cBhvr>
                                      <p:rCtr x="-807" y="0"/>
                                    </p:animMotion>
                                  </p:childTnLst>
                                </p:cTn>
                              </p:par>
                              <p:par>
                                <p:cTn id="17" presetID="53" presetClass="entr" presetSubtype="16" fill="hold" grpId="0" nodeType="withEffect">
                                  <p:stCondLst>
                                    <p:cond delay="325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par>
                                <p:cTn id="22" presetID="22" presetClass="entr" presetSubtype="8" fill="hold" grpId="0" nodeType="withEffect">
                                  <p:stCondLst>
                                    <p:cond delay="3250"/>
                                  </p:stCondLst>
                                  <p:childTnLst>
                                    <p:set>
                                      <p:cBhvr>
                                        <p:cTn id="23" dur="1" fill="hold">
                                          <p:stCondLst>
                                            <p:cond delay="0"/>
                                          </p:stCondLst>
                                        </p:cTn>
                                        <p:tgtEl>
                                          <p:spTgt spid="118"/>
                                        </p:tgtEl>
                                        <p:attrNameLst>
                                          <p:attrName>style.visibility</p:attrName>
                                        </p:attrNameLst>
                                      </p:cBhvr>
                                      <p:to>
                                        <p:strVal val="visible"/>
                                      </p:to>
                                    </p:set>
                                    <p:animEffect transition="in" filter="wipe(left)">
                                      <p:cBhvr>
                                        <p:cTn id="24" dur="750"/>
                                        <p:tgtEl>
                                          <p:spTgt spid="118"/>
                                        </p:tgtEl>
                                      </p:cBhvr>
                                    </p:animEffect>
                                  </p:childTnLst>
                                </p:cTn>
                              </p:par>
                              <p:par>
                                <p:cTn id="25" presetID="10" presetClass="entr" presetSubtype="0" fill="hold" grpId="0" nodeType="withEffect">
                                  <p:stCondLst>
                                    <p:cond delay="375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500"/>
                                        <p:tgtEl>
                                          <p:spTgt spid="121"/>
                                        </p:tgtEl>
                                      </p:cBhvr>
                                    </p:animEffect>
                                  </p:childTnLst>
                                </p:cTn>
                              </p:par>
                              <p:par>
                                <p:cTn id="28" presetID="42" presetClass="path" presetSubtype="0" decel="50000" fill="hold" grpId="1" nodeType="withEffect">
                                  <p:stCondLst>
                                    <p:cond delay="3750"/>
                                  </p:stCondLst>
                                  <p:childTnLst>
                                    <p:animMotion origin="layout" path="M 2.70833E-6 -2.59259E-6 L 2.70833E-6 -0.07708 " pathEditMode="relative" rAng="0" ptsTypes="AA">
                                      <p:cBhvr>
                                        <p:cTn id="29" dur="750" spd="-100000" fill="hold"/>
                                        <p:tgtEl>
                                          <p:spTgt spid="121"/>
                                        </p:tgtEl>
                                        <p:attrNameLst>
                                          <p:attrName>ppt_x</p:attrName>
                                          <p:attrName>ppt_y</p:attrName>
                                        </p:attrNameLst>
                                      </p:cBhvr>
                                      <p:rCtr x="0" y="-3866"/>
                                    </p:animMotion>
                                  </p:childTnLst>
                                </p:cTn>
                              </p:par>
                              <p:par>
                                <p:cTn id="30" presetID="10" presetClass="entr" presetSubtype="0" fill="hold" grpId="0" nodeType="withEffect">
                                  <p:stCondLst>
                                    <p:cond delay="375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par>
                                <p:cTn id="33" presetID="42" presetClass="path" presetSubtype="0" decel="50000" fill="hold" grpId="1" nodeType="withEffect">
                                  <p:stCondLst>
                                    <p:cond delay="3750"/>
                                  </p:stCondLst>
                                  <p:childTnLst>
                                    <p:animMotion origin="layout" path="M 2.5E-6 1.11022E-16 L 2.5E-6 -0.23634 " pathEditMode="relative" rAng="0" ptsTypes="AA">
                                      <p:cBhvr>
                                        <p:cTn id="34" dur="750" spd="-100000" fill="hold"/>
                                        <p:tgtEl>
                                          <p:spTgt spid="123"/>
                                        </p:tgtEl>
                                        <p:attrNameLst>
                                          <p:attrName>ppt_x</p:attrName>
                                          <p:attrName>ppt_y</p:attrName>
                                        </p:attrNameLst>
                                      </p:cBhvr>
                                      <p:rCtr x="0" y="-11829"/>
                                    </p:animMotion>
                                  </p:childTnLst>
                                </p:cTn>
                              </p:par>
                              <p:par>
                                <p:cTn id="35" presetID="10" presetClass="entr" presetSubtype="0" fill="hold" grpId="0" nodeType="withEffect">
                                  <p:stCondLst>
                                    <p:cond delay="4500"/>
                                  </p:stCondLst>
                                  <p:childTnLst>
                                    <p:set>
                                      <p:cBhvr>
                                        <p:cTn id="36" dur="1" fill="hold">
                                          <p:stCondLst>
                                            <p:cond delay="0"/>
                                          </p:stCondLst>
                                        </p:cTn>
                                        <p:tgtEl>
                                          <p:spTgt spid="119"/>
                                        </p:tgtEl>
                                        <p:attrNameLst>
                                          <p:attrName>style.visibility</p:attrName>
                                        </p:attrNameLst>
                                      </p:cBhvr>
                                      <p:to>
                                        <p:strVal val="visible"/>
                                      </p:to>
                                    </p:set>
                                    <p:animEffect transition="in" filter="fade">
                                      <p:cBhvr>
                                        <p:cTn id="37" dur="750"/>
                                        <p:tgtEl>
                                          <p:spTgt spid="119"/>
                                        </p:tgtEl>
                                      </p:cBhvr>
                                    </p:animEffect>
                                  </p:childTnLst>
                                </p:cTn>
                              </p:par>
                              <p:par>
                                <p:cTn id="38" presetID="10" presetClass="entr" presetSubtype="0" fill="hold" grpId="0" nodeType="withEffect">
                                  <p:stCondLst>
                                    <p:cond delay="450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750"/>
                                        <p:tgtEl>
                                          <p:spTgt spid="122"/>
                                        </p:tgtEl>
                                      </p:cBhvr>
                                    </p:animEffect>
                                  </p:childTnLst>
                                </p:cTn>
                              </p:par>
                            </p:childTnLst>
                          </p:cTn>
                        </p:par>
                        <p:par>
                          <p:cTn id="41" fill="hold">
                            <p:stCondLst>
                              <p:cond delay="5250"/>
                            </p:stCondLst>
                            <p:childTnLst>
                              <p:par>
                                <p:cTn id="42" presetID="10" presetClass="entr" presetSubtype="0" fill="hold" grpId="0" nodeType="afterEffect">
                                  <p:stCondLst>
                                    <p:cond delay="0"/>
                                  </p:stCondLst>
                                  <p:childTnLst>
                                    <p:set>
                                      <p:cBhvr>
                                        <p:cTn id="43" dur="1" fill="hold">
                                          <p:stCondLst>
                                            <p:cond delay="0"/>
                                          </p:stCondLst>
                                        </p:cTn>
                                        <p:tgtEl>
                                          <p:spTgt spid="89"/>
                                        </p:tgtEl>
                                        <p:attrNameLst>
                                          <p:attrName>style.visibility</p:attrName>
                                        </p:attrNameLst>
                                      </p:cBhvr>
                                      <p:to>
                                        <p:strVal val="visible"/>
                                      </p:to>
                                    </p:set>
                                    <p:animEffect transition="in" filter="fade">
                                      <p:cBhvr>
                                        <p:cTn id="44" dur="750"/>
                                        <p:tgtEl>
                                          <p:spTgt spid="89"/>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750"/>
                                        <p:tgtEl>
                                          <p:spTgt spid="79"/>
                                        </p:tgtEl>
                                      </p:cBhvr>
                                    </p:animEffect>
                                  </p:childTnLst>
                                </p:cTn>
                              </p:par>
                              <p:par>
                                <p:cTn id="48" presetID="63" presetClass="path" presetSubtype="0" decel="50000" fill="hold" grpId="1" nodeType="withEffect">
                                  <p:stCondLst>
                                    <p:cond delay="1500"/>
                                  </p:stCondLst>
                                  <p:childTnLst>
                                    <p:animMotion origin="layout" path="M 0.01523 2.22222E-6 L -0.10886 2.22222E-6 " pathEditMode="relative" rAng="0" ptsTypes="AA">
                                      <p:cBhvr>
                                        <p:cTn id="49" dur="750" spd="-100000" fill="hold"/>
                                        <p:tgtEl>
                                          <p:spTgt spid="79"/>
                                        </p:tgtEl>
                                        <p:attrNameLst>
                                          <p:attrName>ppt_x</p:attrName>
                                          <p:attrName>ppt_y</p:attrName>
                                        </p:attrNameLst>
                                      </p:cBhvr>
                                      <p:rCtr x="-6198" y="0"/>
                                    </p:animMotion>
                                  </p:childTnLst>
                                </p:cTn>
                              </p:par>
                              <p:par>
                                <p:cTn id="50" presetID="35" presetClass="path" presetSubtype="0" accel="50000" decel="50000" fill="hold" grpId="2" nodeType="withEffect">
                                  <p:stCondLst>
                                    <p:cond delay="2250"/>
                                  </p:stCondLst>
                                  <p:childTnLst>
                                    <p:animMotion origin="layout" path="M 0.01601 2.22222E-6 L 2.70833E-6 2.22222E-6 " pathEditMode="relative" rAng="0" ptsTypes="AA">
                                      <p:cBhvr>
                                        <p:cTn id="51" dur="750" fill="hold"/>
                                        <p:tgtEl>
                                          <p:spTgt spid="79"/>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89" grpId="0" animBg="1"/>
      <p:bldP spid="79" grpId="0"/>
      <p:bldP spid="79" grpId="1"/>
      <p:bldP spid="79"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808935" y="2427205"/>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7801200" y="2427205"/>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3378494" y="2244062"/>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0" name="文本框 79"/>
          <p:cNvSpPr txBox="1"/>
          <p:nvPr/>
        </p:nvSpPr>
        <p:spPr>
          <a:xfrm>
            <a:off x="3428370" y="4606964"/>
            <a:ext cx="1906844" cy="959622"/>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rPr>
              <a:t>新建渲染目标对象</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类似于帧缓冲区</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只不过把渲染的片段保存于其他的缓存而不是屏幕上的帧缓冲区</a:t>
            </a:r>
            <a:endParaRPr lang="en-US" altLang="zh-CN" sz="1200" dirty="0">
              <a:solidFill>
                <a:schemeClr val="tx1">
                  <a:lumMod val="75000"/>
                  <a:lumOff val="25000"/>
                </a:schemeClr>
              </a:solidFill>
            </a:endParaRPr>
          </a:p>
        </p:txBody>
      </p:sp>
      <p:sp>
        <p:nvSpPr>
          <p:cNvPr id="81" name="文本框 80"/>
          <p:cNvSpPr txBox="1"/>
          <p:nvPr/>
        </p:nvSpPr>
        <p:spPr>
          <a:xfrm>
            <a:off x="3401149" y="3078082"/>
            <a:ext cx="1879112"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新建渲染目标对象</a:t>
            </a:r>
          </a:p>
        </p:txBody>
      </p:sp>
      <p:sp>
        <p:nvSpPr>
          <p:cNvPr id="83" name="文本框 82"/>
          <p:cNvSpPr txBox="1"/>
          <p:nvPr/>
        </p:nvSpPr>
        <p:spPr>
          <a:xfrm>
            <a:off x="849822" y="4608808"/>
            <a:ext cx="1479547" cy="7380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rPr>
              <a:t>开辟一块纹理缓存以便之后保存世界的深度信息</a:t>
            </a:r>
            <a:endParaRPr lang="en-US" altLang="zh-CN" sz="1200" dirty="0">
              <a:solidFill>
                <a:schemeClr val="tx1">
                  <a:lumMod val="75000"/>
                  <a:lumOff val="25000"/>
                </a:schemeClr>
              </a:solidFill>
            </a:endParaRPr>
          </a:p>
        </p:txBody>
      </p:sp>
      <p:sp>
        <p:nvSpPr>
          <p:cNvPr id="84" name="文本框 83"/>
          <p:cNvSpPr txBox="1"/>
          <p:nvPr/>
        </p:nvSpPr>
        <p:spPr>
          <a:xfrm>
            <a:off x="759056" y="3037885"/>
            <a:ext cx="1479546"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开辟纹理缓存</a:t>
            </a:r>
          </a:p>
        </p:txBody>
      </p:sp>
      <p:sp>
        <p:nvSpPr>
          <p:cNvPr id="85" name="文本框 84"/>
          <p:cNvSpPr txBox="1"/>
          <p:nvPr/>
        </p:nvSpPr>
        <p:spPr>
          <a:xfrm>
            <a:off x="7842088" y="4606964"/>
            <a:ext cx="1479546" cy="959622"/>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rPr>
              <a:t>设置渲染阴影贴图的视图矩阵</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将视点放在光源位置</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将方向定位光向量</a:t>
            </a:r>
            <a:endParaRPr lang="en-US" altLang="zh-CN" sz="1200" dirty="0">
              <a:solidFill>
                <a:schemeClr val="tx1">
                  <a:lumMod val="75000"/>
                  <a:lumOff val="25000"/>
                </a:schemeClr>
              </a:solidFill>
            </a:endParaRPr>
          </a:p>
        </p:txBody>
      </p:sp>
      <p:sp>
        <p:nvSpPr>
          <p:cNvPr id="86" name="文本框 85"/>
          <p:cNvSpPr txBox="1"/>
          <p:nvPr/>
        </p:nvSpPr>
        <p:spPr>
          <a:xfrm>
            <a:off x="7824960" y="3100685"/>
            <a:ext cx="1466707"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设置视图矩阵</a:t>
            </a: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步骤</a:t>
            </a: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Steps</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右 1">
            <a:extLst>
              <a:ext uri="{FF2B5EF4-FFF2-40B4-BE49-F238E27FC236}">
                <a16:creationId xmlns:a16="http://schemas.microsoft.com/office/drawing/2014/main" id="{A50567CB-2052-4060-AF08-0EFFE282DE45}"/>
              </a:ext>
            </a:extLst>
          </p:cNvPr>
          <p:cNvSpPr/>
          <p:nvPr/>
        </p:nvSpPr>
        <p:spPr>
          <a:xfrm>
            <a:off x="2457803" y="3037885"/>
            <a:ext cx="863126" cy="46415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dirty="0"/>
          </a:p>
        </p:txBody>
      </p:sp>
      <p:sp>
        <p:nvSpPr>
          <p:cNvPr id="3" name="箭头: 右 2">
            <a:extLst>
              <a:ext uri="{FF2B5EF4-FFF2-40B4-BE49-F238E27FC236}">
                <a16:creationId xmlns:a16="http://schemas.microsoft.com/office/drawing/2014/main" id="{E7A524C6-1444-4E23-9C2D-E6C7F6CA49E8}"/>
              </a:ext>
            </a:extLst>
          </p:cNvPr>
          <p:cNvSpPr/>
          <p:nvPr/>
        </p:nvSpPr>
        <p:spPr>
          <a:xfrm>
            <a:off x="5414921" y="3027646"/>
            <a:ext cx="978408" cy="484632"/>
          </a:xfrm>
          <a:prstGeom prst="rightArrow">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rgbClr val="FF0000"/>
                </a:solidFill>
              </a:rPr>
              <a:t>设置光源</a:t>
            </a:r>
            <a:endParaRPr lang="zh-CN" altLang="en-US" sz="1200" b="1" dirty="0">
              <a:ln w="22225">
                <a:solidFill>
                  <a:schemeClr val="accent2"/>
                </a:solidFill>
                <a:prstDash val="solid"/>
              </a:ln>
              <a:solidFill>
                <a:srgbClr val="FF0000"/>
              </a:solidFill>
            </a:endParaRPr>
          </a:p>
        </p:txBody>
      </p:sp>
      <p:sp>
        <p:nvSpPr>
          <p:cNvPr id="4" name="箭头: 右 3">
            <a:extLst>
              <a:ext uri="{FF2B5EF4-FFF2-40B4-BE49-F238E27FC236}">
                <a16:creationId xmlns:a16="http://schemas.microsoft.com/office/drawing/2014/main" id="{974FAA8F-CDB6-4B69-BC21-9137977D207A}"/>
              </a:ext>
            </a:extLst>
          </p:cNvPr>
          <p:cNvSpPr/>
          <p:nvPr/>
        </p:nvSpPr>
        <p:spPr>
          <a:xfrm>
            <a:off x="6434216" y="3037885"/>
            <a:ext cx="1299549" cy="484632"/>
          </a:xfrm>
          <a:prstGeom prst="rightArrow">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solidFill>
                  <a:schemeClr val="accent3"/>
                </a:solidFill>
              </a:rPr>
              <a:t>设置投影矩阵</a:t>
            </a:r>
          </a:p>
        </p:txBody>
      </p:sp>
      <p:sp>
        <p:nvSpPr>
          <p:cNvPr id="5" name="箭头: 右 4">
            <a:extLst>
              <a:ext uri="{FF2B5EF4-FFF2-40B4-BE49-F238E27FC236}">
                <a16:creationId xmlns:a16="http://schemas.microsoft.com/office/drawing/2014/main" id="{5DD2B460-2D81-433F-822C-5E9CA272A963}"/>
              </a:ext>
            </a:extLst>
          </p:cNvPr>
          <p:cNvSpPr/>
          <p:nvPr/>
        </p:nvSpPr>
        <p:spPr>
          <a:xfrm>
            <a:off x="9429956" y="3005043"/>
            <a:ext cx="1631333" cy="484632"/>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200" dirty="0">
                <a:solidFill>
                  <a:schemeClr val="accent6"/>
                </a:solidFill>
              </a:rPr>
              <a:t>开始渲染阴影贴图</a:t>
            </a:r>
          </a:p>
        </p:txBody>
      </p:sp>
    </p:spTree>
    <p:extLst>
      <p:ext uri="{BB962C8B-B14F-4D97-AF65-F5344CB8AC3E}">
        <p14:creationId xmlns:p14="http://schemas.microsoft.com/office/powerpoint/2010/main" val="240611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22" presetClass="entr" presetSubtype="8" fill="hold" grpId="0" nodeType="withEffect">
                                  <p:stCondLst>
                                    <p:cond delay="225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750"/>
                                        <p:tgtEl>
                                          <p:spTgt spid="84"/>
                                        </p:tgtEl>
                                      </p:cBhvr>
                                    </p:animEffect>
                                  </p:childTnLst>
                                </p:cTn>
                              </p:par>
                              <p:par>
                                <p:cTn id="37" presetID="22" presetClass="entr" presetSubtype="8" fill="hold" grpId="0" nodeType="withEffect">
                                  <p:stCondLst>
                                    <p:cond delay="2250"/>
                                  </p:stCondLst>
                                  <p:childTnLst>
                                    <p:set>
                                      <p:cBhvr>
                                        <p:cTn id="38" dur="1" fill="hold">
                                          <p:stCondLst>
                                            <p:cond delay="0"/>
                                          </p:stCondLst>
                                        </p:cTn>
                                        <p:tgtEl>
                                          <p:spTgt spid="81"/>
                                        </p:tgtEl>
                                        <p:attrNameLst>
                                          <p:attrName>style.visibility</p:attrName>
                                        </p:attrNameLst>
                                      </p:cBhvr>
                                      <p:to>
                                        <p:strVal val="visible"/>
                                      </p:to>
                                    </p:set>
                                    <p:animEffect transition="in" filter="wipe(left)">
                                      <p:cBhvr>
                                        <p:cTn id="39" dur="750"/>
                                        <p:tgtEl>
                                          <p:spTgt spid="81"/>
                                        </p:tgtEl>
                                      </p:cBhvr>
                                    </p:animEffect>
                                  </p:childTnLst>
                                </p:cTn>
                              </p:par>
                              <p:par>
                                <p:cTn id="40" presetID="22" presetClass="entr" presetSubtype="8" fill="hold" grpId="0" nodeType="withEffect">
                                  <p:stCondLst>
                                    <p:cond delay="2250"/>
                                  </p:stCondLst>
                                  <p:childTnLst>
                                    <p:set>
                                      <p:cBhvr>
                                        <p:cTn id="41" dur="1" fill="hold">
                                          <p:stCondLst>
                                            <p:cond delay="0"/>
                                          </p:stCondLst>
                                        </p:cTn>
                                        <p:tgtEl>
                                          <p:spTgt spid="86"/>
                                        </p:tgtEl>
                                        <p:attrNameLst>
                                          <p:attrName>style.visibility</p:attrName>
                                        </p:attrNameLst>
                                      </p:cBhvr>
                                      <p:to>
                                        <p:strVal val="visible"/>
                                      </p:to>
                                    </p:set>
                                    <p:animEffect transition="in" filter="wipe(left)">
                                      <p:cBhvr>
                                        <p:cTn id="42" dur="750"/>
                                        <p:tgtEl>
                                          <p:spTgt spid="86"/>
                                        </p:tgtEl>
                                      </p:cBhvr>
                                    </p:animEffect>
                                  </p:childTnLst>
                                </p:cTn>
                              </p:par>
                              <p:par>
                                <p:cTn id="43" presetID="10" presetClass="entr" presetSubtype="0" fill="hold" grpId="0" nodeType="withEffect">
                                  <p:stCondLst>
                                    <p:cond delay="300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750"/>
                                        <p:tgtEl>
                                          <p:spTgt spid="83"/>
                                        </p:tgtEl>
                                      </p:cBhvr>
                                    </p:animEffect>
                                  </p:childTnLst>
                                </p:cTn>
                              </p:par>
                              <p:par>
                                <p:cTn id="46" presetID="10" presetClass="entr" presetSubtype="0" fill="hold" grpId="0" nodeType="withEffect">
                                  <p:stCondLst>
                                    <p:cond delay="300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750"/>
                                        <p:tgtEl>
                                          <p:spTgt spid="80"/>
                                        </p:tgtEl>
                                      </p:cBhvr>
                                    </p:animEffect>
                                  </p:childTnLst>
                                </p:cTn>
                              </p:par>
                              <p:par>
                                <p:cTn id="49" presetID="10" presetClass="entr" presetSubtype="0" fill="hold" grpId="0" nodeType="withEffect">
                                  <p:stCondLst>
                                    <p:cond delay="3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750"/>
                                        <p:tgtEl>
                                          <p:spTgt spid="85"/>
                                        </p:tgtEl>
                                      </p:cBhvr>
                                    </p:animEffect>
                                  </p:childTnLst>
                                </p:cTn>
                              </p:par>
                            </p:childTnLst>
                          </p:cTn>
                        </p:par>
                        <p:par>
                          <p:cTn id="52" fill="hold">
                            <p:stCondLst>
                              <p:cond delay="3750"/>
                            </p:stCondLst>
                            <p:childTnLst>
                              <p:par>
                                <p:cTn id="53" presetID="10" presetClass="entr" presetSubtype="0" fill="hold" grpId="0" nodeType="after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solidFill>
                  <a:schemeClr val="accent1"/>
                </a:solidFill>
                <a:effectLst>
                  <a:outerShdw blurRad="254000" dist="152400" dir="2700000" algn="tl" rotWithShape="0">
                    <a:prstClr val="black">
                      <a:alpha val="40000"/>
                    </a:prstClr>
                  </a:outerShdw>
                </a:effectLst>
              </a:rPr>
              <a:t>感</a:t>
            </a:r>
            <a:r>
              <a:rPr lang="zh-CN" altLang="en-US" sz="8000" b="1" dirty="0">
                <a:solidFill>
                  <a:schemeClr val="accent2"/>
                </a:solidFill>
                <a:effectLst>
                  <a:outerShdw blurRad="254000" dist="152400" dir="2700000" algn="tl" rotWithShape="0">
                    <a:prstClr val="black">
                      <a:alpha val="40000"/>
                    </a:prstClr>
                  </a:outerShdw>
                </a:effectLst>
              </a:rPr>
              <a:t>谢</a:t>
            </a:r>
            <a:r>
              <a:rPr lang="zh-CN" altLang="en-US" sz="8000" b="1" dirty="0">
                <a:solidFill>
                  <a:schemeClr val="accent3"/>
                </a:solidFill>
                <a:effectLst>
                  <a:outerShdw blurRad="254000" dist="152400" dir="2700000" algn="tl" rotWithShape="0">
                    <a:prstClr val="black">
                      <a:alpha val="40000"/>
                    </a:prstClr>
                  </a:outerShdw>
                </a:effectLst>
              </a:rPr>
              <a:t>观</a:t>
            </a:r>
            <a:r>
              <a:rPr lang="zh-CN" altLang="en-US" sz="8000" b="1" dirty="0">
                <a:solidFill>
                  <a:schemeClr val="accent4"/>
                </a:solidFill>
                <a:effectLst>
                  <a:outerShdw blurRad="254000" dist="152400" dir="2700000" algn="tl" rotWithShape="0">
                    <a:prstClr val="black">
                      <a:alpha val="40000"/>
                    </a:prstClr>
                  </a:outerShdw>
                </a:effectLst>
              </a:rPr>
              <a:t>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830997"/>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模型导入</a:t>
            </a:r>
            <a:endParaRPr lang="en-US" altLang="zh-CN" sz="2400" dirty="0">
              <a:solidFill>
                <a:prstClr val="black">
                  <a:lumMod val="75000"/>
                  <a:lumOff val="25000"/>
                </a:prstClr>
              </a:solidFill>
              <a:latin typeface="+mj-ea"/>
              <a:ea typeface="+mj-ea"/>
            </a:endParaRPr>
          </a:p>
          <a:p>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en-US" altLang="zh-CN" sz="1200">
                <a:solidFill>
                  <a:prstClr val="black">
                    <a:lumMod val="75000"/>
                    <a:lumOff val="25000"/>
                    <a:alpha val="90000"/>
                  </a:prstClr>
                </a:solidFill>
                <a:latin typeface="+mn-ea"/>
              </a:rPr>
              <a:t>Model import </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426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模型导入</a:t>
            </a:r>
            <a:endParaRPr lang="en-US" altLang="zh-CN" sz="3200" dirty="0">
              <a:solidFill>
                <a:schemeClr val="tx1">
                  <a:lumMod val="75000"/>
                  <a:lumOff val="25000"/>
                </a:schemeClr>
              </a:solidFill>
            </a:endParaRP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Model import </a:t>
            </a:r>
            <a:endParaRPr lang="zh-CN" altLang="en-US" sz="1000" dirty="0">
              <a:solidFill>
                <a:schemeClr val="tx1">
                  <a:lumMod val="75000"/>
                  <a:lumOff val="25000"/>
                </a:schemeClr>
              </a:solidFill>
              <a:latin typeface="ITC Avant Garde Std XLt" panose="020B0302020202020204" pitchFamily="34" charset="0"/>
            </a:endParaRP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54517" y="3282322"/>
            <a:ext cx="1457325" cy="461665"/>
          </a:xfrm>
          <a:prstGeom prst="rect">
            <a:avLst/>
          </a:prstGeom>
          <a:noFill/>
        </p:spPr>
        <p:txBody>
          <a:bodyPr wrap="square" rtlCol="0">
            <a:spAutoFit/>
          </a:bodyPr>
          <a:lstStyle/>
          <a:p>
            <a:pPr algn="ctr"/>
            <a:r>
              <a:rPr lang="zh-CN" altLang="en-US" sz="2400" dirty="0">
                <a:solidFill>
                  <a:schemeClr val="accent2"/>
                </a:solidFill>
              </a:rPr>
              <a:t>模型</a:t>
            </a:r>
          </a:p>
        </p:txBody>
      </p:sp>
      <p:sp>
        <p:nvSpPr>
          <p:cNvPr id="72" name="矩形 71"/>
          <p:cNvSpPr/>
          <p:nvPr/>
        </p:nvSpPr>
        <p:spPr>
          <a:xfrm>
            <a:off x="2354516" y="3675038"/>
            <a:ext cx="1457326" cy="293607"/>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Model</a:t>
            </a:r>
          </a:p>
        </p:txBody>
      </p:sp>
      <p:sp>
        <p:nvSpPr>
          <p:cNvPr id="92" name="文本框 91"/>
          <p:cNvSpPr txBox="1"/>
          <p:nvPr/>
        </p:nvSpPr>
        <p:spPr>
          <a:xfrm>
            <a:off x="5804706" y="2428030"/>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关于模型导入</a:t>
            </a:r>
          </a:p>
        </p:txBody>
      </p:sp>
      <p:sp>
        <p:nvSpPr>
          <p:cNvPr id="93" name="矩形 92"/>
          <p:cNvSpPr/>
          <p:nvPr/>
        </p:nvSpPr>
        <p:spPr>
          <a:xfrm>
            <a:off x="5809820" y="306448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我们项目的模型是什么</a:t>
            </a:r>
            <a:endParaRPr lang="en-US" altLang="zh-CN" sz="1200" dirty="0">
              <a:solidFill>
                <a:schemeClr val="tx1">
                  <a:lumMod val="75000"/>
                  <a:lumOff val="25000"/>
                </a:schemeClr>
              </a:solidFill>
            </a:endParaRPr>
          </a:p>
        </p:txBody>
      </p:sp>
      <p:sp>
        <p:nvSpPr>
          <p:cNvPr id="94" name="矩形 93"/>
          <p:cNvSpPr/>
          <p:nvPr/>
        </p:nvSpPr>
        <p:spPr>
          <a:xfrm>
            <a:off x="5809820" y="367891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为什么要导入模型</a:t>
            </a:r>
            <a:endParaRPr lang="en-US" altLang="zh-CN" sz="1200" dirty="0">
              <a:solidFill>
                <a:schemeClr val="tx1">
                  <a:lumMod val="75000"/>
                  <a:lumOff val="25000"/>
                </a:schemeClr>
              </a:solidFill>
            </a:endParaRPr>
          </a:p>
        </p:txBody>
      </p:sp>
      <p:sp>
        <p:nvSpPr>
          <p:cNvPr id="95" name="矩形 94"/>
          <p:cNvSpPr/>
          <p:nvPr/>
        </p:nvSpPr>
        <p:spPr>
          <a:xfrm>
            <a:off x="5809820" y="4293347"/>
            <a:ext cx="4931205"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导入</a:t>
            </a:r>
            <a:r>
              <a:rPr lang="en-US" altLang="zh-CN" sz="1200" dirty="0">
                <a:solidFill>
                  <a:schemeClr val="tx1">
                    <a:lumMod val="75000"/>
                    <a:lumOff val="25000"/>
                  </a:schemeClr>
                </a:solidFill>
              </a:rPr>
              <a:t>3D</a:t>
            </a:r>
            <a:r>
              <a:rPr lang="zh-CN" altLang="en-US" sz="1200" dirty="0">
                <a:solidFill>
                  <a:schemeClr val="tx1">
                    <a:lumMod val="75000"/>
                    <a:lumOff val="25000"/>
                  </a:schemeClr>
                </a:solidFill>
              </a:rPr>
              <a:t>模型的准备工作</a:t>
            </a:r>
            <a:endParaRPr lang="en-US" altLang="zh-CN" sz="1200" dirty="0">
              <a:solidFill>
                <a:schemeClr val="tx1">
                  <a:lumMod val="75000"/>
                  <a:lumOff val="25000"/>
                </a:schemeClr>
              </a:solidFill>
            </a:endParaRP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957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12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64" presetClass="path" presetSubtype="0" decel="30000" fill="hold" grpId="1" nodeType="withEffect">
                                  <p:stCondLst>
                                    <p:cond delay="1500"/>
                                  </p:stCondLst>
                                  <p:childTnLst>
                                    <p:animMotion origin="layout" path="M -4.58333E-6 0.03889 L -4.58333E-6 -0.14815 " pathEditMode="relative" rAng="0" ptsTypes="AA">
                                      <p:cBhvr>
                                        <p:cTn id="28" dur="750" spd="-100000" fill="hold"/>
                                        <p:tgtEl>
                                          <p:spTgt spid="48"/>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2.96296E-6 " pathEditMode="relative" rAng="0" ptsTypes="AA">
                                      <p:cBhvr>
                                        <p:cTn id="30" dur="750" fill="hold"/>
                                        <p:tgtEl>
                                          <p:spTgt spid="48"/>
                                        </p:tgtEl>
                                        <p:attrNameLst>
                                          <p:attrName>ppt_x</p:attrName>
                                          <p:attrName>ppt_y</p:attrName>
                                        </p:attrNameLst>
                                      </p:cBhvr>
                                      <p:rCtr x="0" y="-1921"/>
                                    </p:animMotion>
                                  </p:childTnLst>
                                </p:cTn>
                              </p:par>
                              <p:par>
                                <p:cTn id="31" presetID="53" presetClass="entr" presetSubtype="16" fill="hold" grpId="0" nodeType="withEffect">
                                  <p:stCondLst>
                                    <p:cond delay="2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750" fill="hold"/>
                                        <p:tgtEl>
                                          <p:spTgt spid="68"/>
                                        </p:tgtEl>
                                        <p:attrNameLst>
                                          <p:attrName>ppt_w</p:attrName>
                                        </p:attrNameLst>
                                      </p:cBhvr>
                                      <p:tavLst>
                                        <p:tav tm="0">
                                          <p:val>
                                            <p:fltVal val="0"/>
                                          </p:val>
                                        </p:tav>
                                        <p:tav tm="100000">
                                          <p:val>
                                            <p:strVal val="#ppt_w"/>
                                          </p:val>
                                        </p:tav>
                                      </p:tavLst>
                                    </p:anim>
                                    <p:anim calcmode="lin" valueType="num">
                                      <p:cBhvr>
                                        <p:cTn id="34" dur="750" fill="hold"/>
                                        <p:tgtEl>
                                          <p:spTgt spid="68"/>
                                        </p:tgtEl>
                                        <p:attrNameLst>
                                          <p:attrName>ppt_h</p:attrName>
                                        </p:attrNameLst>
                                      </p:cBhvr>
                                      <p:tavLst>
                                        <p:tav tm="0">
                                          <p:val>
                                            <p:fltVal val="0"/>
                                          </p:val>
                                        </p:tav>
                                        <p:tav tm="100000">
                                          <p:val>
                                            <p:strVal val="#ppt_h"/>
                                          </p:val>
                                        </p:tav>
                                      </p:tavLst>
                                    </p:anim>
                                    <p:animEffect transition="in" filter="fade">
                                      <p:cBhvr>
                                        <p:cTn id="35" dur="750"/>
                                        <p:tgtEl>
                                          <p:spTgt spid="68"/>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750"/>
                                        <p:tgtEl>
                                          <p:spTgt spid="72"/>
                                        </p:tgtEl>
                                      </p:cBhvr>
                                    </p:animEffect>
                                  </p:childTnLst>
                                </p:cTn>
                              </p:par>
                              <p:par>
                                <p:cTn id="39" presetID="22" presetClass="entr" presetSubtype="2" fill="hold" nodeType="withEffect">
                                  <p:stCondLst>
                                    <p:cond delay="2250"/>
                                  </p:stCondLst>
                                  <p:childTnLst>
                                    <p:set>
                                      <p:cBhvr>
                                        <p:cTn id="40" dur="1" fill="hold">
                                          <p:stCondLst>
                                            <p:cond delay="0"/>
                                          </p:stCondLst>
                                        </p:cTn>
                                        <p:tgtEl>
                                          <p:spTgt spid="81"/>
                                        </p:tgtEl>
                                        <p:attrNameLst>
                                          <p:attrName>style.visibility</p:attrName>
                                        </p:attrNameLst>
                                      </p:cBhvr>
                                      <p:to>
                                        <p:strVal val="visible"/>
                                      </p:to>
                                    </p:set>
                                    <p:animEffect transition="in" filter="wipe(right)">
                                      <p:cBhvr>
                                        <p:cTn id="41" dur="750"/>
                                        <p:tgtEl>
                                          <p:spTgt spid="81"/>
                                        </p:tgtEl>
                                      </p:cBhvr>
                                    </p:animEffect>
                                  </p:childTnLst>
                                </p:cTn>
                              </p:par>
                              <p:par>
                                <p:cTn id="42" presetID="22" presetClass="entr" presetSubtype="8" fill="hold" nodeType="withEffect">
                                  <p:stCondLst>
                                    <p:cond delay="2250"/>
                                  </p:stCondLst>
                                  <p:childTnLst>
                                    <p:set>
                                      <p:cBhvr>
                                        <p:cTn id="43" dur="1" fill="hold">
                                          <p:stCondLst>
                                            <p:cond delay="0"/>
                                          </p:stCondLst>
                                        </p:cTn>
                                        <p:tgtEl>
                                          <p:spTgt spid="77"/>
                                        </p:tgtEl>
                                        <p:attrNameLst>
                                          <p:attrName>style.visibility</p:attrName>
                                        </p:attrNameLst>
                                      </p:cBhvr>
                                      <p:to>
                                        <p:strVal val="visible"/>
                                      </p:to>
                                    </p:set>
                                    <p:animEffect transition="in" filter="wipe(left)">
                                      <p:cBhvr>
                                        <p:cTn id="44" dur="750"/>
                                        <p:tgtEl>
                                          <p:spTgt spid="77"/>
                                        </p:tgtEl>
                                      </p:cBhvr>
                                    </p:animEffect>
                                  </p:childTnLst>
                                </p:cTn>
                              </p:par>
                              <p:par>
                                <p:cTn id="45" presetID="53" presetClass="entr" presetSubtype="16" fill="hold" grpId="0" nodeType="withEffect">
                                  <p:stCondLst>
                                    <p:cond delay="2750"/>
                                  </p:stCondLst>
                                  <p:childTnLst>
                                    <p:set>
                                      <p:cBhvr>
                                        <p:cTn id="46" dur="1" fill="hold">
                                          <p:stCondLst>
                                            <p:cond delay="0"/>
                                          </p:stCondLst>
                                        </p:cTn>
                                        <p:tgtEl>
                                          <p:spTgt spid="100"/>
                                        </p:tgtEl>
                                        <p:attrNameLst>
                                          <p:attrName>style.visibility</p:attrName>
                                        </p:attrNameLst>
                                      </p:cBhvr>
                                      <p:to>
                                        <p:strVal val="visible"/>
                                      </p:to>
                                    </p:set>
                                    <p:anim calcmode="lin" valueType="num">
                                      <p:cBhvr>
                                        <p:cTn id="47" dur="500" fill="hold"/>
                                        <p:tgtEl>
                                          <p:spTgt spid="100"/>
                                        </p:tgtEl>
                                        <p:attrNameLst>
                                          <p:attrName>ppt_w</p:attrName>
                                        </p:attrNameLst>
                                      </p:cBhvr>
                                      <p:tavLst>
                                        <p:tav tm="0">
                                          <p:val>
                                            <p:fltVal val="0"/>
                                          </p:val>
                                        </p:tav>
                                        <p:tav tm="100000">
                                          <p:val>
                                            <p:strVal val="#ppt_w"/>
                                          </p:val>
                                        </p:tav>
                                      </p:tavLst>
                                    </p:anim>
                                    <p:anim calcmode="lin" valueType="num">
                                      <p:cBhvr>
                                        <p:cTn id="48" dur="500" fill="hold"/>
                                        <p:tgtEl>
                                          <p:spTgt spid="100"/>
                                        </p:tgtEl>
                                        <p:attrNameLst>
                                          <p:attrName>ppt_h</p:attrName>
                                        </p:attrNameLst>
                                      </p:cBhvr>
                                      <p:tavLst>
                                        <p:tav tm="0">
                                          <p:val>
                                            <p:fltVal val="0"/>
                                          </p:val>
                                        </p:tav>
                                        <p:tav tm="100000">
                                          <p:val>
                                            <p:strVal val="#ppt_h"/>
                                          </p:val>
                                        </p:tav>
                                      </p:tavLst>
                                    </p:anim>
                                    <p:animEffect transition="in" filter="fade">
                                      <p:cBhvr>
                                        <p:cTn id="49" dur="500"/>
                                        <p:tgtEl>
                                          <p:spTgt spid="10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750"/>
                                        <p:tgtEl>
                                          <p:spTgt spid="92"/>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42" presetClass="path" presetSubtype="0" decel="50000" fill="hold" grpId="1" nodeType="withEffect">
                                  <p:stCondLst>
                                    <p:cond delay="3250"/>
                                  </p:stCondLst>
                                  <p:childTnLst>
                                    <p:animMotion origin="layout" path="M 2.70833E-6 7.40741E-7 L 2.70833E-6 -0.09144 " pathEditMode="relative" rAng="0" ptsTypes="AA">
                                      <p:cBhvr>
                                        <p:cTn id="63" dur="1250" spd="-100000" fill="hold"/>
                                        <p:tgtEl>
                                          <p:spTgt spid="97"/>
                                        </p:tgtEl>
                                        <p:attrNameLst>
                                          <p:attrName>ppt_x</p:attrName>
                                          <p:attrName>ppt_y</p:attrName>
                                        </p:attrNameLst>
                                      </p:cBhvr>
                                      <p:rCtr x="0" y="-4583"/>
                                    </p:animMotion>
                                  </p:childTnLst>
                                </p:cTn>
                              </p:par>
                              <p:par>
                                <p:cTn id="64" presetID="42" presetClass="path" presetSubtype="0" decel="50000" fill="hold" grpId="1" nodeType="withEffect">
                                  <p:stCondLst>
                                    <p:cond delay="3250"/>
                                  </p:stCondLst>
                                  <p:childTnLst>
                                    <p:animMotion origin="layout" path="M 2.70833E-6 -1.11111E-6 L 2.70833E-6 -0.18055 " pathEditMode="relative" rAng="0" ptsTypes="AA">
                                      <p:cBhvr>
                                        <p:cTn id="65" dur="1250" spd="-100000" fill="hold"/>
                                        <p:tgtEl>
                                          <p:spTgt spid="98"/>
                                        </p:tgtEl>
                                        <p:attrNameLst>
                                          <p:attrName>ppt_x</p:attrName>
                                          <p:attrName>ppt_y</p:attrName>
                                        </p:attrNameLst>
                                      </p:cBhvr>
                                      <p:rCtr x="0" y="-9028"/>
                                    </p:animMotion>
                                  </p:childTnLst>
                                </p:cTn>
                              </p:par>
                              <p:par>
                                <p:cTn id="66" presetID="42" presetClass="path" presetSubtype="0" decel="50000" fill="hold" grpId="1" nodeType="withEffect">
                                  <p:stCondLst>
                                    <p:cond delay="3250"/>
                                  </p:stCondLst>
                                  <p:childTnLst>
                                    <p:animMotion origin="layout" path="M 2.70833E-6 -1.48148E-6 L 2.70833E-6 -0.26875 " pathEditMode="relative" rAng="0" ptsTypes="AA">
                                      <p:cBhvr>
                                        <p:cTn id="67" dur="1250" spd="-100000" fill="hold"/>
                                        <p:tgtEl>
                                          <p:spTgt spid="99"/>
                                        </p:tgtEl>
                                        <p:attrNameLst>
                                          <p:attrName>ppt_x</p:attrName>
                                          <p:attrName>ppt_y</p:attrName>
                                        </p:attrNameLst>
                                      </p:cBhvr>
                                      <p:rCtr x="0" y="-13449"/>
                                    </p:animMotion>
                                  </p:childTnLst>
                                </p:cTn>
                              </p:par>
                              <p:par>
                                <p:cTn id="68" presetID="10" presetClass="entr" presetSubtype="0" fill="hold" grpId="0" nodeType="withEffect">
                                  <p:stCondLst>
                                    <p:cond delay="450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750"/>
                                        <p:tgtEl>
                                          <p:spTgt spid="93"/>
                                        </p:tgtEl>
                                      </p:cBhvr>
                                    </p:animEffect>
                                  </p:childTnLst>
                                </p:cTn>
                              </p:par>
                              <p:par>
                                <p:cTn id="71" presetID="10" presetClass="entr" presetSubtype="0" fill="hold" grpId="0" nodeType="withEffect">
                                  <p:stCondLst>
                                    <p:cond delay="450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750"/>
                                        <p:tgtEl>
                                          <p:spTgt spid="94"/>
                                        </p:tgtEl>
                                      </p:cBhvr>
                                    </p:animEffect>
                                  </p:childTnLst>
                                </p:cTn>
                              </p:par>
                              <p:par>
                                <p:cTn id="74" presetID="10" presetClass="entr" presetSubtype="0" fill="hold" grpId="0" nodeType="withEffect">
                                  <p:stCondLst>
                                    <p:cond delay="4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750"/>
                                        <p:tgtEl>
                                          <p:spTgt spid="95"/>
                                        </p:tgtEl>
                                      </p:cBhvr>
                                    </p:animEffect>
                                  </p:childTnLst>
                                </p:cTn>
                              </p:par>
                            </p:childTnLst>
                          </p:cTn>
                        </p:par>
                        <p:par>
                          <p:cTn id="77" fill="hold">
                            <p:stCondLst>
                              <p:cond delay="5250"/>
                            </p:stCondLst>
                            <p:childTnLst>
                              <p:par>
                                <p:cTn id="78" presetID="10" presetClass="entr" presetSubtype="0"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48" grpId="0" animBg="1"/>
      <p:bldP spid="48" grpId="1" animBg="1"/>
      <p:bldP spid="48" grpId="2" animBg="1"/>
      <p:bldP spid="68" grpId="0"/>
      <p:bldP spid="72"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384416"/>
            <a:ext cx="9290882" cy="2722925"/>
          </a:xfrm>
          <a:prstGeom prst="rect">
            <a:avLst/>
          </a:prstGeom>
        </p:spPr>
        <p:txBody>
          <a:bodyPr wrap="square">
            <a:spAutoFit/>
          </a:bodyPr>
          <a:lstStyle/>
          <a:p>
            <a:pPr>
              <a:lnSpc>
                <a:spcPct val="120000"/>
              </a:lnSpc>
            </a:pPr>
            <a:r>
              <a:rPr lang="zh-CN" altLang="en-US" dirty="0"/>
              <a:t>我们之前了解了如何用</a:t>
            </a:r>
            <a:r>
              <a:rPr lang="en-US" altLang="zh-CN" dirty="0"/>
              <a:t>OpenGL</a:t>
            </a:r>
            <a:r>
              <a:rPr lang="zh-CN" altLang="en-US" dirty="0"/>
              <a:t>绘制一些简单的图形以及如何给这些图形上色，比如三角形。但是实际应用中，我们常常需要一些更复杂的形状，比如我们需要绘制人的模型。这时，如果我们还用之前的方法，挨个为模型中的每个顶点指定坐标值将显得非常麻烦。况且，简单的平面图形还好，如果是人脸要如何处理？现实的商业应用和游戏中，程序中使用模型一般都是由美术人员通过如 </a:t>
            </a:r>
            <a:r>
              <a:rPr lang="en-US" altLang="zh-CN" dirty="0"/>
              <a:t>Blender, Maya </a:t>
            </a:r>
            <a:r>
              <a:rPr lang="zh-CN" altLang="en-US" dirty="0"/>
              <a:t>或 </a:t>
            </a:r>
            <a:r>
              <a:rPr lang="en-US" altLang="zh-CN" dirty="0"/>
              <a:t>3ds Max </a:t>
            </a:r>
            <a:r>
              <a:rPr lang="zh-CN" altLang="en-US" dirty="0"/>
              <a:t>等建模软件来解决这个问题。美术人员将这些模型以不同格式的文件保存，且文件中包含了对这些模型的数学解释。在</a:t>
            </a:r>
            <a:r>
              <a:rPr lang="en-US" altLang="zh-CN" dirty="0"/>
              <a:t>OpenGL</a:t>
            </a:r>
            <a:r>
              <a:rPr lang="zh-CN" altLang="en-US" dirty="0"/>
              <a:t>中，我们可以借助</a:t>
            </a:r>
            <a:r>
              <a:rPr lang="en-US" altLang="zh-CN" dirty="0" err="1"/>
              <a:t>Assimp</a:t>
            </a:r>
            <a:r>
              <a:rPr lang="zh-CN" altLang="en-US" dirty="0"/>
              <a:t>库加载这些模型，并且利用这些模型文件中自带的数学解释来对这些模型文件进行更复杂的操作。</a:t>
            </a:r>
          </a:p>
        </p:txBody>
      </p:sp>
      <p:sp>
        <p:nvSpPr>
          <p:cNvPr id="35" name="文本框 34"/>
          <p:cNvSpPr txBox="1"/>
          <p:nvPr/>
        </p:nvSpPr>
        <p:spPr>
          <a:xfrm>
            <a:off x="4558727" y="864381"/>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为什么要导入模型</a:t>
            </a:r>
            <a:r>
              <a:rPr lang="en-US" altLang="zh-CN" sz="2000" dirty="0">
                <a:solidFill>
                  <a:prstClr val="black">
                    <a:lumMod val="75000"/>
                    <a:lumOff val="25000"/>
                  </a:prstClr>
                </a:solidFill>
              </a:rPr>
              <a:t>?</a:t>
            </a:r>
            <a:endParaRPr lang="zh-CN" altLang="en-US" sz="2000" dirty="0">
              <a:solidFill>
                <a:prstClr val="black">
                  <a:lumMod val="75000"/>
                  <a:lumOff val="25000"/>
                </a:prstClr>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模型导入</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Model import</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gss3.bdstatic.com/7Po3dSag_xI4khGkpoWK1HF6hhy/baike/c0%3Dbaike116%2C5%2C5%2C116%2C38/sign=66c0c963c4cec3fd9f33af27b7e1bf5a/7a899e510fb30f249d75d8accf95d143ac4b03b5.jpg">
            <a:extLst>
              <a:ext uri="{FF2B5EF4-FFF2-40B4-BE49-F238E27FC236}">
                <a16:creationId xmlns:a16="http://schemas.microsoft.com/office/drawing/2014/main" id="{9DCD7D7F-CF68-4969-9F93-5EA5DE79C9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393" y="4129704"/>
            <a:ext cx="323838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56272897085&amp;di=ee8fb24f5df8bbebfb039ae68eb65b39&amp;imgtype=0&amp;src=http%3A%2F%2Fimg.25pp.com%2Fuploadfile%2Fapp%2Fcapture%2Fiphone5%2F20160516%2F1463379488716767.jpeg">
            <a:extLst>
              <a:ext uri="{FF2B5EF4-FFF2-40B4-BE49-F238E27FC236}">
                <a16:creationId xmlns:a16="http://schemas.microsoft.com/office/drawing/2014/main" id="{83712173-0015-4134-B6DE-3B6CDD51323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727" y="4129704"/>
            <a:ext cx="324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6272969852&amp;di=5ebe462b29793b82bdda2bcc3aff4245&amp;imgtype=0&amp;src=http%3A%2F%2Fm.360buyimg.com%2Fpop%2Fjfs%2Ft24871%2F86%2F557640346%2F196296%2Fa845123b%2F5b72a257N149f451a.jpg">
            <a:extLst>
              <a:ext uri="{FF2B5EF4-FFF2-40B4-BE49-F238E27FC236}">
                <a16:creationId xmlns:a16="http://schemas.microsoft.com/office/drawing/2014/main" id="{1DA3EA88-B850-4C72-8BF1-A0010022DD3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2680" y="4129704"/>
            <a:ext cx="3072414"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2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6" presetClass="entr" presetSubtype="2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par>
                                <p:cTn id="20" presetID="22" presetClass="entr" presetSubtype="8" fill="hold" grpId="0" nodeType="withEffect">
                                  <p:stCondLst>
                                    <p:cond delay="250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750"/>
                                        <p:tgtEl>
                                          <p:spTgt spid="35"/>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childTnLst>
                          </p:cTn>
                        </p:par>
                        <p:par>
                          <p:cTn id="26" fill="hold">
                            <p:stCondLst>
                              <p:cond delay="375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8" grpId="0"/>
      <p:bldP spid="38" grpId="1"/>
      <p:bldP spid="38" grpId="2"/>
      <p:bldP spid="41" grpId="0"/>
      <p:bldP spid="41" grpId="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070445" y="1980088"/>
            <a:ext cx="3518635" cy="5167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保龄球运动的主要场景，保龄球在该模型上滚动，应具有一定的摩擦系数与弹性。</a:t>
            </a:r>
            <a:endParaRPr lang="en-US" altLang="zh-CN" sz="1200" dirty="0">
              <a:solidFill>
                <a:schemeClr val="tx1">
                  <a:lumMod val="75000"/>
                  <a:lumOff val="25000"/>
                </a:schemeClr>
              </a:solidFill>
              <a:latin typeface="+mn-ea"/>
            </a:endParaRP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木板道</a:t>
            </a:r>
          </a:p>
        </p:txBody>
      </p:sp>
      <p:sp>
        <p:nvSpPr>
          <p:cNvPr id="73" name="文本框 72"/>
          <p:cNvSpPr txBox="1"/>
          <p:nvPr/>
        </p:nvSpPr>
        <p:spPr>
          <a:xfrm>
            <a:off x="7070445" y="5517763"/>
            <a:ext cx="3518635"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比如场馆 墙壁 屋顶等</a:t>
            </a:r>
            <a:endParaRPr lang="en-US" altLang="zh-CN" sz="1200" dirty="0">
              <a:solidFill>
                <a:schemeClr val="tx1">
                  <a:lumMod val="75000"/>
                  <a:lumOff val="25000"/>
                </a:schemeClr>
              </a:solidFill>
              <a:latin typeface="+mn-ea"/>
            </a:endParaRP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其他</a:t>
            </a:r>
          </a:p>
        </p:txBody>
      </p:sp>
      <p:sp>
        <p:nvSpPr>
          <p:cNvPr id="77" name="文本框 76"/>
          <p:cNvSpPr txBox="1"/>
          <p:nvPr/>
        </p:nvSpPr>
        <p:spPr>
          <a:xfrm>
            <a:off x="1639008" y="1980088"/>
            <a:ext cx="3518635" cy="738344"/>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项目可操作的主要目标，具有物理碰撞体积，对应重力系统中具有较大的质量，刚体弹性系数为零。</a:t>
            </a:r>
            <a:endParaRPr lang="en-US" altLang="zh-CN" sz="1200" dirty="0">
              <a:solidFill>
                <a:schemeClr val="tx1">
                  <a:lumMod val="75000"/>
                  <a:lumOff val="25000"/>
                </a:schemeClr>
              </a:solidFill>
              <a:latin typeface="+mn-ea"/>
            </a:endParaRP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保龄球</a:t>
            </a:r>
          </a:p>
        </p:txBody>
      </p:sp>
      <p:sp>
        <p:nvSpPr>
          <p:cNvPr id="79" name="文本框 78"/>
          <p:cNvSpPr txBox="1"/>
          <p:nvPr/>
        </p:nvSpPr>
        <p:spPr>
          <a:xfrm>
            <a:off x="1639008" y="5517763"/>
            <a:ext cx="3518635" cy="5167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latin typeface="+mn-ea"/>
              </a:rPr>
              <a:t>保龄球主要的碰撞交互对象，具有较低的质量，不规则几何体，刚体弹性系数为零。</a:t>
            </a:r>
            <a:endParaRPr lang="en-US" altLang="zh-CN" sz="1200" dirty="0">
              <a:solidFill>
                <a:schemeClr val="tx1">
                  <a:lumMod val="75000"/>
                  <a:lumOff val="25000"/>
                </a:schemeClr>
              </a:solidFill>
              <a:latin typeface="+mn-ea"/>
            </a:endParaRP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球瓶</a:t>
            </a:r>
          </a:p>
        </p:txBody>
      </p:sp>
      <p:sp>
        <p:nvSpPr>
          <p:cNvPr id="51" name="文本框 50"/>
          <p:cNvSpPr txBox="1"/>
          <p:nvPr/>
        </p:nvSpPr>
        <p:spPr>
          <a:xfrm>
            <a:off x="1530867" y="0"/>
            <a:ext cx="3354175" cy="584775"/>
          </a:xfrm>
          <a:prstGeom prst="rect">
            <a:avLst/>
          </a:prstGeom>
          <a:noFill/>
        </p:spPr>
        <p:txBody>
          <a:bodyPr wrap="square" rtlCol="0">
            <a:spAutoFit/>
          </a:bodyPr>
          <a:lstStyle/>
          <a:p>
            <a:r>
              <a:rPr lang="zh-CN" altLang="en-US" sz="3200" dirty="0">
                <a:solidFill>
                  <a:schemeClr val="tx1">
                    <a:lumMod val="75000"/>
                    <a:lumOff val="25000"/>
                  </a:schemeClr>
                </a:solidFill>
              </a:rPr>
              <a:t>我们的模型</a:t>
            </a:r>
          </a:p>
        </p:txBody>
      </p:sp>
      <p:sp>
        <p:nvSpPr>
          <p:cNvPr id="52" name="矩形 51"/>
          <p:cNvSpPr/>
          <p:nvPr/>
        </p:nvSpPr>
        <p:spPr>
          <a:xfrm>
            <a:off x="1587400" y="578015"/>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Introduce our model</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timgsa.baidu.com/timg?image&amp;quality=80&amp;size=b9999_10000&amp;sec=1556273746168&amp;di=4b9645a0bf7742f4118b9432b54ebe58&amp;imgtype=0&amp;src=http%3A%2F%2Fdpic.tiankong.com%2Ftp%2F2p%2FQJ6543765111.jpg">
            <a:extLst>
              <a:ext uri="{FF2B5EF4-FFF2-40B4-BE49-F238E27FC236}">
                <a16:creationId xmlns:a16="http://schemas.microsoft.com/office/drawing/2014/main" id="{0FB3BB12-DF7C-414E-A515-F785F13228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3339" y="3191977"/>
            <a:ext cx="1571208" cy="1260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3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22" presetClass="entr" presetSubtype="2" fill="hold" grpId="0" nodeType="withEffect">
                                  <p:stCondLst>
                                    <p:cond delay="2000"/>
                                  </p:stCondLst>
                                  <p:childTnLst>
                                    <p:set>
                                      <p:cBhvr>
                                        <p:cTn id="35" dur="1" fill="hold">
                                          <p:stCondLst>
                                            <p:cond delay="0"/>
                                          </p:stCondLst>
                                        </p:cTn>
                                        <p:tgtEl>
                                          <p:spTgt spid="78"/>
                                        </p:tgtEl>
                                        <p:attrNameLst>
                                          <p:attrName>style.visibility</p:attrName>
                                        </p:attrNameLst>
                                      </p:cBhvr>
                                      <p:to>
                                        <p:strVal val="visible"/>
                                      </p:to>
                                    </p:set>
                                    <p:animEffect transition="in" filter="wipe(right)">
                                      <p:cBhvr>
                                        <p:cTn id="36" dur="750"/>
                                        <p:tgtEl>
                                          <p:spTgt spid="78"/>
                                        </p:tgtEl>
                                      </p:cBhvr>
                                    </p:animEffect>
                                  </p:childTnLst>
                                </p:cTn>
                              </p:par>
                              <p:par>
                                <p:cTn id="37" presetID="22" presetClass="entr" presetSubtype="2" fill="hold" grpId="0" nodeType="withEffect">
                                  <p:stCondLst>
                                    <p:cond delay="2000"/>
                                  </p:stCondLst>
                                  <p:childTnLst>
                                    <p:set>
                                      <p:cBhvr>
                                        <p:cTn id="38" dur="1" fill="hold">
                                          <p:stCondLst>
                                            <p:cond delay="0"/>
                                          </p:stCondLst>
                                        </p:cTn>
                                        <p:tgtEl>
                                          <p:spTgt spid="80"/>
                                        </p:tgtEl>
                                        <p:attrNameLst>
                                          <p:attrName>style.visibility</p:attrName>
                                        </p:attrNameLst>
                                      </p:cBhvr>
                                      <p:to>
                                        <p:strVal val="visible"/>
                                      </p:to>
                                    </p:set>
                                    <p:animEffect transition="in" filter="wipe(right)">
                                      <p:cBhvr>
                                        <p:cTn id="39" dur="750"/>
                                        <p:tgtEl>
                                          <p:spTgt spid="80"/>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74"/>
                                        </p:tgtEl>
                                        <p:attrNameLst>
                                          <p:attrName>style.visibility</p:attrName>
                                        </p:attrNameLst>
                                      </p:cBhvr>
                                      <p:to>
                                        <p:strVal val="visible"/>
                                      </p:to>
                                    </p:set>
                                    <p:animEffect transition="in" filter="wipe(left)">
                                      <p:cBhvr>
                                        <p:cTn id="42" dur="750"/>
                                        <p:tgtEl>
                                          <p:spTgt spid="74"/>
                                        </p:tgtEl>
                                      </p:cBhvr>
                                    </p:animEffect>
                                  </p:childTnLst>
                                </p:cTn>
                              </p:par>
                              <p:par>
                                <p:cTn id="43" presetID="22" presetClass="entr" presetSubtype="8" fill="hold" grpId="0" nodeType="withEffect">
                                  <p:stCondLst>
                                    <p:cond delay="200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750"/>
                                        <p:tgtEl>
                                          <p:spTgt spid="59"/>
                                        </p:tgtEl>
                                      </p:cBhvr>
                                    </p:animEffect>
                                  </p:childTnLst>
                                </p:cTn>
                              </p:par>
                              <p:par>
                                <p:cTn id="46" presetID="10" presetClass="entr" presetSubtype="0" fill="hold" grpId="0" nodeType="withEffect">
                                  <p:stCondLst>
                                    <p:cond delay="250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750"/>
                                        <p:tgtEl>
                                          <p:spTgt spid="58"/>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750"/>
                                        <p:tgtEl>
                                          <p:spTgt spid="77"/>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750"/>
                                        <p:tgtEl>
                                          <p:spTgt spid="79"/>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750"/>
                                        <p:tgtEl>
                                          <p:spTgt spid="73"/>
                                        </p:tgtEl>
                                      </p:cBhvr>
                                    </p:animEffect>
                                  </p:childTnLst>
                                </p:cTn>
                              </p:par>
                            </p:childTnLst>
                          </p:cTn>
                        </p:par>
                        <p:par>
                          <p:cTn id="58" fill="hold">
                            <p:stCondLst>
                              <p:cond delay="3250"/>
                            </p:stCondLst>
                            <p:childTnLst>
                              <p:par>
                                <p:cTn id="59" presetID="10" presetClass="entr" presetSubtype="0" fill="hold" grpId="0" nodeType="after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8" grpId="0"/>
      <p:bldP spid="59" grpId="0"/>
      <p:bldP spid="73" grpId="0"/>
      <p:bldP spid="74" grpId="0"/>
      <p:bldP spid="77" grpId="0"/>
      <p:bldP spid="78" grpId="0"/>
      <p:bldP spid="79" grpId="0"/>
      <p:bldP spid="80" grpId="0"/>
      <p:bldP spid="51" grpId="0"/>
      <p:bldP spid="51" grpId="1"/>
      <p:bldP spid="51" grpId="2"/>
      <p:bldP spid="52" grpId="0"/>
      <p:bldP spid="52" grpId="1"/>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9" name="矩形 48"/>
          <p:cNvSpPr/>
          <p:nvPr/>
        </p:nvSpPr>
        <p:spPr>
          <a:xfrm>
            <a:off x="1342722" y="4735137"/>
            <a:ext cx="4078363" cy="738023"/>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创建</a:t>
            </a:r>
            <a:r>
              <a:rPr lang="en-US" altLang="zh-CN" sz="1200" dirty="0">
                <a:solidFill>
                  <a:schemeClr val="tx1">
                    <a:lumMod val="75000"/>
                    <a:lumOff val="25000"/>
                  </a:schemeClr>
                </a:solidFill>
              </a:rPr>
              <a:t>Model</a:t>
            </a:r>
            <a:r>
              <a:rPr lang="zh-CN" altLang="en-US" sz="1200" dirty="0">
                <a:solidFill>
                  <a:schemeClr val="tx1">
                    <a:lumMod val="75000"/>
                    <a:lumOff val="25000"/>
                  </a:schemeClr>
                </a:solidFill>
              </a:rPr>
              <a:t>类：一个模型拥有多个网格组成，并配有相应的处理函数，如节点处理、网格处理、加载模型、加载纹理、渲染等。</a:t>
            </a:r>
          </a:p>
        </p:txBody>
      </p:sp>
      <p:sp>
        <p:nvSpPr>
          <p:cNvPr id="50" name="文本框 49"/>
          <p:cNvSpPr txBox="1"/>
          <p:nvPr/>
        </p:nvSpPr>
        <p:spPr>
          <a:xfrm>
            <a:off x="1342721" y="2472199"/>
            <a:ext cx="4488457" cy="369332"/>
          </a:xfrm>
          <a:prstGeom prst="rect">
            <a:avLst/>
          </a:prstGeom>
          <a:noFill/>
        </p:spPr>
        <p:txBody>
          <a:bodyPr wrap="square" rtlCol="0">
            <a:spAutoFit/>
          </a:bodyPr>
          <a:lstStyle/>
          <a:p>
            <a:r>
              <a:rPr lang="zh-CN" altLang="en-US" b="1" dirty="0"/>
              <a:t>学会使用</a:t>
            </a:r>
            <a:r>
              <a:rPr lang="en-US" altLang="zh-CN" b="1" dirty="0"/>
              <a:t>Open Asset Import Library</a:t>
            </a:r>
            <a:endParaRPr lang="zh-CN" alt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77028"/>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836573"/>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738023"/>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数据转换：导入完成得到</a:t>
            </a:r>
            <a:r>
              <a:rPr lang="en-US" altLang="zh-CN" sz="1200" dirty="0" err="1">
                <a:solidFill>
                  <a:schemeClr val="tx1">
                    <a:lumMod val="75000"/>
                    <a:lumOff val="25000"/>
                  </a:schemeClr>
                </a:solidFill>
              </a:rPr>
              <a:t>Assimp</a:t>
            </a:r>
            <a:r>
              <a:rPr lang="zh-CN" altLang="en-US" sz="1200" dirty="0">
                <a:solidFill>
                  <a:schemeClr val="tx1">
                    <a:lumMod val="75000"/>
                    <a:lumOff val="25000"/>
                  </a:schemeClr>
                </a:solidFill>
              </a:rPr>
              <a:t>的数据结构，我们最终仍要将这些数据转换为</a:t>
            </a:r>
            <a:r>
              <a:rPr lang="en-US" altLang="zh-CN" sz="1200" dirty="0">
                <a:solidFill>
                  <a:schemeClr val="tx1">
                    <a:lumMod val="75000"/>
                    <a:lumOff val="25000"/>
                  </a:schemeClr>
                </a:solidFill>
              </a:rPr>
              <a:t>OpenGL</a:t>
            </a:r>
            <a:r>
              <a:rPr lang="zh-CN" altLang="en-US" sz="1200" dirty="0">
                <a:solidFill>
                  <a:schemeClr val="tx1">
                    <a:lumMod val="75000"/>
                    <a:lumOff val="25000"/>
                  </a:schemeClr>
                </a:solidFill>
              </a:rPr>
              <a:t>能够理解的格式，这样才能渲染这个物体。</a:t>
            </a:r>
          </a:p>
        </p:txBody>
      </p:sp>
      <p:sp>
        <p:nvSpPr>
          <p:cNvPr id="56" name="矩形 55"/>
          <p:cNvSpPr/>
          <p:nvPr/>
        </p:nvSpPr>
        <p:spPr>
          <a:xfrm>
            <a:off x="1342722" y="3771501"/>
            <a:ext cx="4078363" cy="959622"/>
          </a:xfrm>
          <a:prstGeom prst="rect">
            <a:avLst/>
          </a:prstGeom>
        </p:spPr>
        <p:txBody>
          <a:bodyPr wrap="square">
            <a:spAutoFit/>
          </a:bodyPr>
          <a:lstStyle/>
          <a:p>
            <a:pPr>
              <a:lnSpc>
                <a:spcPct val="120000"/>
              </a:lnSpc>
            </a:pPr>
            <a:r>
              <a:rPr lang="zh-CN" altLang="en-US" sz="1200" dirty="0">
                <a:solidFill>
                  <a:schemeClr val="tx1">
                    <a:lumMod val="75000"/>
                    <a:lumOff val="25000"/>
                  </a:schemeClr>
                </a:solidFill>
              </a:rPr>
              <a:t>初始化：有了数据，就要创建渲染环境了，包括</a:t>
            </a:r>
            <a:r>
              <a:rPr lang="en-US" altLang="zh-CN" sz="1200" dirty="0">
                <a:solidFill>
                  <a:schemeClr val="tx1">
                    <a:lumMod val="75000"/>
                    <a:lumOff val="25000"/>
                  </a:schemeClr>
                </a:solidFill>
              </a:rPr>
              <a:t>VAO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VBO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EBO</a:t>
            </a:r>
            <a:r>
              <a:rPr lang="zh-CN" altLang="en-US" sz="1200" dirty="0">
                <a:solidFill>
                  <a:schemeClr val="tx1">
                    <a:lumMod val="75000"/>
                    <a:lumOff val="25000"/>
                  </a:schemeClr>
                </a:solidFill>
              </a:rPr>
              <a:t>都要。创建环境的方法我们已经很熟悉了，无非就是先</a:t>
            </a:r>
            <a:r>
              <a:rPr lang="en-US" altLang="zh-CN" sz="1200" dirty="0">
                <a:solidFill>
                  <a:schemeClr val="tx1">
                    <a:lumMod val="75000"/>
                    <a:lumOff val="25000"/>
                  </a:schemeClr>
                </a:solidFill>
              </a:rPr>
              <a:t>VAO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VBO</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EBO</a:t>
            </a:r>
            <a:r>
              <a:rPr lang="zh-CN" altLang="en-US" sz="1200" dirty="0">
                <a:solidFill>
                  <a:schemeClr val="tx1">
                    <a:lumMod val="75000"/>
                    <a:lumOff val="25000"/>
                  </a:schemeClr>
                </a:solidFill>
              </a:rPr>
              <a:t>的</a:t>
            </a:r>
            <a:r>
              <a:rPr lang="en-US" altLang="zh-CN" sz="1200" dirty="0">
                <a:solidFill>
                  <a:schemeClr val="tx1">
                    <a:lumMod val="75000"/>
                    <a:lumOff val="25000"/>
                  </a:schemeClr>
                </a:solidFill>
              </a:rPr>
              <a:t>ID</a:t>
            </a:r>
            <a:r>
              <a:rPr lang="zh-CN" altLang="en-US" sz="1200" dirty="0">
                <a:solidFill>
                  <a:schemeClr val="tx1">
                    <a:lumMod val="75000"/>
                    <a:lumOff val="25000"/>
                  </a:schemeClr>
                </a:solidFill>
              </a:rPr>
              <a:t>，然后分配内存，然后绑定到</a:t>
            </a:r>
            <a:r>
              <a:rPr lang="en-US" altLang="zh-CN" sz="1200" dirty="0">
                <a:solidFill>
                  <a:schemeClr val="tx1">
                    <a:lumMod val="75000"/>
                    <a:lumOff val="25000"/>
                  </a:schemeClr>
                </a:solidFill>
              </a:rPr>
              <a:t>OpenGL</a:t>
            </a:r>
            <a:r>
              <a:rPr lang="zh-CN" altLang="en-US" sz="1200" dirty="0">
                <a:solidFill>
                  <a:schemeClr val="tx1">
                    <a:lumMod val="75000"/>
                    <a:lumOff val="25000"/>
                  </a:schemeClr>
                </a:solidFill>
              </a:rPr>
              <a:t>的环境中。</a:t>
            </a:r>
          </a:p>
        </p:txBody>
      </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2" y="178376"/>
            <a:ext cx="4254165" cy="584775"/>
          </a:xfrm>
          <a:prstGeom prst="rect">
            <a:avLst/>
          </a:prstGeom>
          <a:noFill/>
        </p:spPr>
        <p:txBody>
          <a:bodyPr wrap="square" rtlCol="0">
            <a:spAutoFit/>
          </a:bodyPr>
          <a:lstStyle/>
          <a:p>
            <a:r>
              <a:rPr lang="zh-CN" altLang="en-US" sz="3200" dirty="0">
                <a:solidFill>
                  <a:schemeClr val="tx1">
                    <a:lumMod val="75000"/>
                    <a:lumOff val="25000"/>
                  </a:schemeClr>
                </a:solidFill>
              </a:rPr>
              <a:t>导入模型的准备工作</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Preparations for importing models</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97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53" presetClass="entr" presetSubtype="16" fill="hold" grpId="0" nodeType="withEffect">
                                  <p:stCondLst>
                                    <p:cond delay="275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22" presetClass="entr" presetSubtype="8" fill="hold" grpId="0" nodeType="withEffect">
                                  <p:stCondLst>
                                    <p:cond delay="275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750"/>
                                        <p:tgtEl>
                                          <p:spTgt spid="50"/>
                                        </p:tgtEl>
                                      </p:cBhvr>
                                    </p:animEffect>
                                  </p:childTnLst>
                                </p:cTn>
                              </p:par>
                              <p:par>
                                <p:cTn id="39" presetID="10" presetClass="entr" presetSubtype="0" fill="hold" grpId="0" nodeType="withEffect">
                                  <p:stCondLst>
                                    <p:cond delay="325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42" presetClass="path" presetSubtype="0" decel="50000" fill="hold" grpId="1" nodeType="withEffect">
                                  <p:stCondLst>
                                    <p:cond delay="3250"/>
                                  </p:stCondLst>
                                  <p:childTnLst>
                                    <p:animMotion origin="layout" path="M 2.70833E-6 7.40741E-7 L 2.70833E-6 -0.09144 " pathEditMode="relative" rAng="0" ptsTypes="AA">
                                      <p:cBhvr>
                                        <p:cTn id="43" dur="1250" spd="-100000" fill="hold"/>
                                        <p:tgtEl>
                                          <p:spTgt spid="52"/>
                                        </p:tgtEl>
                                        <p:attrNameLst>
                                          <p:attrName>ppt_x</p:attrName>
                                          <p:attrName>ppt_y</p:attrName>
                                        </p:attrNameLst>
                                      </p:cBhvr>
                                      <p:rCtr x="0" y="-4583"/>
                                    </p:animMotion>
                                  </p:childTnLst>
                                </p:cTn>
                              </p:par>
                              <p:par>
                                <p:cTn id="44" presetID="10" presetClass="entr" presetSubtype="0" fill="hold" grpId="0" nodeType="withEffect">
                                  <p:stCondLst>
                                    <p:cond delay="325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42" presetClass="path" presetSubtype="0" decel="50000" fill="hold" grpId="1" nodeType="withEffect">
                                  <p:stCondLst>
                                    <p:cond delay="3250"/>
                                  </p:stCondLst>
                                  <p:childTnLst>
                                    <p:animMotion origin="layout" path="M 2.70833E-6 -1.11111E-6 L 2.70833E-6 -0.18055 " pathEditMode="relative" rAng="0" ptsTypes="AA">
                                      <p:cBhvr>
                                        <p:cTn id="48" dur="1250" spd="-100000" fill="hold"/>
                                        <p:tgtEl>
                                          <p:spTgt spid="53"/>
                                        </p:tgtEl>
                                        <p:attrNameLst>
                                          <p:attrName>ppt_x</p:attrName>
                                          <p:attrName>ppt_y</p:attrName>
                                        </p:attrNameLst>
                                      </p:cBhvr>
                                      <p:rCtr x="0" y="-9028"/>
                                    </p:animMotion>
                                  </p:childTnLst>
                                </p:cTn>
                              </p:par>
                              <p:par>
                                <p:cTn id="49" presetID="10" presetClass="entr" presetSubtype="0" fill="hold" grpId="0" nodeType="withEffect">
                                  <p:stCondLst>
                                    <p:cond delay="325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42" presetClass="path" presetSubtype="0" decel="50000" fill="hold" grpId="1" nodeType="withEffect">
                                  <p:stCondLst>
                                    <p:cond delay="3250"/>
                                  </p:stCondLst>
                                  <p:childTnLst>
                                    <p:animMotion origin="layout" path="M 2.70833E-6 -1.48148E-6 L 2.70833E-6 -0.26875 " pathEditMode="relative" rAng="0" ptsTypes="AA">
                                      <p:cBhvr>
                                        <p:cTn id="53" dur="1250" spd="-100000" fill="hold"/>
                                        <p:tgtEl>
                                          <p:spTgt spid="54"/>
                                        </p:tgtEl>
                                        <p:attrNameLst>
                                          <p:attrName>ppt_x</p:attrName>
                                          <p:attrName>ppt_y</p:attrName>
                                        </p:attrNameLst>
                                      </p:cBhvr>
                                      <p:rCtr x="0" y="-13449"/>
                                    </p:animMotion>
                                  </p:childTnLst>
                                </p:cTn>
                              </p:par>
                              <p:par>
                                <p:cTn id="54" presetID="10" presetClass="entr" presetSubtype="0" fill="hold" grpId="0" nodeType="withEffect">
                                  <p:stCondLst>
                                    <p:cond delay="450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750"/>
                                        <p:tgtEl>
                                          <p:spTgt spid="55"/>
                                        </p:tgtEl>
                                      </p:cBhvr>
                                    </p:animEffect>
                                  </p:childTnLst>
                                </p:cTn>
                              </p:par>
                              <p:par>
                                <p:cTn id="57" presetID="10" presetClass="entr" presetSubtype="0" fill="hold" grpId="0" nodeType="withEffect">
                                  <p:stCondLst>
                                    <p:cond delay="450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750"/>
                                        <p:tgtEl>
                                          <p:spTgt spid="56"/>
                                        </p:tgtEl>
                                      </p:cBhvr>
                                    </p:animEffect>
                                  </p:childTnLst>
                                </p:cTn>
                              </p:par>
                              <p:par>
                                <p:cTn id="60" presetID="10" presetClass="entr" presetSubtype="0" fill="hold" grpId="0" nodeType="withEffect">
                                  <p:stCondLst>
                                    <p:cond delay="450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750"/>
                                        <p:tgtEl>
                                          <p:spTgt spid="49"/>
                                        </p:tgtEl>
                                      </p:cBhvr>
                                    </p:animEffect>
                                  </p:childTnLst>
                                </p:cTn>
                              </p:par>
                            </p:childTnLst>
                          </p:cTn>
                        </p:par>
                        <p:par>
                          <p:cTn id="63" fill="hold">
                            <p:stCondLst>
                              <p:cond delay="5250"/>
                            </p:stCondLst>
                            <p:childTnLst>
                              <p:par>
                                <p:cTn id="64" presetID="10" presetClass="entr" presetSubtype="0"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154" grpId="0" animBg="1"/>
      <p:bldP spid="154" grpId="1" animBg="1"/>
      <p:bldP spid="154" grpId="2" animBg="1"/>
      <p:bldP spid="60" grpId="0"/>
      <p:bldP spid="60" grpId="1"/>
      <p:bldP spid="60" grpId="2"/>
      <p:bldP spid="61" grpId="0"/>
      <p:bldP spid="61" grpId="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3" y="2916310"/>
            <a:ext cx="5031589"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光照模型，重力系统与碰撞检测</a:t>
            </a:r>
            <a:endParaRPr lang="en-US" altLang="zh-CN" sz="2400" dirty="0">
              <a:solidFill>
                <a:prstClr val="black">
                  <a:lumMod val="75000"/>
                  <a:lumOff val="25000"/>
                </a:prstClr>
              </a:solidFill>
              <a:latin typeface="+mj-ea"/>
              <a:ea typeface="+mj-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DCDE9E8-2AB3-4B8E-B121-C016C300EEF0}"/>
              </a:ext>
            </a:extLst>
          </p:cNvPr>
          <p:cNvSpPr/>
          <p:nvPr/>
        </p:nvSpPr>
        <p:spPr>
          <a:xfrm>
            <a:off x="4696764" y="3488450"/>
            <a:ext cx="6172427" cy="295145"/>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Simple lighting and shading</a:t>
            </a:r>
            <a:r>
              <a:rPr lang="zh-CN" altLang="en-US" sz="1200" dirty="0">
                <a:solidFill>
                  <a:prstClr val="black">
                    <a:lumMod val="75000"/>
                    <a:lumOff val="25000"/>
                    <a:alpha val="90000"/>
                  </a:prstClr>
                </a:solidFill>
                <a:latin typeface="+mn-ea"/>
              </a:rPr>
              <a:t>，</a:t>
            </a:r>
            <a:r>
              <a:rPr lang="en-US" altLang="zh-CN" sz="1200" dirty="0">
                <a:solidFill>
                  <a:prstClr val="black">
                    <a:lumMod val="75000"/>
                    <a:lumOff val="25000"/>
                    <a:alpha val="90000"/>
                  </a:prstClr>
                </a:solidFill>
                <a:latin typeface="+mn-ea"/>
              </a:rPr>
              <a:t>Gravity System and Collision Detection</a:t>
            </a:r>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17" presetClass="entr" presetSubtype="4" fill="hold" grpId="0" nodeType="withEffect">
                                  <p:stCondLst>
                                    <p:cond delay="175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ppt_h/2"/>
                                          </p:val>
                                        </p:tav>
                                        <p:tav tm="100000">
                                          <p:val>
                                            <p:strVal val="#ppt_y"/>
                                          </p:val>
                                        </p:tav>
                                      </p:tavLst>
                                    </p:anim>
                                    <p:anim calcmode="lin" valueType="num">
                                      <p:cBhvr>
                                        <p:cTn id="30" dur="1000" fill="hold"/>
                                        <p:tgtEl>
                                          <p:spTgt spid="75"/>
                                        </p:tgtEl>
                                        <p:attrNameLst>
                                          <p:attrName>ppt_w</p:attrName>
                                        </p:attrNameLst>
                                      </p:cBhvr>
                                      <p:tavLst>
                                        <p:tav tm="0">
                                          <p:val>
                                            <p:strVal val="#ppt_w"/>
                                          </p:val>
                                        </p:tav>
                                        <p:tav tm="100000">
                                          <p:val>
                                            <p:strVal val="#ppt_w"/>
                                          </p:val>
                                        </p:tav>
                                      </p:tavLst>
                                    </p:anim>
                                    <p:anim calcmode="lin" valueType="num">
                                      <p:cBhvr>
                                        <p:cTn id="31" dur="1000" fill="hold"/>
                                        <p:tgtEl>
                                          <p:spTgt spid="75"/>
                                        </p:tgtEl>
                                        <p:attrNameLst>
                                          <p:attrName>ppt_h</p:attrName>
                                        </p:attrNameLst>
                                      </p:cBhvr>
                                      <p:tavLst>
                                        <p:tav tm="0">
                                          <p:val>
                                            <p:fltVal val="0"/>
                                          </p:val>
                                        </p:tav>
                                        <p:tav tm="100000">
                                          <p:val>
                                            <p:strVal val="#ppt_h"/>
                                          </p:val>
                                        </p:tav>
                                      </p:tavLst>
                                    </p:anim>
                                  </p:childTnLst>
                                </p:cTn>
                              </p:par>
                              <p:par>
                                <p:cTn id="32" presetID="17" presetClass="entr" presetSubtype="4" fill="hold" grpId="0" nodeType="withEffect">
                                  <p:stCondLst>
                                    <p:cond delay="1850"/>
                                  </p:stCondLst>
                                  <p:childTnLst>
                                    <p:set>
                                      <p:cBhvr>
                                        <p:cTn id="33" dur="1" fill="hold">
                                          <p:stCondLst>
                                            <p:cond delay="0"/>
                                          </p:stCondLst>
                                        </p:cTn>
                                        <p:tgtEl>
                                          <p:spTgt spid="76"/>
                                        </p:tgtEl>
                                        <p:attrNameLst>
                                          <p:attrName>style.visibility</p:attrName>
                                        </p:attrNameLst>
                                      </p:cBhvr>
                                      <p:to>
                                        <p:strVal val="visible"/>
                                      </p:to>
                                    </p:set>
                                    <p:anim calcmode="lin" valueType="num">
                                      <p:cBhvr>
                                        <p:cTn id="34" dur="1000" fill="hold"/>
                                        <p:tgtEl>
                                          <p:spTgt spid="76"/>
                                        </p:tgtEl>
                                        <p:attrNameLst>
                                          <p:attrName>ppt_x</p:attrName>
                                        </p:attrNameLst>
                                      </p:cBhvr>
                                      <p:tavLst>
                                        <p:tav tm="0">
                                          <p:val>
                                            <p:strVal val="#ppt_x"/>
                                          </p:val>
                                        </p:tav>
                                        <p:tav tm="100000">
                                          <p:val>
                                            <p:strVal val="#ppt_x"/>
                                          </p:val>
                                        </p:tav>
                                      </p:tavLst>
                                    </p:anim>
                                    <p:anim calcmode="lin" valueType="num">
                                      <p:cBhvr>
                                        <p:cTn id="35" dur="1000" fill="hold"/>
                                        <p:tgtEl>
                                          <p:spTgt spid="76"/>
                                        </p:tgtEl>
                                        <p:attrNameLst>
                                          <p:attrName>ppt_y</p:attrName>
                                        </p:attrNameLst>
                                      </p:cBhvr>
                                      <p:tavLst>
                                        <p:tav tm="0">
                                          <p:val>
                                            <p:strVal val="#ppt_y+#ppt_h/2"/>
                                          </p:val>
                                        </p:tav>
                                        <p:tav tm="100000">
                                          <p:val>
                                            <p:strVal val="#ppt_y"/>
                                          </p:val>
                                        </p:tav>
                                      </p:tavLst>
                                    </p:anim>
                                    <p:anim calcmode="lin" valueType="num">
                                      <p:cBhvr>
                                        <p:cTn id="36" dur="1000" fill="hold"/>
                                        <p:tgtEl>
                                          <p:spTgt spid="76"/>
                                        </p:tgtEl>
                                        <p:attrNameLst>
                                          <p:attrName>ppt_w</p:attrName>
                                        </p:attrNameLst>
                                      </p:cBhvr>
                                      <p:tavLst>
                                        <p:tav tm="0">
                                          <p:val>
                                            <p:strVal val="#ppt_w"/>
                                          </p:val>
                                        </p:tav>
                                        <p:tav tm="100000">
                                          <p:val>
                                            <p:strVal val="#ppt_w"/>
                                          </p:val>
                                        </p:tav>
                                      </p:tavLst>
                                    </p:anim>
                                    <p:anim calcmode="lin" valueType="num">
                                      <p:cBhvr>
                                        <p:cTn id="37" dur="1000" fill="hold"/>
                                        <p:tgtEl>
                                          <p:spTgt spid="76"/>
                                        </p:tgtEl>
                                        <p:attrNameLst>
                                          <p:attrName>ppt_h</p:attrName>
                                        </p:attrNameLst>
                                      </p:cBhvr>
                                      <p:tavLst>
                                        <p:tav tm="0">
                                          <p:val>
                                            <p:fltVal val="0"/>
                                          </p:val>
                                        </p:tav>
                                        <p:tav tm="100000">
                                          <p:val>
                                            <p:strVal val="#ppt_h"/>
                                          </p:val>
                                        </p:tav>
                                      </p:tavLst>
                                    </p:anim>
                                  </p:childTnLst>
                                </p:cTn>
                              </p:par>
                              <p:par>
                                <p:cTn id="38" presetID="17" presetClass="entr" presetSubtype="4" fill="hold" grpId="0" nodeType="withEffect">
                                  <p:stCondLst>
                                    <p:cond delay="2000"/>
                                  </p:stCondLst>
                                  <p:childTnLst>
                                    <p:set>
                                      <p:cBhvr>
                                        <p:cTn id="39" dur="1" fill="hold">
                                          <p:stCondLst>
                                            <p:cond delay="0"/>
                                          </p:stCondLst>
                                        </p:cTn>
                                        <p:tgtEl>
                                          <p:spTgt spid="77"/>
                                        </p:tgtEl>
                                        <p:attrNameLst>
                                          <p:attrName>style.visibility</p:attrName>
                                        </p:attrNameLst>
                                      </p:cBhvr>
                                      <p:to>
                                        <p:strVal val="visible"/>
                                      </p:to>
                                    </p:se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ppt_h/2"/>
                                          </p:val>
                                        </p:tav>
                                        <p:tav tm="100000">
                                          <p:val>
                                            <p:strVal val="#ppt_y"/>
                                          </p:val>
                                        </p:tav>
                                      </p:tavLst>
                                    </p:anim>
                                    <p:anim calcmode="lin" valueType="num">
                                      <p:cBhvr>
                                        <p:cTn id="42" dur="1000" fill="hold"/>
                                        <p:tgtEl>
                                          <p:spTgt spid="77"/>
                                        </p:tgtEl>
                                        <p:attrNameLst>
                                          <p:attrName>ppt_w</p:attrName>
                                        </p:attrNameLst>
                                      </p:cBhvr>
                                      <p:tavLst>
                                        <p:tav tm="0">
                                          <p:val>
                                            <p:strVal val="#ppt_w"/>
                                          </p:val>
                                        </p:tav>
                                        <p:tav tm="100000">
                                          <p:val>
                                            <p:strVal val="#ppt_w"/>
                                          </p:val>
                                        </p:tav>
                                      </p:tavLst>
                                    </p:anim>
                                    <p:anim calcmode="lin" valueType="num">
                                      <p:cBhvr>
                                        <p:cTn id="43" dur="1000" fill="hold"/>
                                        <p:tgtEl>
                                          <p:spTgt spid="77"/>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1750"/>
                                  </p:stCondLst>
                                  <p:childTnLst>
                                    <p:set>
                                      <p:cBhvr>
                                        <p:cTn id="45" dur="1" fill="hold">
                                          <p:stCondLst>
                                            <p:cond delay="0"/>
                                          </p:stCondLst>
                                        </p:cTn>
                                        <p:tgtEl>
                                          <p:spTgt spid="78"/>
                                        </p:tgtEl>
                                        <p:attrNameLst>
                                          <p:attrName>style.visibility</p:attrName>
                                        </p:attrNameLst>
                                      </p:cBhvr>
                                      <p:to>
                                        <p:strVal val="visible"/>
                                      </p:to>
                                    </p:se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ppt_h/2"/>
                                          </p:val>
                                        </p:tav>
                                        <p:tav tm="100000">
                                          <p:val>
                                            <p:strVal val="#ppt_y"/>
                                          </p:val>
                                        </p:tav>
                                      </p:tavLst>
                                    </p:anim>
                                    <p:anim calcmode="lin" valueType="num">
                                      <p:cBhvr>
                                        <p:cTn id="48" dur="1000" fill="hold"/>
                                        <p:tgtEl>
                                          <p:spTgt spid="78"/>
                                        </p:tgtEl>
                                        <p:attrNameLst>
                                          <p:attrName>ppt_w</p:attrName>
                                        </p:attrNameLst>
                                      </p:cBhvr>
                                      <p:tavLst>
                                        <p:tav tm="0">
                                          <p:val>
                                            <p:strVal val="#ppt_w"/>
                                          </p:val>
                                        </p:tav>
                                        <p:tav tm="100000">
                                          <p:val>
                                            <p:strVal val="#ppt_w"/>
                                          </p:val>
                                        </p:tav>
                                      </p:tavLst>
                                    </p:anim>
                                    <p:anim calcmode="lin" valueType="num">
                                      <p:cBhvr>
                                        <p:cTn id="49" dur="1000" fill="hold"/>
                                        <p:tgtEl>
                                          <p:spTgt spid="78"/>
                                        </p:tgtEl>
                                        <p:attrNameLst>
                                          <p:attrName>ppt_h</p:attrName>
                                        </p:attrNameLst>
                                      </p:cBhvr>
                                      <p:tavLst>
                                        <p:tav tm="0">
                                          <p:val>
                                            <p:fltVal val="0"/>
                                          </p:val>
                                        </p:tav>
                                        <p:tav tm="100000">
                                          <p:val>
                                            <p:strVal val="#ppt_h"/>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750"/>
                                        <p:tgtEl>
                                          <p:spTgt spid="24"/>
                                        </p:tgtEl>
                                      </p:cBhvr>
                                    </p:animEffect>
                                  </p:childTnLst>
                                </p:cTn>
                              </p:par>
                              <p:par>
                                <p:cTn id="54" presetID="22" presetClass="entr" presetSubtype="8" fill="hold" grpId="0" nodeType="withEffect">
                                  <p:stCondLst>
                                    <p:cond delay="125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animBg="1"/>
      <p:bldP spid="76" grpId="0" animBg="1"/>
      <p:bldP spid="77" grpId="0" animBg="1"/>
      <p:bldP spid="78" grpId="0" animBg="1"/>
      <p:bldP spid="69" grpId="0"/>
      <p:bldP spid="69" grpId="1"/>
      <p:bldP spid="70" grpId="0"/>
      <p:bldP spid="24"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组合 179"/>
          <p:cNvGrpSpPr/>
          <p:nvPr/>
        </p:nvGrpSpPr>
        <p:grpSpPr>
          <a:xfrm>
            <a:off x="9737638" y="209354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5545743" y="213821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a:off x="6086891" y="297905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796094" y="4208454"/>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环境光照</a:t>
            </a:r>
            <a:r>
              <a:rPr lang="en-US" altLang="zh-CN" sz="1600" dirty="0">
                <a:solidFill>
                  <a:schemeClr val="tx1">
                    <a:lumMod val="75000"/>
                    <a:lumOff val="25000"/>
                  </a:schemeClr>
                </a:solidFill>
              </a:rPr>
              <a:t>(Ambient Lighting)</a:t>
            </a:r>
            <a:endParaRPr lang="zh-CN" altLang="en-US" sz="1600" dirty="0">
              <a:solidFill>
                <a:schemeClr val="tx1">
                  <a:lumMod val="75000"/>
                  <a:lumOff val="25000"/>
                </a:schemeClr>
              </a:solidFill>
            </a:endParaRPr>
          </a:p>
        </p:txBody>
      </p:sp>
      <p:sp>
        <p:nvSpPr>
          <p:cNvPr id="48" name="矩形 47"/>
          <p:cNvSpPr/>
          <p:nvPr/>
        </p:nvSpPr>
        <p:spPr>
          <a:xfrm>
            <a:off x="852963" y="4716590"/>
            <a:ext cx="2589198" cy="1624740"/>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即使在黑暗的情况下，世界上也仍然有一些光亮</a:t>
            </a:r>
            <a:r>
              <a:rPr lang="en-US" altLang="zh-CN" sz="1200" dirty="0">
                <a:solidFill>
                  <a:schemeClr val="tx1">
                    <a:lumMod val="75000"/>
                    <a:lumOff val="25000"/>
                  </a:schemeClr>
                </a:solidFill>
                <a:latin typeface="+mn-ea"/>
              </a:rPr>
              <a:t>(</a:t>
            </a:r>
            <a:r>
              <a:rPr lang="zh-CN" altLang="en-US" sz="1200" dirty="0">
                <a:solidFill>
                  <a:schemeClr val="tx1">
                    <a:lumMod val="75000"/>
                    <a:lumOff val="25000"/>
                  </a:schemeClr>
                </a:solidFill>
                <a:latin typeface="+mn-ea"/>
              </a:rPr>
              <a:t>月亮、一个来自远处的光</a:t>
            </a:r>
            <a:r>
              <a:rPr lang="en-US" altLang="zh-CN" sz="1200" dirty="0">
                <a:solidFill>
                  <a:schemeClr val="tx1">
                    <a:lumMod val="75000"/>
                    <a:lumOff val="25000"/>
                  </a:schemeClr>
                </a:solidFill>
                <a:latin typeface="+mn-ea"/>
              </a:rPr>
              <a:t>)</a:t>
            </a:r>
            <a:r>
              <a:rPr lang="zh-CN" altLang="en-US" sz="1200" dirty="0">
                <a:solidFill>
                  <a:schemeClr val="tx1">
                    <a:lumMod val="75000"/>
                    <a:lumOff val="25000"/>
                  </a:schemeClr>
                </a:solidFill>
                <a:latin typeface="+mn-ea"/>
              </a:rPr>
              <a:t>，所以物体永远不会是完全黑暗的。我们使用环境光照来模拟这种情况，也就是无论如何永远都给物体一些颜色。</a:t>
            </a:r>
            <a:r>
              <a:rPr lang="zh-CN" altLang="en-US" sz="1200" b="1" dirty="0">
                <a:solidFill>
                  <a:schemeClr val="tx1">
                    <a:lumMod val="75000"/>
                    <a:lumOff val="25000"/>
                  </a:schemeClr>
                </a:solidFill>
                <a:latin typeface="+mn-ea"/>
              </a:rPr>
              <a:t>在我们的项目中，我计划使用环境光照营造室内效果</a:t>
            </a: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光照模型</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Simple lighting and shading.</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4B5861B-745D-45C1-B968-D70E4CB3D4F1}"/>
              </a:ext>
            </a:extLst>
          </p:cNvPr>
          <p:cNvPicPr>
            <a:picLocks noChangeAspect="1"/>
          </p:cNvPicPr>
          <p:nvPr/>
        </p:nvPicPr>
        <p:blipFill>
          <a:blip r:embed="rId4"/>
          <a:stretch>
            <a:fillRect/>
          </a:stretch>
        </p:blipFill>
        <p:spPr>
          <a:xfrm>
            <a:off x="1581435" y="2638710"/>
            <a:ext cx="866153" cy="1007654"/>
          </a:xfrm>
          <a:prstGeom prst="rect">
            <a:avLst/>
          </a:prstGeom>
        </p:spPr>
      </p:pic>
      <p:pic>
        <p:nvPicPr>
          <p:cNvPr id="4" name="图片 3">
            <a:extLst>
              <a:ext uri="{FF2B5EF4-FFF2-40B4-BE49-F238E27FC236}">
                <a16:creationId xmlns:a16="http://schemas.microsoft.com/office/drawing/2014/main" id="{E08B0AB8-AC90-436C-9E6E-657B8BDF58C3}"/>
              </a:ext>
            </a:extLst>
          </p:cNvPr>
          <p:cNvPicPr>
            <a:picLocks noChangeAspect="1"/>
          </p:cNvPicPr>
          <p:nvPr/>
        </p:nvPicPr>
        <p:blipFill>
          <a:blip r:embed="rId5"/>
          <a:stretch>
            <a:fillRect/>
          </a:stretch>
        </p:blipFill>
        <p:spPr>
          <a:xfrm>
            <a:off x="5900314" y="2692992"/>
            <a:ext cx="866094" cy="1031942"/>
          </a:xfrm>
          <a:prstGeom prst="rect">
            <a:avLst/>
          </a:prstGeom>
        </p:spPr>
      </p:pic>
      <p:pic>
        <p:nvPicPr>
          <p:cNvPr id="5" name="图片 4">
            <a:extLst>
              <a:ext uri="{FF2B5EF4-FFF2-40B4-BE49-F238E27FC236}">
                <a16:creationId xmlns:a16="http://schemas.microsoft.com/office/drawing/2014/main" id="{B0B6D80D-6F1B-48F9-9B5F-ED97A46C1633}"/>
              </a:ext>
            </a:extLst>
          </p:cNvPr>
          <p:cNvPicPr>
            <a:picLocks noChangeAspect="1"/>
          </p:cNvPicPr>
          <p:nvPr/>
        </p:nvPicPr>
        <p:blipFill>
          <a:blip r:embed="rId6"/>
          <a:stretch>
            <a:fillRect/>
          </a:stretch>
        </p:blipFill>
        <p:spPr>
          <a:xfrm>
            <a:off x="10085647" y="2670992"/>
            <a:ext cx="860364" cy="1043421"/>
          </a:xfrm>
          <a:prstGeom prst="rect">
            <a:avLst/>
          </a:prstGeom>
        </p:spPr>
      </p:pic>
      <p:sp>
        <p:nvSpPr>
          <p:cNvPr id="90" name="文本框 89">
            <a:extLst>
              <a:ext uri="{FF2B5EF4-FFF2-40B4-BE49-F238E27FC236}">
                <a16:creationId xmlns:a16="http://schemas.microsoft.com/office/drawing/2014/main" id="{61485066-97B5-4B59-9F65-7F369C31201C}"/>
              </a:ext>
            </a:extLst>
          </p:cNvPr>
          <p:cNvSpPr txBox="1"/>
          <p:nvPr/>
        </p:nvSpPr>
        <p:spPr>
          <a:xfrm>
            <a:off x="5127692" y="4306123"/>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漫反射光照</a:t>
            </a:r>
            <a:r>
              <a:rPr lang="en-US" altLang="zh-CN" sz="1600" dirty="0">
                <a:solidFill>
                  <a:schemeClr val="tx1">
                    <a:lumMod val="75000"/>
                    <a:lumOff val="25000"/>
                  </a:schemeClr>
                </a:solidFill>
              </a:rPr>
              <a:t>(Diffuse Lighting)</a:t>
            </a:r>
            <a:endParaRPr lang="zh-CN" altLang="en-US" sz="1600" dirty="0">
              <a:solidFill>
                <a:schemeClr val="tx1">
                  <a:lumMod val="75000"/>
                  <a:lumOff val="25000"/>
                </a:schemeClr>
              </a:solidFill>
            </a:endParaRPr>
          </a:p>
        </p:txBody>
      </p:sp>
      <p:sp>
        <p:nvSpPr>
          <p:cNvPr id="91" name="矩形 90">
            <a:extLst>
              <a:ext uri="{FF2B5EF4-FFF2-40B4-BE49-F238E27FC236}">
                <a16:creationId xmlns:a16="http://schemas.microsoft.com/office/drawing/2014/main" id="{24E914D1-E89C-4C90-A5C1-580C268A1400}"/>
              </a:ext>
            </a:extLst>
          </p:cNvPr>
          <p:cNvSpPr/>
          <p:nvPr/>
        </p:nvSpPr>
        <p:spPr>
          <a:xfrm>
            <a:off x="5234236" y="4763892"/>
            <a:ext cx="2358765" cy="118154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模拟一个发光物对物体的方向性影响</a:t>
            </a:r>
            <a:r>
              <a:rPr lang="en-US" altLang="zh-CN" sz="1200" dirty="0">
                <a:solidFill>
                  <a:schemeClr val="tx1">
                    <a:lumMod val="75000"/>
                    <a:lumOff val="25000"/>
                  </a:schemeClr>
                </a:solidFill>
                <a:latin typeface="+mn-ea"/>
              </a:rPr>
              <a:t>(Directional Impact)</a:t>
            </a:r>
            <a:r>
              <a:rPr lang="zh-CN" altLang="en-US" sz="1200" dirty="0">
                <a:solidFill>
                  <a:schemeClr val="tx1">
                    <a:lumMod val="75000"/>
                    <a:lumOff val="25000"/>
                  </a:schemeClr>
                </a:solidFill>
                <a:latin typeface="+mn-ea"/>
              </a:rPr>
              <a:t>，面向光源的一面比其他面会更亮。</a:t>
            </a:r>
            <a:r>
              <a:rPr lang="zh-CN" altLang="en-US" sz="1200" b="1" dirty="0">
                <a:solidFill>
                  <a:schemeClr val="tx1">
                    <a:lumMod val="75000"/>
                    <a:lumOff val="25000"/>
                  </a:schemeClr>
                </a:solidFill>
                <a:latin typeface="+mn-ea"/>
              </a:rPr>
              <a:t>在我们的项目中，我计划使用漫反射光照增加各个物体的真实性</a:t>
            </a:r>
          </a:p>
        </p:txBody>
      </p:sp>
      <p:sp>
        <p:nvSpPr>
          <p:cNvPr id="92" name="文本框 91">
            <a:extLst>
              <a:ext uri="{FF2B5EF4-FFF2-40B4-BE49-F238E27FC236}">
                <a16:creationId xmlns:a16="http://schemas.microsoft.com/office/drawing/2014/main" id="{FA1C56B5-5D40-443F-9C2C-2387A0E727E9}"/>
              </a:ext>
            </a:extLst>
          </p:cNvPr>
          <p:cNvSpPr txBox="1"/>
          <p:nvPr/>
        </p:nvSpPr>
        <p:spPr>
          <a:xfrm>
            <a:off x="9265170" y="4245011"/>
            <a:ext cx="276460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镜面光照</a:t>
            </a:r>
            <a:r>
              <a:rPr lang="en-US" altLang="zh-CN" sz="1600" dirty="0">
                <a:solidFill>
                  <a:schemeClr val="tx1">
                    <a:lumMod val="75000"/>
                    <a:lumOff val="25000"/>
                  </a:schemeClr>
                </a:solidFill>
              </a:rPr>
              <a:t>(Specular Lighting)</a:t>
            </a:r>
            <a:endParaRPr lang="zh-CN" altLang="en-US" sz="1600" dirty="0">
              <a:solidFill>
                <a:schemeClr val="tx1">
                  <a:lumMod val="75000"/>
                  <a:lumOff val="25000"/>
                </a:schemeClr>
              </a:solidFill>
            </a:endParaRPr>
          </a:p>
        </p:txBody>
      </p:sp>
      <p:sp>
        <p:nvSpPr>
          <p:cNvPr id="93" name="矩形 92">
            <a:extLst>
              <a:ext uri="{FF2B5EF4-FFF2-40B4-BE49-F238E27FC236}">
                <a16:creationId xmlns:a16="http://schemas.microsoft.com/office/drawing/2014/main" id="{98164EA2-D3D3-48F2-97BD-0FBE8ACD6233}"/>
              </a:ext>
            </a:extLst>
          </p:cNvPr>
          <p:cNvSpPr/>
          <p:nvPr/>
        </p:nvSpPr>
        <p:spPr>
          <a:xfrm>
            <a:off x="9413276" y="4742253"/>
            <a:ext cx="2470057" cy="1181542"/>
          </a:xfrm>
          <a:prstGeom prst="rect">
            <a:avLst/>
          </a:prstGeom>
        </p:spPr>
        <p:txBody>
          <a:bodyPr wrap="square">
            <a:spAutoFit/>
          </a:bodyPr>
          <a:lstStyle/>
          <a:p>
            <a:pPr algn="ctr">
              <a:lnSpc>
                <a:spcPct val="120000"/>
              </a:lnSpc>
            </a:pPr>
            <a:r>
              <a:rPr lang="zh-CN" altLang="en-US" sz="1200" dirty="0">
                <a:solidFill>
                  <a:schemeClr val="tx1">
                    <a:lumMod val="75000"/>
                    <a:lumOff val="25000"/>
                  </a:schemeClr>
                </a:solidFill>
                <a:latin typeface="+mn-ea"/>
              </a:rPr>
              <a:t>模拟有光泽物体上面出现的亮点。镜面光照的颜色，相比于物体的颜色更倾向于光的颜色。</a:t>
            </a:r>
            <a:r>
              <a:rPr lang="zh-CN" altLang="en-US" sz="1200" b="1" dirty="0">
                <a:solidFill>
                  <a:schemeClr val="tx1">
                    <a:lumMod val="75000"/>
                    <a:lumOff val="25000"/>
                  </a:schemeClr>
                </a:solidFill>
                <a:latin typeface="+mn-ea"/>
              </a:rPr>
              <a:t>在我们的项目中，我计划使用镜面光照使我们的保龄球看上去更加地光彩照人</a:t>
            </a:r>
          </a:p>
        </p:txBody>
      </p:sp>
    </p:spTree>
    <p:extLst>
      <p:ext uri="{BB962C8B-B14F-4D97-AF65-F5344CB8AC3E}">
        <p14:creationId xmlns:p14="http://schemas.microsoft.com/office/powerpoint/2010/main" val="476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2.22222E-6 L 3.75E-6 -2.22222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53" presetClass="entr" presetSubtype="16" fill="hold" nodeType="withEffect">
                                  <p:stCondLst>
                                    <p:cond delay="2750"/>
                                  </p:stCondLst>
                                  <p:childTnLst>
                                    <p:set>
                                      <p:cBhvr>
                                        <p:cTn id="39" dur="1" fill="hold">
                                          <p:stCondLst>
                                            <p:cond delay="0"/>
                                          </p:stCondLst>
                                        </p:cTn>
                                        <p:tgtEl>
                                          <p:spTgt spid="33"/>
                                        </p:tgtEl>
                                        <p:attrNameLst>
                                          <p:attrName>style.visibility</p:attrName>
                                        </p:attrNameLst>
                                      </p:cBhvr>
                                      <p:to>
                                        <p:strVal val="visible"/>
                                      </p:to>
                                    </p:set>
                                    <p:anim calcmode="lin" valueType="num">
                                      <p:cBhvr>
                                        <p:cTn id="40" dur="750" fill="hold"/>
                                        <p:tgtEl>
                                          <p:spTgt spid="33"/>
                                        </p:tgtEl>
                                        <p:attrNameLst>
                                          <p:attrName>ppt_w</p:attrName>
                                        </p:attrNameLst>
                                      </p:cBhvr>
                                      <p:tavLst>
                                        <p:tav tm="0">
                                          <p:val>
                                            <p:fltVal val="0"/>
                                          </p:val>
                                        </p:tav>
                                        <p:tav tm="100000">
                                          <p:val>
                                            <p:strVal val="#ppt_w"/>
                                          </p:val>
                                        </p:tav>
                                      </p:tavLst>
                                    </p:anim>
                                    <p:anim calcmode="lin" valueType="num">
                                      <p:cBhvr>
                                        <p:cTn id="41" dur="750" fill="hold"/>
                                        <p:tgtEl>
                                          <p:spTgt spid="33"/>
                                        </p:tgtEl>
                                        <p:attrNameLst>
                                          <p:attrName>ppt_h</p:attrName>
                                        </p:attrNameLst>
                                      </p:cBhvr>
                                      <p:tavLst>
                                        <p:tav tm="0">
                                          <p:val>
                                            <p:fltVal val="0"/>
                                          </p:val>
                                        </p:tav>
                                        <p:tav tm="100000">
                                          <p:val>
                                            <p:strVal val="#ppt_h"/>
                                          </p:val>
                                        </p:tav>
                                      </p:tavLst>
                                    </p:anim>
                                    <p:animEffect transition="in" filter="fade">
                                      <p:cBhvr>
                                        <p:cTn id="42" dur="750"/>
                                        <p:tgtEl>
                                          <p:spTgt spid="33"/>
                                        </p:tgtEl>
                                      </p:cBhvr>
                                    </p:animEffect>
                                  </p:childTnLst>
                                </p:cTn>
                              </p:par>
                              <p:par>
                                <p:cTn id="43" presetID="22" presetClass="entr" presetSubtype="8" fill="hold" grpId="0" nodeType="withEffect">
                                  <p:stCondLst>
                                    <p:cond delay="2750"/>
                                  </p:stCondLst>
                                  <p:childTnLst>
                                    <p:set>
                                      <p:cBhvr>
                                        <p:cTn id="44" dur="1" fill="hold">
                                          <p:stCondLst>
                                            <p:cond delay="0"/>
                                          </p:stCondLst>
                                        </p:cTn>
                                        <p:tgtEl>
                                          <p:spTgt spid="44"/>
                                        </p:tgtEl>
                                        <p:attrNameLst>
                                          <p:attrName>style.visibility</p:attrName>
                                        </p:attrNameLst>
                                      </p:cBhvr>
                                      <p:to>
                                        <p:strVal val="visible"/>
                                      </p:to>
                                    </p:set>
                                    <p:animEffect transition="in" filter="wipe(left)">
                                      <p:cBhvr>
                                        <p:cTn id="45" dur="750"/>
                                        <p:tgtEl>
                                          <p:spTgt spid="44"/>
                                        </p:tgtEl>
                                      </p:cBhvr>
                                    </p:animEffect>
                                  </p:childTnLst>
                                </p:cTn>
                              </p:par>
                              <p:par>
                                <p:cTn id="46" presetID="10" presetClass="entr" presetSubtype="0" fill="hold" grpId="0" nodeType="withEffect">
                                  <p:stCondLst>
                                    <p:cond delay="350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750"/>
                                        <p:tgtEl>
                                          <p:spTgt spid="48"/>
                                        </p:tgtEl>
                                      </p:cBhvr>
                                    </p:animEffect>
                                  </p:childTnLst>
                                </p:cTn>
                              </p:par>
                            </p:childTnLst>
                          </p:cTn>
                        </p:par>
                        <p:par>
                          <p:cTn id="49" fill="hold">
                            <p:stCondLst>
                              <p:cond delay="4250"/>
                            </p:stCondLst>
                            <p:childTnLst>
                              <p:par>
                                <p:cTn id="50" presetID="10" presetClass="entr" presetSubtype="0" fill="hold" grpId="0" nodeType="afterEffect">
                                  <p:stCondLst>
                                    <p:cond delay="0"/>
                                  </p:stCondLst>
                                  <p:childTnLst>
                                    <p:set>
                                      <p:cBhvr>
                                        <p:cTn id="51" dur="1" fill="hold">
                                          <p:stCondLst>
                                            <p:cond delay="0"/>
                                          </p:stCondLst>
                                        </p:cTn>
                                        <p:tgtEl>
                                          <p:spTgt spid="206"/>
                                        </p:tgtEl>
                                        <p:attrNameLst>
                                          <p:attrName>style.visibility</p:attrName>
                                        </p:attrNameLst>
                                      </p:cBhvr>
                                      <p:to>
                                        <p:strVal val="visible"/>
                                      </p:to>
                                    </p:set>
                                    <p:animEffect transition="in" filter="fade">
                                      <p:cBhvr>
                                        <p:cTn id="52" dur="750"/>
                                        <p:tgtEl>
                                          <p:spTgt spid="206"/>
                                        </p:tgtEl>
                                      </p:cBhvr>
                                    </p:animEffect>
                                  </p:childTnLst>
                                </p:cTn>
                              </p:par>
                              <p:par>
                                <p:cTn id="53" presetID="22" presetClass="entr" presetSubtype="8" fill="hold" grpId="0" nodeType="withEffect">
                                  <p:stCondLst>
                                    <p:cond delay="2750"/>
                                  </p:stCondLst>
                                  <p:childTnLst>
                                    <p:set>
                                      <p:cBhvr>
                                        <p:cTn id="54" dur="1" fill="hold">
                                          <p:stCondLst>
                                            <p:cond delay="0"/>
                                          </p:stCondLst>
                                        </p:cTn>
                                        <p:tgtEl>
                                          <p:spTgt spid="90"/>
                                        </p:tgtEl>
                                        <p:attrNameLst>
                                          <p:attrName>style.visibility</p:attrName>
                                        </p:attrNameLst>
                                      </p:cBhvr>
                                      <p:to>
                                        <p:strVal val="visible"/>
                                      </p:to>
                                    </p:set>
                                    <p:animEffect transition="in" filter="wipe(left)">
                                      <p:cBhvr>
                                        <p:cTn id="55" dur="750"/>
                                        <p:tgtEl>
                                          <p:spTgt spid="90"/>
                                        </p:tgtEl>
                                      </p:cBhvr>
                                    </p:animEffect>
                                  </p:childTnLst>
                                </p:cTn>
                              </p:par>
                              <p:par>
                                <p:cTn id="56" presetID="10" presetClass="entr" presetSubtype="0" fill="hold" grpId="0" nodeType="withEffect">
                                  <p:stCondLst>
                                    <p:cond delay="350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750"/>
                                        <p:tgtEl>
                                          <p:spTgt spid="91"/>
                                        </p:tgtEl>
                                      </p:cBhvr>
                                    </p:animEffect>
                                  </p:childTnLst>
                                </p:cTn>
                              </p:par>
                              <p:par>
                                <p:cTn id="59" presetID="22" presetClass="entr" presetSubtype="8" fill="hold" grpId="0" nodeType="withEffect">
                                  <p:stCondLst>
                                    <p:cond delay="2750"/>
                                  </p:stCondLst>
                                  <p:childTnLst>
                                    <p:set>
                                      <p:cBhvr>
                                        <p:cTn id="60" dur="1" fill="hold">
                                          <p:stCondLst>
                                            <p:cond delay="0"/>
                                          </p:stCondLst>
                                        </p:cTn>
                                        <p:tgtEl>
                                          <p:spTgt spid="92"/>
                                        </p:tgtEl>
                                        <p:attrNameLst>
                                          <p:attrName>style.visibility</p:attrName>
                                        </p:attrNameLst>
                                      </p:cBhvr>
                                      <p:to>
                                        <p:strVal val="visible"/>
                                      </p:to>
                                    </p:set>
                                    <p:animEffect transition="in" filter="wipe(left)">
                                      <p:cBhvr>
                                        <p:cTn id="61" dur="750"/>
                                        <p:tgtEl>
                                          <p:spTgt spid="92"/>
                                        </p:tgtEl>
                                      </p:cBhvr>
                                    </p:animEffect>
                                  </p:childTnLst>
                                </p:cTn>
                              </p:par>
                              <p:par>
                                <p:cTn id="62" presetID="10" presetClass="entr" presetSubtype="0" fill="hold" grpId="0" nodeType="withEffect">
                                  <p:stCondLst>
                                    <p:cond delay="350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7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115" grpId="0"/>
      <p:bldP spid="115" grpId="1"/>
      <p:bldP spid="115" grpId="2"/>
      <p:bldP spid="116" grpId="0"/>
      <p:bldP spid="116" grpId="1"/>
      <p:bldP spid="206" grpId="0" animBg="1"/>
      <p:bldP spid="90" grpId="0"/>
      <p:bldP spid="91" grpId="0"/>
      <p:bldP spid="92" grpId="0"/>
      <p:bldP spid="9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1526</Words>
  <Application>Microsoft Office PowerPoint</Application>
  <PresentationFormat>宽屏</PresentationFormat>
  <Paragraphs>181</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Adobe 楷体 Std R</vt:lpstr>
      <vt:lpstr>Aharoni</vt:lpstr>
      <vt:lpstr>ITC Avant Garde Std XLt</vt:lpstr>
      <vt:lpstr>华文宋体</vt:lpstr>
      <vt:lpstr>华文细黑</vt:lpstr>
      <vt:lpstr>宋体</vt:lpstr>
      <vt:lpstr>微软雅黑</vt:lpstr>
      <vt:lpstr>Arial</vt:lpstr>
      <vt:lpstr>Arial Black</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王 德超</cp:lastModifiedBy>
  <cp:revision>65</cp:revision>
  <dcterms:created xsi:type="dcterms:W3CDTF">2016-09-14T22:36:34Z</dcterms:created>
  <dcterms:modified xsi:type="dcterms:W3CDTF">2019-04-28T12:00:03Z</dcterms:modified>
</cp:coreProperties>
</file>