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77" r:id="rId4"/>
    <p:sldId id="556" r:id="rId5"/>
    <p:sldId id="447" r:id="rId6"/>
    <p:sldId id="395" r:id="rId7"/>
    <p:sldId id="497" r:id="rId8"/>
    <p:sldId id="498" r:id="rId9"/>
    <p:sldId id="501" r:id="rId10"/>
    <p:sldId id="502" r:id="rId11"/>
    <p:sldId id="503" r:id="rId12"/>
    <p:sldId id="499" r:id="rId13"/>
    <p:sldId id="500" r:id="rId14"/>
    <p:sldId id="504" r:id="rId15"/>
    <p:sldId id="448" r:id="rId16"/>
    <p:sldId id="548" r:id="rId17"/>
    <p:sldId id="551" r:id="rId18"/>
    <p:sldId id="552" r:id="rId19"/>
    <p:sldId id="394" r:id="rId20"/>
    <p:sldId id="419" r:id="rId21"/>
    <p:sldId id="459" r:id="rId22"/>
    <p:sldId id="553" r:id="rId23"/>
    <p:sldId id="554" r:id="rId24"/>
    <p:sldId id="562" r:id="rId25"/>
    <p:sldId id="558" r:id="rId26"/>
    <p:sldId id="559" r:id="rId27"/>
    <p:sldId id="560" r:id="rId28"/>
    <p:sldId id="561" r:id="rId29"/>
    <p:sldId id="563" r:id="rId30"/>
    <p:sldId id="564" r:id="rId31"/>
    <p:sldId id="565" r:id="rId32"/>
    <p:sldId id="566" r:id="rId33"/>
    <p:sldId id="351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 panose="02000803000000090004"/>
        <a:ea typeface="Helvetica Neue" panose="02000803000000090004"/>
        <a:cs typeface="Helvetica Neue" panose="02000803000000090004"/>
        <a:sym typeface="Helvetica Neue" panose="02000803000000090004"/>
      </a:defRPr>
    </a:lvl1pPr>
    <a:lvl2pPr marL="0" marR="0" indent="2286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 panose="02000803000000090004"/>
        <a:ea typeface="Helvetica Neue" panose="02000803000000090004"/>
        <a:cs typeface="Helvetica Neue" panose="02000803000000090004"/>
        <a:sym typeface="Helvetica Neue" panose="02000803000000090004"/>
      </a:defRPr>
    </a:lvl2pPr>
    <a:lvl3pPr marL="0" marR="0" indent="4572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 panose="02000803000000090004"/>
        <a:ea typeface="Helvetica Neue" panose="02000803000000090004"/>
        <a:cs typeface="Helvetica Neue" panose="02000803000000090004"/>
        <a:sym typeface="Helvetica Neue" panose="02000803000000090004"/>
      </a:defRPr>
    </a:lvl3pPr>
    <a:lvl4pPr marL="0" marR="0" indent="6858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 panose="02000803000000090004"/>
        <a:ea typeface="Helvetica Neue" panose="02000803000000090004"/>
        <a:cs typeface="Helvetica Neue" panose="02000803000000090004"/>
        <a:sym typeface="Helvetica Neue" panose="02000803000000090004"/>
      </a:defRPr>
    </a:lvl4pPr>
    <a:lvl5pPr marL="0" marR="0" indent="9144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 panose="02000803000000090004"/>
        <a:ea typeface="Helvetica Neue" panose="02000803000000090004"/>
        <a:cs typeface="Helvetica Neue" panose="02000803000000090004"/>
        <a:sym typeface="Helvetica Neue" panose="02000803000000090004"/>
      </a:defRPr>
    </a:lvl5pPr>
    <a:lvl6pPr marL="0" marR="0" indent="11430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 panose="02000803000000090004"/>
        <a:ea typeface="Helvetica Neue" panose="02000803000000090004"/>
        <a:cs typeface="Helvetica Neue" panose="02000803000000090004"/>
        <a:sym typeface="Helvetica Neue" panose="02000803000000090004"/>
      </a:defRPr>
    </a:lvl6pPr>
    <a:lvl7pPr marL="0" marR="0" indent="13716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 panose="02000803000000090004"/>
        <a:ea typeface="Helvetica Neue" panose="02000803000000090004"/>
        <a:cs typeface="Helvetica Neue" panose="02000803000000090004"/>
        <a:sym typeface="Helvetica Neue" panose="02000803000000090004"/>
      </a:defRPr>
    </a:lvl7pPr>
    <a:lvl8pPr marL="0" marR="0" indent="16002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 panose="02000803000000090004"/>
        <a:ea typeface="Helvetica Neue" panose="02000803000000090004"/>
        <a:cs typeface="Helvetica Neue" panose="02000803000000090004"/>
        <a:sym typeface="Helvetica Neue" panose="02000803000000090004"/>
      </a:defRPr>
    </a:lvl8pPr>
    <a:lvl9pPr marL="0" marR="0" indent="18288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 panose="02000803000000090004"/>
        <a:ea typeface="Helvetica Neue" panose="02000803000000090004"/>
        <a:cs typeface="Helvetica Neue" panose="02000803000000090004"/>
        <a:sym typeface="Helvetica Neue" panose="0200080300000009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803000000090004"/>
        <a:ea typeface="Helvetica Neue" panose="02000803000000090004"/>
        <a:cs typeface="Helvetica Neue" panose="02000803000000090004"/>
        <a:sym typeface="Helvetica Neue" panose="02000803000000090004"/>
      </a:defRPr>
    </a:lvl1pPr>
    <a:lvl2pPr indent="228600" defTabSz="457200" latinLnBrk="0">
      <a:lnSpc>
        <a:spcPct val="118000"/>
      </a:lnSpc>
      <a:defRPr sz="2200">
        <a:latin typeface="Helvetica Neue" panose="02000803000000090004"/>
        <a:ea typeface="Helvetica Neue" panose="02000803000000090004"/>
        <a:cs typeface="Helvetica Neue" panose="02000803000000090004"/>
        <a:sym typeface="Helvetica Neue" panose="02000803000000090004"/>
      </a:defRPr>
    </a:lvl2pPr>
    <a:lvl3pPr indent="457200" defTabSz="457200" latinLnBrk="0">
      <a:lnSpc>
        <a:spcPct val="118000"/>
      </a:lnSpc>
      <a:defRPr sz="2200">
        <a:latin typeface="Helvetica Neue" panose="02000803000000090004"/>
        <a:ea typeface="Helvetica Neue" panose="02000803000000090004"/>
        <a:cs typeface="Helvetica Neue" panose="02000803000000090004"/>
        <a:sym typeface="Helvetica Neue" panose="02000803000000090004"/>
      </a:defRPr>
    </a:lvl3pPr>
    <a:lvl4pPr indent="685800" defTabSz="457200" latinLnBrk="0">
      <a:lnSpc>
        <a:spcPct val="118000"/>
      </a:lnSpc>
      <a:defRPr sz="2200">
        <a:latin typeface="Helvetica Neue" panose="02000803000000090004"/>
        <a:ea typeface="Helvetica Neue" panose="02000803000000090004"/>
        <a:cs typeface="Helvetica Neue" panose="02000803000000090004"/>
        <a:sym typeface="Helvetica Neue" panose="02000803000000090004"/>
      </a:defRPr>
    </a:lvl4pPr>
    <a:lvl5pPr indent="914400" defTabSz="457200" latinLnBrk="0">
      <a:lnSpc>
        <a:spcPct val="118000"/>
      </a:lnSpc>
      <a:defRPr sz="2200">
        <a:latin typeface="Helvetica Neue" panose="02000803000000090004"/>
        <a:ea typeface="Helvetica Neue" panose="02000803000000090004"/>
        <a:cs typeface="Helvetica Neue" panose="02000803000000090004"/>
        <a:sym typeface="Helvetica Neue" panose="02000803000000090004"/>
      </a:defRPr>
    </a:lvl5pPr>
    <a:lvl6pPr indent="1143000" defTabSz="457200" latinLnBrk="0">
      <a:lnSpc>
        <a:spcPct val="118000"/>
      </a:lnSpc>
      <a:defRPr sz="2200">
        <a:latin typeface="Helvetica Neue" panose="02000803000000090004"/>
        <a:ea typeface="Helvetica Neue" panose="02000803000000090004"/>
        <a:cs typeface="Helvetica Neue" panose="02000803000000090004"/>
        <a:sym typeface="Helvetica Neue" panose="02000803000000090004"/>
      </a:defRPr>
    </a:lvl6pPr>
    <a:lvl7pPr indent="1371600" defTabSz="457200" latinLnBrk="0">
      <a:lnSpc>
        <a:spcPct val="118000"/>
      </a:lnSpc>
      <a:defRPr sz="2200">
        <a:latin typeface="Helvetica Neue" panose="02000803000000090004"/>
        <a:ea typeface="Helvetica Neue" panose="02000803000000090004"/>
        <a:cs typeface="Helvetica Neue" panose="02000803000000090004"/>
        <a:sym typeface="Helvetica Neue" panose="02000803000000090004"/>
      </a:defRPr>
    </a:lvl7pPr>
    <a:lvl8pPr indent="1600200" defTabSz="457200" latinLnBrk="0">
      <a:lnSpc>
        <a:spcPct val="118000"/>
      </a:lnSpc>
      <a:defRPr sz="2200">
        <a:latin typeface="Helvetica Neue" panose="02000803000000090004"/>
        <a:ea typeface="Helvetica Neue" panose="02000803000000090004"/>
        <a:cs typeface="Helvetica Neue" panose="02000803000000090004"/>
        <a:sym typeface="Helvetica Neue" panose="02000803000000090004"/>
      </a:defRPr>
    </a:lvl8pPr>
    <a:lvl9pPr indent="1828800" defTabSz="457200" latinLnBrk="0">
      <a:lnSpc>
        <a:spcPct val="118000"/>
      </a:lnSpc>
      <a:defRPr sz="2200">
        <a:latin typeface="Helvetica Neue" panose="02000803000000090004"/>
        <a:ea typeface="Helvetica Neue" panose="02000803000000090004"/>
        <a:cs typeface="Helvetica Neue" panose="02000803000000090004"/>
        <a:sym typeface="Helvetica Neue" panose="0200080300000009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 descr="Image"/>
          <p:cNvPicPr/>
          <p:nvPr/>
        </p:nvPicPr>
        <p:blipFill>
          <a:blip r:embed="rId2"/>
          <a:stretch>
            <a:fillRect/>
          </a:stretch>
        </p:blipFill>
        <p:spPr>
          <a:xfrm>
            <a:off x="-48618" y="-1"/>
            <a:ext cx="24481236" cy="13716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Title Text"/>
          <p:cNvSpPr txBox="1"/>
          <p:nvPr>
            <p:ph type="title" hasCustomPrompt="1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>
            <a:lvl1pPr algn="ctr">
              <a:defRPr sz="112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 hasCustomPrompt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/>
          <p:nvPr>
            <p:ph type="body" sz="quarter" idx="13" hasCustomPrompt="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/>
          <p:nvPr>
            <p:ph type="body" sz="quarter" idx="14" hasCustomPrompt="1"/>
          </p:nvPr>
        </p:nvSpPr>
        <p:spPr>
          <a:xfrm>
            <a:off x="4833937" y="605591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itle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Text"/>
          <p:cNvSpPr txBox="1"/>
          <p:nvPr>
            <p:ph type="title" hasCustomPrompt="1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/>
          <a:lstStyle>
            <a:lvl1pPr algn="ctr">
              <a:defRPr sz="112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/>
          <p:cNvSpPr/>
          <p:nvPr>
            <p:ph type="pic" sz="half" idx="13"/>
          </p:nvPr>
        </p:nvSpPr>
        <p:spPr>
          <a:xfrm>
            <a:off x="5325070" y="946546"/>
            <a:ext cx="13722210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6" name="Title Text"/>
          <p:cNvSpPr txBox="1"/>
          <p:nvPr>
            <p:ph type="title" hasCustomPrompt="1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/>
          <a:lstStyle>
            <a:lvl1pPr algn="ctr">
              <a:defRPr sz="11200"/>
            </a:lvl1pPr>
          </a:lstStyle>
          <a:p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sz="quarter" idx="1" hasCustomPrompt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" descr="Image"/>
          <p:cNvPicPr/>
          <p:nvPr/>
        </p:nvPicPr>
        <p:blipFill>
          <a:blip r:embed="rId2"/>
          <a:stretch>
            <a:fillRect/>
          </a:stretch>
        </p:blipFill>
        <p:spPr>
          <a:xfrm>
            <a:off x="30658" y="-1"/>
            <a:ext cx="24384001" cy="13716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6" name="Title Text"/>
          <p:cNvSpPr txBox="1"/>
          <p:nvPr>
            <p:ph type="title" hasCustomPrompt="1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 algn="ctr">
              <a:defRPr sz="11200"/>
            </a:lvl1pPr>
          </a:lstStyle>
          <a:p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Image"/>
          <p:cNvSpPr/>
          <p:nvPr>
            <p:ph type="pic" sz="half" idx="13"/>
          </p:nvPr>
        </p:nvSpPr>
        <p:spPr>
          <a:xfrm>
            <a:off x="12495609" y="898481"/>
            <a:ext cx="7500939" cy="115550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45" name="Title Text"/>
          <p:cNvSpPr txBox="1"/>
          <p:nvPr>
            <p:ph type="title" hasCustomPrompt="1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 algn="ctr"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sz="quarter" idx="1" hasCustomPrompt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" descr="Image"/>
          <p:cNvPicPr/>
          <p:nvPr/>
        </p:nvPicPr>
        <p:blipFill>
          <a:blip r:embed="rId2"/>
          <a:stretch>
            <a:fillRect/>
          </a:stretch>
        </p:blipFill>
        <p:spPr>
          <a:xfrm>
            <a:off x="-74315" y="-1"/>
            <a:ext cx="24532630" cy="13716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4387453" y="3643312"/>
            <a:ext cx="7981118" cy="8858251"/>
          </a:xfrm>
          <a:prstGeom prst="rect">
            <a:avLst/>
          </a:prstGeom>
        </p:spPr>
        <p:txBody>
          <a:bodyPr anchor="t"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329" y="2009179"/>
            <a:ext cx="16995342" cy="563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5" name="Title Text"/>
          <p:cNvSpPr txBox="1"/>
          <p:nvPr>
            <p:ph type="title" hasCustomPrompt="1"/>
          </p:nvPr>
        </p:nvSpPr>
        <p:spPr>
          <a:xfrm>
            <a:off x="5263504" y="357187"/>
            <a:ext cx="6229016" cy="147321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" descr="Image"/>
          <p:cNvPicPr/>
          <p:nvPr/>
        </p:nvPicPr>
        <p:blipFill>
          <a:blip r:embed="rId2"/>
          <a:stretch>
            <a:fillRect/>
          </a:stretch>
        </p:blipFill>
        <p:spPr>
          <a:xfrm>
            <a:off x="-135136" y="-1"/>
            <a:ext cx="24654272" cy="13716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6" name="Image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77" name="Body Level One…"/>
          <p:cNvSpPr txBox="1"/>
          <p:nvPr>
            <p:ph type="body" sz="quarter" idx="1" hasCustomPrompt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455" indent="-465455">
              <a:spcBef>
                <a:spcPts val="4500"/>
              </a:spcBef>
              <a:buClrTx/>
              <a:defRPr sz="3800"/>
            </a:lvl1pPr>
            <a:lvl2pPr marL="808355" indent="-465455">
              <a:spcBef>
                <a:spcPts val="4500"/>
              </a:spcBef>
              <a:buClrTx/>
              <a:defRPr sz="3800"/>
            </a:lvl2pPr>
            <a:lvl3pPr marL="1151255" indent="-465455">
              <a:spcBef>
                <a:spcPts val="4500"/>
              </a:spcBef>
              <a:buClrTx/>
              <a:defRPr sz="3800"/>
            </a:lvl3pPr>
            <a:lvl4pPr marL="1494155" indent="-465455">
              <a:spcBef>
                <a:spcPts val="4500"/>
              </a:spcBef>
              <a:buClrTx/>
              <a:defRPr sz="3800"/>
            </a:lvl4pPr>
            <a:lvl5pPr marL="1837055" indent="-465455">
              <a:spcBef>
                <a:spcPts val="4500"/>
              </a:spcBef>
              <a:buClrTx/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329" y="2009179"/>
            <a:ext cx="16995342" cy="563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9" name="Title Text"/>
          <p:cNvSpPr txBox="1"/>
          <p:nvPr>
            <p:ph type="title" hasCustomPrompt="1"/>
          </p:nvPr>
        </p:nvSpPr>
        <p:spPr>
          <a:xfrm>
            <a:off x="5225518" y="357187"/>
            <a:ext cx="15610839" cy="147321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quarter" idx="13"/>
          </p:nvPr>
        </p:nvSpPr>
        <p:spPr>
          <a:xfrm>
            <a:off x="12513468" y="6983015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98" name="Image"/>
          <p:cNvSpPr/>
          <p:nvPr>
            <p:ph type="pic" sz="quarter" idx="14"/>
          </p:nvPr>
        </p:nvSpPr>
        <p:spPr>
          <a:xfrm>
            <a:off x="12513468" y="892968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99" name="Image"/>
          <p:cNvSpPr/>
          <p:nvPr>
            <p:ph type="pic" sz="half" idx="15"/>
          </p:nvPr>
        </p:nvSpPr>
        <p:spPr>
          <a:xfrm>
            <a:off x="4387453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/>
          <p:cNvPicPr/>
          <p:nvPr/>
        </p:nvPicPr>
        <p:blipFill>
          <a:blip r:embed="rId14"/>
          <a:stretch>
            <a:fillRect/>
          </a:stretch>
        </p:blipFill>
        <p:spPr>
          <a:xfrm>
            <a:off x="-126108" y="-1"/>
            <a:ext cx="24636216" cy="13716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5238749" y="285750"/>
            <a:ext cx="15185400" cy="161608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94329" y="2009179"/>
            <a:ext cx="16995342" cy="563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l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l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l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l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l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l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l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l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0870" marR="0" indent="-610870" algn="l" defTabSz="821055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 panose="02000803000000090004"/>
          <a:ea typeface="Helvetica Neue" panose="02000803000000090004"/>
          <a:cs typeface="Helvetica Neue" panose="02000803000000090004"/>
          <a:sym typeface="Helvetica Neue" panose="02000803000000090004"/>
        </a:defRPr>
      </a:lvl1pPr>
      <a:lvl2pPr marL="1055370" marR="0" indent="-610870" algn="l" defTabSz="821055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 panose="02000803000000090004"/>
          <a:ea typeface="Helvetica Neue" panose="02000803000000090004"/>
          <a:cs typeface="Helvetica Neue" panose="02000803000000090004"/>
          <a:sym typeface="Helvetica Neue" panose="02000803000000090004"/>
        </a:defRPr>
      </a:lvl2pPr>
      <a:lvl3pPr marL="1499870" marR="0" indent="-610870" algn="l" defTabSz="821055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 panose="02000803000000090004"/>
          <a:ea typeface="Helvetica Neue" panose="02000803000000090004"/>
          <a:cs typeface="Helvetica Neue" panose="02000803000000090004"/>
          <a:sym typeface="Helvetica Neue" panose="02000803000000090004"/>
        </a:defRPr>
      </a:lvl3pPr>
      <a:lvl4pPr marL="1944370" marR="0" indent="-610870" algn="l" defTabSz="821055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 panose="02000803000000090004"/>
          <a:ea typeface="Helvetica Neue" panose="02000803000000090004"/>
          <a:cs typeface="Helvetica Neue" panose="02000803000000090004"/>
          <a:sym typeface="Helvetica Neue" panose="02000803000000090004"/>
        </a:defRPr>
      </a:lvl4pPr>
      <a:lvl5pPr marL="2388870" marR="0" indent="-610870" algn="l" defTabSz="821055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 panose="02000803000000090004"/>
          <a:ea typeface="Helvetica Neue" panose="02000803000000090004"/>
          <a:cs typeface="Helvetica Neue" panose="02000803000000090004"/>
          <a:sym typeface="Helvetica Neue" panose="02000803000000090004"/>
        </a:defRPr>
      </a:lvl5pPr>
      <a:lvl6pPr marL="2833370" marR="0" indent="-610870" algn="l" defTabSz="821055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 panose="02000803000000090004"/>
          <a:ea typeface="Helvetica Neue" panose="02000803000000090004"/>
          <a:cs typeface="Helvetica Neue" panose="02000803000000090004"/>
          <a:sym typeface="Helvetica Neue" panose="02000803000000090004"/>
        </a:defRPr>
      </a:lvl6pPr>
      <a:lvl7pPr marL="3277870" marR="0" indent="-610870" algn="l" defTabSz="821055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 panose="02000803000000090004"/>
          <a:ea typeface="Helvetica Neue" panose="02000803000000090004"/>
          <a:cs typeface="Helvetica Neue" panose="02000803000000090004"/>
          <a:sym typeface="Helvetica Neue" panose="02000803000000090004"/>
        </a:defRPr>
      </a:lvl7pPr>
      <a:lvl8pPr marL="3722370" marR="0" indent="-610870" algn="l" defTabSz="821055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 panose="02000803000000090004"/>
          <a:ea typeface="Helvetica Neue" panose="02000803000000090004"/>
          <a:cs typeface="Helvetica Neue" panose="02000803000000090004"/>
          <a:sym typeface="Helvetica Neue" panose="02000803000000090004"/>
        </a:defRPr>
      </a:lvl8pPr>
      <a:lvl9pPr marL="4166870" marR="0" indent="-610870" algn="l" defTabSz="821055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 panose="02000803000000090004"/>
          <a:ea typeface="Helvetica Neue" panose="02000803000000090004"/>
          <a:cs typeface="Helvetica Neue" panose="02000803000000090004"/>
          <a:sym typeface="Helvetica Neue" panose="02000803000000090004"/>
        </a:defRPr>
      </a:lvl9pPr>
    </p:bodyStyle>
    <p:otherStyle>
      <a:lvl1pPr marL="0" marR="0" indent="0" algn="ctr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文本智能的演进"/>
          <p:cNvSpPr txBox="1"/>
          <p:nvPr>
            <p:ph type="ctrTitle"/>
          </p:nvPr>
        </p:nvSpPr>
        <p:spPr>
          <a:xfrm>
            <a:off x="3249930" y="4784090"/>
            <a:ext cx="17883505" cy="2122805"/>
          </a:xfrm>
          <a:prstGeom prst="rect">
            <a:avLst/>
          </a:prstGeom>
        </p:spPr>
        <p:txBody>
          <a:bodyPr>
            <a:normAutofit/>
          </a:bodyPr>
          <a:lstStyle>
            <a:lvl1pPr defTabSz="812800">
              <a:defRPr sz="1109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8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爬虫及其应用</a:t>
            </a:r>
            <a:endParaRPr lang="zh-CN" altLang="en-US" sz="8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8301990" y="2018665"/>
            <a:ext cx="6192520" cy="1512570"/>
          </a:xfrm>
          <a:prstGeom prst="roundRect">
            <a:avLst/>
          </a:prstGeom>
          <a:solidFill>
            <a:schemeClr val="accent3">
              <a:lumMod val="40000"/>
              <a:lumOff val="60000"/>
              <a:alpha val="67000"/>
            </a:schemeClr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12530" y="2457768"/>
            <a:ext cx="517144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抓取网页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285480" y="4011295"/>
            <a:ext cx="6192520" cy="1512570"/>
          </a:xfrm>
          <a:prstGeom prst="roundRect">
            <a:avLst/>
          </a:prstGeom>
          <a:solidFill>
            <a:schemeClr val="accent3">
              <a:lumMod val="40000"/>
              <a:lumOff val="60000"/>
              <a:alpha val="67000"/>
            </a:schemeClr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96020" y="4450398"/>
            <a:ext cx="517144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数据存储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268970" y="6147435"/>
            <a:ext cx="6192520" cy="1512570"/>
          </a:xfrm>
          <a:prstGeom prst="roundRect">
            <a:avLst/>
          </a:prstGeom>
          <a:solidFill>
            <a:schemeClr val="accent1">
              <a:lumOff val="13529"/>
              <a:alpha val="67000"/>
            </a:schemeClr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79510" y="6586538"/>
            <a:ext cx="517144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预处理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252460" y="8068310"/>
            <a:ext cx="6192520" cy="1512570"/>
          </a:xfrm>
          <a:prstGeom prst="roundRect">
            <a:avLst/>
          </a:prstGeom>
          <a:solidFill>
            <a:schemeClr val="accent1">
              <a:lumOff val="13529"/>
              <a:alpha val="67000"/>
            </a:schemeClr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63000" y="8507413"/>
            <a:ext cx="517144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提供相关服务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结构化 &amp; 非结构化"/>
          <p:cNvSpPr txBox="1"/>
          <p:nvPr>
            <p:ph type="title"/>
          </p:nvPr>
        </p:nvSpPr>
        <p:spPr>
          <a:xfrm>
            <a:off x="5263515" y="356870"/>
            <a:ext cx="11129645" cy="1473200"/>
          </a:xfrm>
          <a:prstGeom prst="rect">
            <a:avLst/>
          </a:prstGeom>
        </p:spPr>
        <p:txBody>
          <a:bodyPr>
            <a:noAutofit/>
          </a:bodyPr>
          <a:lstStyle>
            <a:lvl1pPr defTabSz="640715">
              <a:defRPr sz="5770"/>
            </a:lvl1pPr>
          </a:lstStyle>
          <a:p>
            <a:r>
              <a:rPr lang="zh-CN" sz="4800">
                <a:latin typeface="微软雅黑" panose="020B0503020204020204" charset="-122"/>
                <a:ea typeface="微软雅黑" panose="020B0503020204020204" charset="-122"/>
              </a:rPr>
              <a:t>通用网络爬虫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9365" y="2546985"/>
            <a:ext cx="6418580" cy="93738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结构化 &amp; 非结构化"/>
          <p:cNvSpPr txBox="1"/>
          <p:nvPr>
            <p:ph type="title"/>
          </p:nvPr>
        </p:nvSpPr>
        <p:spPr>
          <a:xfrm>
            <a:off x="5263515" y="356870"/>
            <a:ext cx="11129645" cy="1473200"/>
          </a:xfrm>
          <a:prstGeom prst="rect">
            <a:avLst/>
          </a:prstGeom>
        </p:spPr>
        <p:txBody>
          <a:bodyPr>
            <a:noAutofit/>
          </a:bodyPr>
          <a:lstStyle>
            <a:lvl1pPr defTabSz="640715">
              <a:defRPr sz="5770"/>
            </a:lvl1pPr>
          </a:lstStyle>
          <a:p>
            <a:r>
              <a:rPr lang="zh-CN" sz="4800">
                <a:latin typeface="微软雅黑" panose="020B0503020204020204" charset="-122"/>
                <a:ea typeface="微软雅黑" panose="020B0503020204020204" charset="-122"/>
              </a:rPr>
              <a:t>通用网络爬虫</a:t>
            </a: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</a:rPr>
              <a:t>网页抓取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3288665" y="5084763"/>
            <a:ext cx="18944590" cy="11988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取出待抓取URL，解析DNS得到主机的IP，并将URL对应的网页下载下来，存储进已下载网页库中，并且将这些URL放进已抓取URL队列。</a:t>
            </a:r>
            <a:endParaRPr 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"/>
          <p:cNvSpPr/>
          <p:nvPr/>
        </p:nvSpPr>
        <p:spPr>
          <a:xfrm>
            <a:off x="3288665" y="3716338"/>
            <a:ext cx="18944590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36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首先选取一部分的种子URL，将这些URL放入待抓取URL队列；</a:t>
            </a:r>
            <a:endParaRPr lang="zh-CN" sz="36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3288665" y="7006908"/>
            <a:ext cx="17526635" cy="11988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36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charset="0"/>
              </a:rPr>
              <a:t>分析已抓取URL队列中的URL，分析其中的其他URL，并且将URL放入待抓取URL队列，从而进入下一个循环....</a:t>
            </a:r>
            <a:endParaRPr sz="36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结构化 &amp; 非结构化"/>
          <p:cNvSpPr txBox="1"/>
          <p:nvPr>
            <p:ph type="title"/>
          </p:nvPr>
        </p:nvSpPr>
        <p:spPr>
          <a:xfrm>
            <a:off x="5263515" y="356870"/>
            <a:ext cx="11129645" cy="1473200"/>
          </a:xfrm>
          <a:prstGeom prst="rect">
            <a:avLst/>
          </a:prstGeom>
        </p:spPr>
        <p:txBody>
          <a:bodyPr>
            <a:noAutofit/>
          </a:bodyPr>
          <a:lstStyle>
            <a:lvl1pPr defTabSz="640715">
              <a:defRPr sz="5770"/>
            </a:lvl1pPr>
          </a:lstStyle>
          <a:p>
            <a:r>
              <a:rPr lang="zh-CN" sz="4800">
                <a:latin typeface="微软雅黑" panose="020B0503020204020204" charset="-122"/>
                <a:ea typeface="微软雅黑" panose="020B0503020204020204" charset="-122"/>
              </a:rPr>
              <a:t>通用网络爬虫</a:t>
            </a: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</a:rPr>
              <a:t>数据存储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3288665" y="5223193"/>
            <a:ext cx="18944590" cy="11988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搜索引擎蜘蛛在抓取页面时，也做一定的重复内容检测，一旦遇到访问权重很低的网站上有大量抄袭、采集或者复制的内容，很可能就不再爬行。</a:t>
            </a:r>
            <a:endParaRPr 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"/>
          <p:cNvSpPr/>
          <p:nvPr/>
        </p:nvSpPr>
        <p:spPr>
          <a:xfrm>
            <a:off x="3288665" y="3716338"/>
            <a:ext cx="18944590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36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搜索引擎通过爬虫爬取到的网页，将数据存入原始页面数据库。</a:t>
            </a:r>
            <a:endParaRPr lang="zh-CN" sz="36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3288665" y="7283768"/>
            <a:ext cx="17526635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36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charset="0"/>
              </a:rPr>
              <a:t>面对不能爬取的网页，可以使用</a:t>
            </a:r>
            <a:r>
              <a:rPr lang="en-US" altLang="zh-CN" sz="36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charset="0"/>
              </a:rPr>
              <a:t>ip</a:t>
            </a:r>
            <a:r>
              <a:rPr lang="zh-CN" altLang="en-US" sz="36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charset="0"/>
              </a:rPr>
              <a:t>池的方式。</a:t>
            </a:r>
            <a:endParaRPr lang="zh-CN" altLang="en-US" sz="36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结构化 &amp; 非结构化"/>
          <p:cNvSpPr txBox="1"/>
          <p:nvPr>
            <p:ph type="title"/>
          </p:nvPr>
        </p:nvSpPr>
        <p:spPr>
          <a:xfrm>
            <a:off x="5263515" y="356870"/>
            <a:ext cx="11129645" cy="1473200"/>
          </a:xfrm>
          <a:prstGeom prst="rect">
            <a:avLst/>
          </a:prstGeom>
        </p:spPr>
        <p:txBody>
          <a:bodyPr>
            <a:noAutofit/>
          </a:bodyPr>
          <a:lstStyle>
            <a:lvl1pPr defTabSz="640715">
              <a:defRPr sz="5770"/>
            </a:lvl1pPr>
          </a:lstStyle>
          <a:p>
            <a:r>
              <a:rPr 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通用网络爬虫</a:t>
            </a: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网页抓取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3515" y="3031490"/>
            <a:ext cx="14178280" cy="26022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63515" y="5788025"/>
            <a:ext cx="3166745" cy="44507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803000000090004"/>
              </a:rPr>
              <a:t>使用http库向目标站点发起请求，即发送一个Request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803000000090004"/>
            </a:endParaRPr>
          </a:p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803000000090004"/>
            </a:endParaRPr>
          </a:p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803000000090004"/>
              </a:rPr>
              <a:t>Request包含：请求头、请求体等 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803000000090004"/>
            </a:endParaRPr>
          </a:p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803000000090004"/>
            </a:endParaRPr>
          </a:p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803000000090004"/>
              </a:rPr>
              <a:t>Request模块缺陷：不能执行JS 和CSS 代码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80300000009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64015" y="5788025"/>
            <a:ext cx="2540000" cy="40201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803000000090004"/>
              </a:rPr>
              <a:t>如果服务器能正常响应，则会得到一个Response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803000000090004"/>
            </a:endParaRPr>
          </a:p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803000000090004"/>
            </a:endParaRPr>
          </a:p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803000000090004"/>
              </a:rPr>
              <a:t>Response包含：html，json，图片，视频等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8030000000900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60935" y="5788025"/>
            <a:ext cx="3142615" cy="57435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803000000090004"/>
              </a:rPr>
              <a:t>解析html数据：正则表达式（RE模块），第三方解析库如Beautifulsoup，pyquery等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803000000090004"/>
            </a:endParaRPr>
          </a:p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803000000090004"/>
            </a:endParaRPr>
          </a:p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803000000090004"/>
              </a:rPr>
              <a:t>解析json数据：json模块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803000000090004"/>
            </a:endParaRPr>
          </a:p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803000000090004"/>
            </a:endParaRPr>
          </a:p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803000000090004"/>
              </a:rPr>
              <a:t>解析二进制数据:以wb的方式写入文件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803000000090004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393160" y="5788025"/>
            <a:ext cx="2540000" cy="30968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803000000090004"/>
              </a:rPr>
              <a:t>数据库（MySQL，Mongdb、Redis）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803000000090004"/>
            </a:endParaRPr>
          </a:p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803000000090004"/>
            </a:endParaRPr>
          </a:p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803000000090004"/>
              </a:rPr>
              <a:t>文件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8030000000900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结构化 &amp; 非结构化"/>
          <p:cNvSpPr txBox="1"/>
          <p:nvPr>
            <p:ph type="title"/>
          </p:nvPr>
        </p:nvSpPr>
        <p:spPr>
          <a:xfrm>
            <a:off x="5263515" y="356870"/>
            <a:ext cx="11129645" cy="1473200"/>
          </a:xfrm>
          <a:prstGeom prst="rect">
            <a:avLst/>
          </a:prstGeom>
        </p:spPr>
        <p:txBody>
          <a:bodyPr>
            <a:noAutofit/>
          </a:bodyPr>
          <a:lstStyle>
            <a:lvl1pPr defTabSz="640715">
              <a:defRPr sz="5770"/>
            </a:lvl1pPr>
          </a:lstStyle>
          <a:p>
            <a:r>
              <a:rPr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http协议 请求与响应</a:t>
            </a:r>
            <a:endParaRPr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5300" y="2712720"/>
            <a:ext cx="15773400" cy="51333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89425" y="8098155"/>
            <a:ext cx="15772765" cy="1127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Request：用户将自己的信息通过浏览器（socket client）发送给服务器（socket server）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89425" y="9531985"/>
            <a:ext cx="15772765" cy="1127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Response：服务器接收请求，分析用户发来的请求信息，然后返回数据（返回的数据中可能包含其他链接，如：图片，js，css等）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89425" y="10965815"/>
            <a:ext cx="15772765" cy="1127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ps：浏览器在接收Response后，会解析其内容来显示给用户，而爬虫程序在模拟浏览器发送请求然后接收Response后，是要提取其中的有用数据。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结构化 &amp; 非结构化"/>
          <p:cNvSpPr txBox="1"/>
          <p:nvPr>
            <p:ph type="title"/>
          </p:nvPr>
        </p:nvSpPr>
        <p:spPr>
          <a:xfrm>
            <a:off x="5263515" y="356870"/>
            <a:ext cx="11129645" cy="1473200"/>
          </a:xfrm>
          <a:prstGeom prst="rect">
            <a:avLst/>
          </a:prstGeom>
        </p:spPr>
        <p:txBody>
          <a:bodyPr>
            <a:noAutofit/>
          </a:bodyPr>
          <a:lstStyle>
            <a:lvl1pPr defTabSz="640715">
              <a:defRPr sz="5770"/>
            </a:lvl1pPr>
          </a:lstStyle>
          <a:p>
            <a:r>
              <a:rPr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request</a:t>
            </a:r>
            <a:endParaRPr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89425" y="3393440"/>
            <a:ext cx="1577276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常见的请求方式：GET / POST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89425" y="4580890"/>
            <a:ext cx="15772765" cy="1127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请求的URL：url全球统一资源定位符，用来定义互联网上一个唯一的资源 例如：一张图片、一个文件、一段视频都可以用url唯一确定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89425" y="5522278"/>
            <a:ext cx="15772765" cy="21120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请求头：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  <a:p>
            <a:pPr marR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User-agent：请求头中如果没有user-agent客户端配置，服务端可能将你当做一个非法用户host；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  <a:p>
            <a:pPr marR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cookies：cookie用来保存登录信息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结构化 &amp; 非结构化"/>
          <p:cNvSpPr txBox="1"/>
          <p:nvPr>
            <p:ph type="title"/>
          </p:nvPr>
        </p:nvSpPr>
        <p:spPr>
          <a:xfrm>
            <a:off x="5263515" y="356870"/>
            <a:ext cx="11129645" cy="1473200"/>
          </a:xfrm>
          <a:prstGeom prst="rect">
            <a:avLst/>
          </a:prstGeom>
        </p:spPr>
        <p:txBody>
          <a:bodyPr>
            <a:noAutofit/>
          </a:bodyPr>
          <a:lstStyle>
            <a:lvl1pPr defTabSz="640715">
              <a:defRPr sz="5770"/>
            </a:lvl1pPr>
          </a:lstStyle>
          <a:p>
            <a:r>
              <a:rPr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http协议 请求与响应</a:t>
            </a:r>
            <a:endParaRPr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2680" y="3056890"/>
            <a:ext cx="20935950" cy="875220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5710" y="1318260"/>
            <a:ext cx="21453475" cy="103714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请求体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9425" y="3147060"/>
            <a:ext cx="15772765" cy="1127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如果是get方式，请求体没有内容 （get请求的请求体放在 url后面参数中，直接能看到）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89425" y="4827270"/>
            <a:ext cx="1577276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如果是post方式，请求体是format data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89425" y="5522278"/>
            <a:ext cx="15772765" cy="21120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ps：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  <a:p>
            <a:pPr marR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	</a:t>
            </a: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1、登录窗口，文件上传等，信息都会被附加到请求体内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  <a:p>
            <a:pPr marR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en-US" altLang="zh-CN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	</a:t>
            </a: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2、登录，输入错误的用户名密码，然后提交，就可以看到post，正确登录后页面通常会跳转，无法捕捉到post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8991600" y="5595620"/>
            <a:ext cx="6290945" cy="889635"/>
          </a:xfrm>
          <a:prstGeom prst="round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什么是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scrapy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框架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991600" y="4314825"/>
            <a:ext cx="6290945" cy="889635"/>
          </a:xfrm>
          <a:prstGeom prst="round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爬虫的原理</a:t>
            </a:r>
            <a:endParaRPr 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991600" y="3034030"/>
            <a:ext cx="6290945" cy="889635"/>
          </a:xfrm>
          <a:prstGeom prst="round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什么是爬虫</a:t>
            </a:r>
            <a:endParaRPr 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046845" y="8157210"/>
            <a:ext cx="6290945" cy="889635"/>
          </a:xfrm>
          <a:prstGeom prst="round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BeautifulSoup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框架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046845" y="6876415"/>
            <a:ext cx="6290945" cy="889635"/>
          </a:xfrm>
          <a:prstGeom prst="round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algn="ctr"/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scrapy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工程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030335" y="9438005"/>
            <a:ext cx="6290945" cy="889635"/>
          </a:xfrm>
          <a:prstGeom prst="round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algn="ctr"/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实战：利用爬虫爬取网站内容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3" grpId="0" bldLvl="0" animBg="1"/>
      <p:bldP spid="2" grpId="0" bldLvl="0" animBg="1"/>
      <p:bldP spid="4" grpId="0" bldLvl="0" animBg="1"/>
      <p:bldP spid="11" grpId="0" bldLvl="0" animBg="1"/>
      <p:bldP spid="5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结构化 &amp; 非结构化"/>
          <p:cNvSpPr txBox="1"/>
          <p:nvPr>
            <p:ph type="title"/>
          </p:nvPr>
        </p:nvSpPr>
        <p:spPr>
          <a:xfrm>
            <a:off x="5263515" y="356870"/>
            <a:ext cx="11129645" cy="1473200"/>
          </a:xfrm>
          <a:prstGeom prst="rect">
            <a:avLst/>
          </a:prstGeom>
        </p:spPr>
        <p:txBody>
          <a:bodyPr>
            <a:noAutofit/>
          </a:bodyPr>
          <a:lstStyle>
            <a:lvl1pPr defTabSz="640715">
              <a:defRPr sz="5770"/>
            </a:lvl1pPr>
          </a:lstStyle>
          <a:p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Response——响应状态码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69030" y="3123565"/>
            <a:ext cx="1072642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lang="en-US" altLang="zh-CN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200</a:t>
            </a: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：代表成功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69030" y="3953510"/>
            <a:ext cx="133985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lang="en-US" altLang="zh-CN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301</a:t>
            </a: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：代表跳转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69030" y="4783455"/>
            <a:ext cx="1566862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lang="en-US" altLang="zh-CN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404</a:t>
            </a: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：代表文件不存在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69030" y="5613400"/>
            <a:ext cx="114808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403：代表无权限访问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69030" y="6443345"/>
            <a:ext cx="378206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502：服务器错误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结构化 &amp; 非结构化"/>
          <p:cNvSpPr txBox="1"/>
          <p:nvPr>
            <p:ph type="title"/>
          </p:nvPr>
        </p:nvSpPr>
        <p:spPr>
          <a:xfrm>
            <a:off x="5263515" y="356870"/>
            <a:ext cx="11129645" cy="1473200"/>
          </a:xfrm>
          <a:prstGeom prst="rect">
            <a:avLst/>
          </a:prstGeom>
        </p:spPr>
        <p:txBody>
          <a:bodyPr>
            <a:noAutofit/>
          </a:bodyPr>
          <a:lstStyle>
            <a:lvl1pPr defTabSz="640715">
              <a:defRPr sz="5770"/>
            </a:lvl1pPr>
          </a:lstStyle>
          <a:p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Response——respone header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69030" y="4886325"/>
            <a:ext cx="10726420" cy="1127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Set-Cookie:BDSVRTM=0; path=/：可能有多个，是来告诉浏览器，把cookie保存下来</a:t>
            </a:r>
            <a:endParaRPr kumimoji="0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69030" y="6474778"/>
            <a:ext cx="13398500" cy="16192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Content-Location：服务端响应头中包含Location返回浏览器之后，浏览器就会重新访问另一个页面</a:t>
            </a:r>
            <a:endParaRPr kumimoji="0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endParaRPr kumimoji="0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69030" y="3164205"/>
            <a:ext cx="1000188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 panose="02000803000000090004"/>
                <a:ea typeface="Helvetica Neue" panose="02000803000000090004"/>
                <a:cs typeface="Helvetica Neue" panose="02000803000000090004"/>
                <a:sym typeface="Helvetica Neue" panose="02000803000000090004"/>
              </a:rPr>
              <a:t>响应头需要注意的参数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 panose="02000803000000090004"/>
              <a:ea typeface="Helvetica Neue" panose="02000803000000090004"/>
              <a:cs typeface="Helvetica Neue" panose="02000803000000090004"/>
              <a:sym typeface="Helvetica Neue" panose="020008030000000900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结构化 &amp; 非结构化"/>
          <p:cNvSpPr txBox="1"/>
          <p:nvPr>
            <p:ph type="title"/>
          </p:nvPr>
        </p:nvSpPr>
        <p:spPr>
          <a:xfrm>
            <a:off x="5263515" y="356870"/>
            <a:ext cx="11129645" cy="1473200"/>
          </a:xfrm>
          <a:prstGeom prst="rect">
            <a:avLst/>
          </a:prstGeom>
        </p:spPr>
        <p:txBody>
          <a:bodyPr>
            <a:noAutofit/>
          </a:bodyPr>
          <a:lstStyle>
            <a:lvl1pPr defTabSz="640715">
              <a:defRPr sz="5770"/>
            </a:lvl1pPr>
          </a:lstStyle>
          <a:p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preview——网页源代码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69030" y="3123565"/>
            <a:ext cx="1072642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JSO数据</a:t>
            </a:r>
            <a:endParaRPr kumimoji="0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69030" y="3953510"/>
            <a:ext cx="133985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网页html，图片</a:t>
            </a:r>
            <a:endParaRPr kumimoji="0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69030" y="4783455"/>
            <a:ext cx="1566862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二进制数据等 </a:t>
            </a:r>
            <a:endParaRPr kumimoji="0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文本智能的演进"/>
          <p:cNvSpPr txBox="1"/>
          <p:nvPr>
            <p:ph type="ctrTitle"/>
          </p:nvPr>
        </p:nvSpPr>
        <p:spPr>
          <a:xfrm>
            <a:off x="3249930" y="4784090"/>
            <a:ext cx="17883505" cy="2122805"/>
          </a:xfrm>
          <a:prstGeom prst="rect">
            <a:avLst/>
          </a:prstGeom>
        </p:spPr>
        <p:txBody>
          <a:bodyPr/>
          <a:lstStyle>
            <a:lvl1pPr defTabSz="812800">
              <a:defRPr sz="1109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sz="8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什么是</a:t>
            </a:r>
            <a:r>
              <a:rPr lang="en-US" altLang="zh-CN" sz="8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scrapy</a:t>
            </a:r>
            <a:r>
              <a:rPr lang="zh-CN" altLang="en-US" sz="8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框架</a:t>
            </a:r>
            <a:endParaRPr lang="zh-CN" altLang="en-US" sz="8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结构化 &amp; 非结构化"/>
          <p:cNvSpPr txBox="1"/>
          <p:nvPr>
            <p:ph type="title"/>
          </p:nvPr>
        </p:nvSpPr>
        <p:spPr>
          <a:xfrm>
            <a:off x="5263515" y="356870"/>
            <a:ext cx="11129645" cy="1473200"/>
          </a:xfrm>
          <a:prstGeom prst="rect">
            <a:avLst/>
          </a:prstGeom>
        </p:spPr>
        <p:txBody>
          <a:bodyPr>
            <a:noAutofit/>
          </a:bodyPr>
          <a:lstStyle>
            <a:lvl1pPr defTabSz="640715">
              <a:defRPr sz="5770"/>
            </a:lvl1pPr>
          </a:lstStyle>
          <a:p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</a:rPr>
              <a:t>什么是</a:t>
            </a: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scrapy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69030" y="2877503"/>
            <a:ext cx="17273905" cy="1127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Scrapy，Python开发的一个快速、高层次的屏幕抓取和web抓取框架，用于抓取web站点并从页面中提取结构化的数据。Scrapy用途广泛，可以用于数据挖掘、监测和自动化测试。</a:t>
            </a:r>
            <a:endParaRPr kumimoji="0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69030" y="4286568"/>
            <a:ext cx="17273270" cy="16192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Scrapy吸引人的地方在于它是一个框架，任何人都可以根据需求方便的修改。它也提供了多种类型爬虫的基类，如BaseSpider、sitemap爬虫等，最新版本又提供了web2.0爬虫的支持。</a:t>
            </a:r>
            <a:endParaRPr kumimoji="0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69030" y="6187758"/>
            <a:ext cx="17273905" cy="1127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Scrapy是一个为遍历爬行网站、分解获取数据而设计的应用程序框架，它可以应用在广泛领域：数据挖掘、信息处理和或者历史片（历史记录）打包等等</a:t>
            </a:r>
            <a:endParaRPr kumimoji="0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结构化 &amp; 非结构化"/>
          <p:cNvSpPr txBox="1"/>
          <p:nvPr>
            <p:ph type="title"/>
          </p:nvPr>
        </p:nvSpPr>
        <p:spPr>
          <a:xfrm>
            <a:off x="5263515" y="356870"/>
            <a:ext cx="11129645" cy="1473200"/>
          </a:xfrm>
          <a:prstGeom prst="rect">
            <a:avLst/>
          </a:prstGeom>
        </p:spPr>
        <p:txBody>
          <a:bodyPr>
            <a:noAutofit/>
          </a:bodyPr>
          <a:lstStyle>
            <a:lvl1pPr defTabSz="640715">
              <a:defRPr sz="5770"/>
            </a:lvl1pPr>
          </a:lstStyle>
          <a:p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</a:rPr>
              <a:t>什么是</a:t>
            </a: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scrapy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3300" y="2931160"/>
            <a:ext cx="14757400" cy="98882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结构化 &amp; 非结构化"/>
          <p:cNvSpPr txBox="1"/>
          <p:nvPr>
            <p:ph type="title"/>
          </p:nvPr>
        </p:nvSpPr>
        <p:spPr>
          <a:xfrm>
            <a:off x="5263515" y="356870"/>
            <a:ext cx="11129645" cy="1473200"/>
          </a:xfrm>
          <a:prstGeom prst="rect">
            <a:avLst/>
          </a:prstGeom>
        </p:spPr>
        <p:txBody>
          <a:bodyPr>
            <a:noAutofit/>
          </a:bodyPr>
          <a:lstStyle>
            <a:lvl1pPr defTabSz="640715">
              <a:defRPr sz="5770"/>
            </a:lvl1pPr>
          </a:lstStyle>
          <a:p>
            <a:r>
              <a:rPr sz="4800">
                <a:latin typeface="微软雅黑" panose="020B0503020204020204" charset="-122"/>
                <a:ea typeface="微软雅黑" panose="020B0503020204020204" charset="-122"/>
              </a:rPr>
              <a:t>Scrapy主要包括</a:t>
            </a:r>
            <a:r>
              <a:rPr lang="zh-CN" sz="48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sz="4800">
                <a:latin typeface="微软雅黑" panose="020B0503020204020204" charset="-122"/>
                <a:ea typeface="微软雅黑" panose="020B0503020204020204" charset="-122"/>
              </a:rPr>
              <a:t>组件</a:t>
            </a:r>
            <a:endParaRPr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69030" y="2334578"/>
            <a:ext cx="1727390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引擎(Scrapy)</a:t>
            </a:r>
            <a:r>
              <a:rPr kumimoji="0" lang="zh-CN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：</a:t>
            </a: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用来处理整个系统的数据流, 触发事务(框架核心)</a:t>
            </a:r>
            <a:endParaRPr kumimoji="0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52520" y="3165158"/>
            <a:ext cx="17273905" cy="16192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调度器(Scheduler)</a:t>
            </a:r>
            <a:r>
              <a:rPr kumimoji="0" lang="zh-CN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：</a:t>
            </a: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用来接受引擎发过来的请求, 压入队列中, 并在引擎再次请求的时候返回. 可以想像成一个URL（抓取网页的网址或者说是链接）的优先队列, 由它来决定下一个要抓取的网址是什么, 同时去除重复的网址</a:t>
            </a:r>
            <a:endParaRPr kumimoji="0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36010" y="4980623"/>
            <a:ext cx="17273905" cy="1127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下载器(Downloader)</a:t>
            </a:r>
            <a:r>
              <a:rPr kumimoji="0" lang="zh-CN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：</a:t>
            </a: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用于下载网页内容, 并将网页内容返回给蜘蛛(Scrapy下载器是建立在twisted这个高效的异步模型上的)</a:t>
            </a:r>
            <a:endParaRPr kumimoji="0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19500" y="6303963"/>
            <a:ext cx="17273905" cy="1127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爬虫(Spiders)</a:t>
            </a:r>
            <a:r>
              <a:rPr kumimoji="0" lang="zh-CN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：</a:t>
            </a: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爬虫是主要干活的, 用于从特定的网页中提取自己需要的信息, 即所谓的实体(Item)。用户也可以从中提取出链接,让Scrapy继续抓取下一个页面</a:t>
            </a:r>
            <a:endParaRPr kumimoji="0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02990" y="7627303"/>
            <a:ext cx="17273905" cy="16192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项目管道(Pipeline)</a:t>
            </a:r>
            <a:r>
              <a:rPr kumimoji="0" lang="zh-CN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：</a:t>
            </a: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负责处理爬虫从网页中抽取的实体，主要的功能是持久化实体、验证实体的有效性、清除不需要的信息。当页面被爬虫解析后，将被发送到项目管道，并经过几个特定的次序处理数据。</a:t>
            </a:r>
            <a:endParaRPr kumimoji="0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86480" y="9442768"/>
            <a:ext cx="17273905" cy="1127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下载器中间件(Downloader Middlewares)</a:t>
            </a:r>
            <a:r>
              <a:rPr kumimoji="0" lang="zh-CN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：</a:t>
            </a: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位于Scrapy引擎和下载器之间的框架，主要是处理Scrapy引擎与下载器之间的请求及响应。</a:t>
            </a:r>
            <a:endParaRPr kumimoji="0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69970" y="10766108"/>
            <a:ext cx="17273905" cy="1127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爬虫中间件(Spider Middlewares)</a:t>
            </a:r>
            <a:r>
              <a:rPr kumimoji="0" lang="zh-CN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：</a:t>
            </a: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介于Scrapy引擎和爬虫之间的框架，主要工作是处理蜘蛛的响应输入和请求输出。</a:t>
            </a:r>
            <a:endParaRPr kumimoji="0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53460" y="12089448"/>
            <a:ext cx="17273905" cy="1127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调度中间件(Scheduler Middewares)</a:t>
            </a:r>
            <a:r>
              <a:rPr kumimoji="0" lang="zh-CN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：</a:t>
            </a: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介于Scrapy引擎和调度之间的中间件，从Scrapy引擎发送到调度的请求和响应。</a:t>
            </a:r>
            <a:endParaRPr kumimoji="0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结构化 &amp; 非结构化"/>
          <p:cNvSpPr txBox="1"/>
          <p:nvPr>
            <p:ph type="title"/>
          </p:nvPr>
        </p:nvSpPr>
        <p:spPr>
          <a:xfrm>
            <a:off x="5263515" y="356870"/>
            <a:ext cx="11129645" cy="1473200"/>
          </a:xfrm>
          <a:prstGeom prst="rect">
            <a:avLst/>
          </a:prstGeom>
        </p:spPr>
        <p:txBody>
          <a:bodyPr>
            <a:noAutofit/>
          </a:bodyPr>
          <a:lstStyle>
            <a:lvl1pPr defTabSz="640715">
              <a:defRPr sz="5770"/>
            </a:lvl1pPr>
          </a:lstStyle>
          <a:p>
            <a:r>
              <a:rPr sz="4800">
                <a:latin typeface="微软雅黑" panose="020B0503020204020204" charset="-122"/>
                <a:ea typeface="微软雅黑" panose="020B0503020204020204" charset="-122"/>
              </a:rPr>
              <a:t>Scrapy运行流程</a:t>
            </a:r>
            <a:endParaRPr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5365" y="2334578"/>
            <a:ext cx="1727390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引擎从调度器中取出一个链接(URL)用于接下来的抓取</a:t>
            </a:r>
            <a:endParaRPr kumimoji="0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5365" y="3576003"/>
            <a:ext cx="1727390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引擎把URL封装成一个请求(Request)传给下载器</a:t>
            </a:r>
            <a:endParaRPr kumimoji="0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55365" y="4817428"/>
            <a:ext cx="1727390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下载器把资源下载下来，并封装成应答包(Response)</a:t>
            </a:r>
            <a:endParaRPr kumimoji="0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55365" y="6058853"/>
            <a:ext cx="1727390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爬虫解析Response</a:t>
            </a:r>
            <a:endParaRPr kumimoji="0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55365" y="7300278"/>
            <a:ext cx="1727390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解析出实体（Item）,则交给实体管道进行进一步的处理</a:t>
            </a:r>
            <a:endParaRPr kumimoji="0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55365" y="8541703"/>
            <a:ext cx="1727390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解析出的是链接（URL）,则把URL交给调度器等待抓取</a:t>
            </a:r>
            <a:endParaRPr kumimoji="0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文本智能的演进"/>
          <p:cNvSpPr txBox="1"/>
          <p:nvPr>
            <p:ph type="ctrTitle"/>
          </p:nvPr>
        </p:nvSpPr>
        <p:spPr>
          <a:xfrm>
            <a:off x="3249930" y="4784090"/>
            <a:ext cx="17883505" cy="2122805"/>
          </a:xfrm>
          <a:prstGeom prst="rect">
            <a:avLst/>
          </a:prstGeom>
        </p:spPr>
        <p:txBody>
          <a:bodyPr/>
          <a:lstStyle>
            <a:lvl1pPr defTabSz="812800">
              <a:defRPr sz="1109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8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</a:t>
            </a:r>
            <a:r>
              <a:rPr lang="en-US" altLang="zh-CN" sz="8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scrapy</a:t>
            </a:r>
            <a:r>
              <a:rPr lang="zh-CN" altLang="en-US" sz="8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工程</a:t>
            </a:r>
            <a:endParaRPr lang="zh-CN" altLang="en-US" sz="8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结构化 &amp; 非结构化"/>
          <p:cNvSpPr txBox="1"/>
          <p:nvPr>
            <p:ph type="title"/>
          </p:nvPr>
        </p:nvSpPr>
        <p:spPr>
          <a:xfrm>
            <a:off x="5263515" y="356870"/>
            <a:ext cx="11129645" cy="1473200"/>
          </a:xfrm>
          <a:prstGeom prst="rect">
            <a:avLst/>
          </a:prstGeom>
        </p:spPr>
        <p:txBody>
          <a:bodyPr>
            <a:noAutofit/>
          </a:bodyPr>
          <a:lstStyle>
            <a:lvl1pPr defTabSz="640715">
              <a:defRPr sz="5770"/>
            </a:lvl1pPr>
          </a:lstStyle>
          <a:p>
            <a:r>
              <a:rPr lang="zh-CN" sz="4800"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scrapy</a:t>
            </a: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</a:rPr>
              <a:t>工程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5365" y="2334578"/>
            <a:ext cx="1727390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scrapy startproject </a:t>
            </a:r>
            <a:r>
              <a:rPr kumimoji="0" lang="en-US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tianya</a:t>
            </a: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5365" y="3576003"/>
            <a:ext cx="1727390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cd </a:t>
            </a:r>
            <a:r>
              <a:rPr kumimoji="0" lang="en-US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tianya</a:t>
            </a: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55365" y="4817428"/>
            <a:ext cx="1727390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 upright="0">
            <a:spAutoFit/>
          </a:bodyPr>
          <a:p>
            <a:pPr marL="457200" marR="0" indent="-45720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scrapy genspider </a:t>
            </a:r>
            <a:r>
              <a:rPr kumimoji="0" lang="en-US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tianya tianya</a:t>
            </a:r>
            <a:r>
              <a:rPr kumimoji="0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803000000090004"/>
                <a:sym typeface="Helvetica Neue" panose="02000803000000090004"/>
              </a:rPr>
              <a:t>.com</a:t>
            </a:r>
            <a:endParaRPr kumimoji="0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803000000090004"/>
              <a:sym typeface="Helvetica Neue" panose="020008030000000900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文本智能的演进"/>
          <p:cNvSpPr txBox="1"/>
          <p:nvPr>
            <p:ph type="ctrTitle"/>
          </p:nvPr>
        </p:nvSpPr>
        <p:spPr>
          <a:xfrm>
            <a:off x="3249930" y="4784090"/>
            <a:ext cx="17883505" cy="2122805"/>
          </a:xfrm>
          <a:prstGeom prst="rect">
            <a:avLst/>
          </a:prstGeom>
        </p:spPr>
        <p:txBody>
          <a:bodyPr/>
          <a:lstStyle>
            <a:lvl1pPr defTabSz="812800">
              <a:defRPr sz="1109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sz="8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什么是爬虫</a:t>
            </a:r>
            <a:endParaRPr lang="zh-CN" sz="8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文本智能的演进"/>
          <p:cNvSpPr txBox="1"/>
          <p:nvPr>
            <p:ph type="ctrTitle"/>
          </p:nvPr>
        </p:nvSpPr>
        <p:spPr>
          <a:xfrm>
            <a:off x="3249930" y="4784090"/>
            <a:ext cx="17883505" cy="2122805"/>
          </a:xfrm>
          <a:prstGeom prst="rect">
            <a:avLst/>
          </a:prstGeom>
        </p:spPr>
        <p:txBody>
          <a:bodyPr/>
          <a:lstStyle>
            <a:lvl1pPr defTabSz="812800">
              <a:defRPr sz="1109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sz="8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xpath</a:t>
            </a:r>
            <a:r>
              <a:rPr lang="zh-CN" altLang="en-US" sz="8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语法</a:t>
            </a:r>
            <a:endParaRPr lang="zh-CN" altLang="en-US" sz="8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结构化 &amp; 非结构化"/>
          <p:cNvSpPr txBox="1"/>
          <p:nvPr>
            <p:ph type="title"/>
          </p:nvPr>
        </p:nvSpPr>
        <p:spPr>
          <a:xfrm>
            <a:off x="5263515" y="356870"/>
            <a:ext cx="11129645" cy="1473200"/>
          </a:xfrm>
          <a:prstGeom prst="rect">
            <a:avLst/>
          </a:prstGeom>
        </p:spPr>
        <p:txBody>
          <a:bodyPr>
            <a:noAutofit/>
          </a:bodyPr>
          <a:lstStyle>
            <a:lvl1pPr defTabSz="640715">
              <a:defRPr sz="5770"/>
            </a:lvl1pPr>
          </a:lstStyle>
          <a:p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xpath</a:t>
            </a: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</a:rPr>
              <a:t>语法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0" y="2819400"/>
            <a:ext cx="18567400" cy="80772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5507" y="5947171"/>
            <a:ext cx="6732986" cy="182165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6860" y="10117455"/>
            <a:ext cx="2933700" cy="28479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结构化 &amp; 非结构化"/>
          <p:cNvSpPr txBox="1"/>
          <p:nvPr>
            <p:ph type="title"/>
          </p:nvPr>
        </p:nvSpPr>
        <p:spPr>
          <a:xfrm>
            <a:off x="5263515" y="356870"/>
            <a:ext cx="11129645" cy="1473200"/>
          </a:xfrm>
          <a:prstGeom prst="rect">
            <a:avLst/>
          </a:prstGeom>
        </p:spPr>
        <p:txBody>
          <a:bodyPr>
            <a:noAutofit/>
          </a:bodyPr>
          <a:lstStyle>
            <a:lvl1pPr defTabSz="640715">
              <a:defRPr sz="5770"/>
            </a:lvl1pPr>
          </a:lstStyle>
          <a:p>
            <a:r>
              <a:rPr lang="zh-CN" sz="4800">
                <a:latin typeface="微软雅黑" panose="020B0503020204020204" charset="-122"/>
                <a:ea typeface="微软雅黑" panose="020B0503020204020204" charset="-122"/>
              </a:rPr>
              <a:t>什么爬虫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065" y="3034665"/>
            <a:ext cx="13183870" cy="873823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结构化 &amp; 非结构化"/>
          <p:cNvSpPr txBox="1"/>
          <p:nvPr>
            <p:ph type="title"/>
          </p:nvPr>
        </p:nvSpPr>
        <p:spPr>
          <a:xfrm>
            <a:off x="5263515" y="356870"/>
            <a:ext cx="11129645" cy="1473200"/>
          </a:xfrm>
          <a:prstGeom prst="rect">
            <a:avLst/>
          </a:prstGeom>
        </p:spPr>
        <p:txBody>
          <a:bodyPr>
            <a:noAutofit/>
          </a:bodyPr>
          <a:lstStyle>
            <a:lvl1pPr defTabSz="640715">
              <a:defRPr sz="5770"/>
            </a:lvl1pPr>
          </a:lstStyle>
          <a:p>
            <a:r>
              <a:rPr lang="zh-CN" sz="4800">
                <a:latin typeface="微软雅黑" panose="020B0503020204020204" charset="-122"/>
                <a:ea typeface="微软雅黑" panose="020B0503020204020204" charset="-122"/>
              </a:rPr>
              <a:t>什么是</a:t>
            </a: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</a:rPr>
              <a:t>爬虫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3288665" y="5223194"/>
            <a:ext cx="18944590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网络爬虫是功能很强大的自动提取网页的程序。</a:t>
            </a:r>
            <a:endParaRPr 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"/>
          <p:cNvSpPr/>
          <p:nvPr/>
        </p:nvSpPr>
        <p:spPr>
          <a:xfrm>
            <a:off x="3288665" y="3439478"/>
            <a:ext cx="18944590" cy="11988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36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网络爬虫（又被称为网页蜘蛛，网络机器人，在FOAF社区中间，更经常的称为网页追逐者），是一种按照一定的规则，自动地抓取万维网信息的程序或者脚本。</a:t>
            </a:r>
            <a:endParaRPr lang="zh-CN" sz="36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3288665" y="6453189"/>
            <a:ext cx="17526635" cy="23069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36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charset="0"/>
              </a:rPr>
              <a:t>网络爬虫按照系统结构和实现技术，大致可以分为以下几种类型：通用网络爬虫（General Purpose Web Crawler）、聚焦网络爬虫（Focused Web Crawler）、增量式网络爬虫（Incremental Web Crawler）、深层网络爬虫（Deep Web Crawler）。 </a:t>
            </a:r>
            <a:endParaRPr sz="36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结构化 &amp; 非结构化"/>
          <p:cNvSpPr txBox="1"/>
          <p:nvPr>
            <p:ph type="title"/>
          </p:nvPr>
        </p:nvSpPr>
        <p:spPr>
          <a:xfrm>
            <a:off x="5263515" y="356870"/>
            <a:ext cx="11129645" cy="1473200"/>
          </a:xfrm>
          <a:prstGeom prst="rect">
            <a:avLst/>
          </a:prstGeom>
        </p:spPr>
        <p:txBody>
          <a:bodyPr>
            <a:noAutofit/>
          </a:bodyPr>
          <a:lstStyle>
            <a:lvl1pPr defTabSz="640715">
              <a:defRPr sz="5770"/>
            </a:lvl1pPr>
          </a:lstStyle>
          <a:p>
            <a:r>
              <a:rPr lang="zh-CN" sz="4800">
                <a:latin typeface="微软雅黑" panose="020B0503020204020204" charset="-122"/>
                <a:ea typeface="微软雅黑" panose="020B0503020204020204" charset="-122"/>
              </a:rPr>
              <a:t>通用网络爬虫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3288665" y="2486026"/>
            <a:ext cx="18944590" cy="9531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28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通用网络爬虫 从互联网中搜集网页，采集信息，这些网页信息用于为搜索引擎建立索引从而提供支持，它决定着整个引擎系统的内容是否丰富，信息是否即时，因此其性能的优劣直接影响着搜索引擎的效果。</a:t>
            </a:r>
            <a:endParaRPr lang="zh-CN" sz="28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3515" y="3510915"/>
            <a:ext cx="13557885" cy="98005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结构化 &amp; 非结构化"/>
          <p:cNvSpPr txBox="1"/>
          <p:nvPr>
            <p:ph type="title"/>
          </p:nvPr>
        </p:nvSpPr>
        <p:spPr>
          <a:xfrm>
            <a:off x="5263515" y="356870"/>
            <a:ext cx="11129645" cy="1473200"/>
          </a:xfrm>
          <a:prstGeom prst="rect">
            <a:avLst/>
          </a:prstGeom>
        </p:spPr>
        <p:txBody>
          <a:bodyPr>
            <a:noAutofit/>
          </a:bodyPr>
          <a:lstStyle>
            <a:lvl1pPr defTabSz="640715">
              <a:defRPr sz="5770"/>
            </a:lvl1pPr>
          </a:lstStyle>
          <a:p>
            <a:r>
              <a:rPr lang="zh-CN" sz="4800">
                <a:latin typeface="微软雅黑" panose="020B0503020204020204" charset="-122"/>
                <a:ea typeface="微软雅黑" panose="020B0503020204020204" charset="-122"/>
              </a:rPr>
              <a:t>爬虫和互联网所有网页之间的关系</a:t>
            </a:r>
            <a:endParaRPr lang="zh-CN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3288665" y="2104391"/>
            <a:ext cx="18944590" cy="67392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 eaLnBrk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已下载网页结合：爬虫已经从互联网下载到本地进行索引的网页集合。</a:t>
            </a:r>
            <a:endParaRPr lang="zh-CN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 eaLnBrk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过期网页结合：由于网页数量庞大，爬虫完整抓取一轮需要较长时间，在抓取过程中，很多已下载的网页可能已经更新了，从而导致过期。之所以如此，是因为互联网网页处于不断的动态变化过程中，所以易产生本地网页内容和真实互联网不一致的情况。</a:t>
            </a:r>
            <a:endParaRPr lang="zh-CN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 eaLnBrk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待下载网页集合：处于待抓取URL队列中的网页，这些网页即将被爬虫下载。</a:t>
            </a:r>
            <a:endParaRPr lang="zh-CN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 eaLnBrk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可知网页集合：这些网页还没有被爬虫下载，也没有出现在待抓取URL队列中，通过已经抓取的网页或者在待抓取URL队列中的网页，总是能够通过链接关系发现它们，稍晚时候会被爬虫抓取并索引。</a:t>
            </a:r>
            <a:endParaRPr lang="zh-CN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 eaLnBrk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未知网页集合：有些网页对于爬虫是无法抓取到的，这部分网页构成了未知网页结合。事实上，这部分网页所占的比例很高。</a:t>
            </a:r>
            <a:endParaRPr lang="zh-CN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结构化 &amp; 非结构化"/>
          <p:cNvSpPr txBox="1"/>
          <p:nvPr>
            <p:ph type="title"/>
          </p:nvPr>
        </p:nvSpPr>
        <p:spPr>
          <a:xfrm>
            <a:off x="5263515" y="356870"/>
            <a:ext cx="11129645" cy="1473200"/>
          </a:xfrm>
          <a:prstGeom prst="rect">
            <a:avLst/>
          </a:prstGeom>
        </p:spPr>
        <p:txBody>
          <a:bodyPr>
            <a:noAutofit/>
          </a:bodyPr>
          <a:lstStyle>
            <a:lvl1pPr defTabSz="640715">
              <a:defRPr sz="5770"/>
            </a:lvl1pPr>
          </a:lstStyle>
          <a:p>
            <a:r>
              <a:rPr lang="zh-CN" sz="4800">
                <a:latin typeface="微软雅黑" panose="020B0503020204020204" charset="-122"/>
                <a:ea typeface="微软雅黑" panose="020B0503020204020204" charset="-122"/>
              </a:rPr>
              <a:t>爬虫和互联网所有网页之间的关系</a:t>
            </a:r>
            <a:endParaRPr lang="zh-CN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5590" y="2946400"/>
            <a:ext cx="16212820" cy="78232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文本智能的演进"/>
          <p:cNvSpPr txBox="1"/>
          <p:nvPr>
            <p:ph type="ctrTitle"/>
          </p:nvPr>
        </p:nvSpPr>
        <p:spPr>
          <a:xfrm>
            <a:off x="3249930" y="4784090"/>
            <a:ext cx="17883505" cy="2122805"/>
          </a:xfrm>
          <a:prstGeom prst="rect">
            <a:avLst/>
          </a:prstGeom>
        </p:spPr>
        <p:txBody>
          <a:bodyPr/>
          <a:lstStyle>
            <a:lvl1pPr defTabSz="812800">
              <a:defRPr sz="1109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sz="8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爬虫的工作原理</a:t>
            </a:r>
            <a:endParaRPr lang="en-US" altLang="zh-CN" sz="8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 panose="02000803000000090004"/>
            <a:ea typeface="Helvetica Neue" panose="02000803000000090004"/>
            <a:cs typeface="Helvetica Neue" panose="02000803000000090004"/>
            <a:sym typeface="Helvetica Neue" panose="0200080300000009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 panose="02000803000000090004"/>
            <a:ea typeface="Helvetica Neue" panose="02000803000000090004"/>
            <a:cs typeface="Helvetica Neue" panose="02000803000000090004"/>
            <a:sym typeface="Helvetica Neue" panose="0200080300000009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3294</Words>
  <Application>WPS 演示</Application>
  <PresentationFormat/>
  <Paragraphs>207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宋体</vt:lpstr>
      <vt:lpstr>Wingdings</vt:lpstr>
      <vt:lpstr>Helvetica Neue</vt:lpstr>
      <vt:lpstr>Helvetica Neue Medium</vt:lpstr>
      <vt:lpstr>Helvetica Neue Light</vt:lpstr>
      <vt:lpstr>PingFang SC Regular</vt:lpstr>
      <vt:lpstr>微软雅黑</vt:lpstr>
      <vt:lpstr>Calibri</vt:lpstr>
      <vt:lpstr>Arial Unicode MS</vt:lpstr>
      <vt:lpstr>Wingdings</vt:lpstr>
      <vt:lpstr>Black</vt:lpstr>
      <vt:lpstr>爬虫及其应用</vt:lpstr>
      <vt:lpstr>PowerPoint 演示文稿</vt:lpstr>
      <vt:lpstr>什么是爬虫</vt:lpstr>
      <vt:lpstr>什么爬虫</vt:lpstr>
      <vt:lpstr>什么是爬虫</vt:lpstr>
      <vt:lpstr>通用网络爬虫</vt:lpstr>
      <vt:lpstr>爬虫和互联网所有网页之间的关系</vt:lpstr>
      <vt:lpstr>爬虫和互联网所有网页之间的关系</vt:lpstr>
      <vt:lpstr>爬虫的工作原理</vt:lpstr>
      <vt:lpstr>PowerPoint 演示文稿</vt:lpstr>
      <vt:lpstr>通用网络爬虫</vt:lpstr>
      <vt:lpstr>通用网络爬虫——网页抓取</vt:lpstr>
      <vt:lpstr>通用网络爬虫——数据存储</vt:lpstr>
      <vt:lpstr>通用网络爬虫——网页抓取</vt:lpstr>
      <vt:lpstr>http协议 请求与响应</vt:lpstr>
      <vt:lpstr>request</vt:lpstr>
      <vt:lpstr>http协议 请求与响应</vt:lpstr>
      <vt:lpstr>PowerPoint 演示文稿</vt:lpstr>
      <vt:lpstr>请求体</vt:lpstr>
      <vt:lpstr>Response——响应状态码</vt:lpstr>
      <vt:lpstr>Response——respone header</vt:lpstr>
      <vt:lpstr>preview——网页源代码</vt:lpstr>
      <vt:lpstr>什么是scrapy框架</vt:lpstr>
      <vt:lpstr>什么是scrapy</vt:lpstr>
      <vt:lpstr>什么是scrapy</vt:lpstr>
      <vt:lpstr>Scrapy主要包括的组件</vt:lpstr>
      <vt:lpstr>Scrapy运行流程</vt:lpstr>
      <vt:lpstr>创建scrapy工程</vt:lpstr>
      <vt:lpstr>创建scrapy工程</vt:lpstr>
      <vt:lpstr>xpath语法</vt:lpstr>
      <vt:lpstr>xpath语法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文本分类在WPS个人云中的落地</dc:title>
  <dc:creator/>
  <cp:lastModifiedBy>淡忘一切</cp:lastModifiedBy>
  <cp:revision>38</cp:revision>
  <dcterms:created xsi:type="dcterms:W3CDTF">2018-12-29T04:17:00Z</dcterms:created>
  <dcterms:modified xsi:type="dcterms:W3CDTF">2020-07-28T07:49:00Z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