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1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01" autoAdjust="0"/>
    <p:restoredTop sz="94660"/>
  </p:normalViewPr>
  <p:slideViewPr>
    <p:cSldViewPr snapToGrid="0">
      <p:cViewPr>
        <p:scale>
          <a:sx n="84" d="100"/>
          <a:sy n="84" d="100"/>
        </p:scale>
        <p:origin x="27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hzjegyzetek.blogspot.com/2019/02/atviteli-kozegek-optikai-vezetek-nelkuli.html" TargetMode="External"/><Relationship Id="rId3" Type="http://schemas.openxmlformats.org/officeDocument/2006/relationships/hyperlink" Target="https://people.inf.elte.hu/reksaai/beadando/index.html" TargetMode="External"/><Relationship Id="rId7" Type="http://schemas.openxmlformats.org/officeDocument/2006/relationships/hyperlink" Target="https://gyires.inf.unideb.hu/KMITT/b02/ch06s02.html" TargetMode="External"/><Relationship Id="rId2" Type="http://schemas.openxmlformats.org/officeDocument/2006/relationships/hyperlink" Target="https://slideplayer.hu/slide/189361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rgos.uni-eszterhazy.hu/wp-content/tananyagok/tamop/mediumismeret_I/26_07/38_vezetk_nlkli_tviteli_kzegek.html" TargetMode="External"/><Relationship Id="rId5" Type="http://schemas.openxmlformats.org/officeDocument/2006/relationships/hyperlink" Target="http://karon.hu/temakorok/H%C3%A1l%C3%B3zati%20ismeretek.htm" TargetMode="External"/><Relationship Id="rId4" Type="http://schemas.openxmlformats.org/officeDocument/2006/relationships/hyperlink" Target="https://www.szabilinux.hu/konya/konyv/2fejezet/2fvnatvk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68893" y="1441524"/>
            <a:ext cx="9882391" cy="2044939"/>
          </a:xfrm>
        </p:spPr>
        <p:txBody>
          <a:bodyPr/>
          <a:lstStyle/>
          <a:p>
            <a:pPr algn="ctr"/>
            <a:r>
              <a:rPr lang="hu-HU" sz="6000" dirty="0"/>
              <a:t>Vezeték, vezeték nélküli átviteli közegek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97259" y="3701616"/>
            <a:ext cx="8825658" cy="861420"/>
          </a:xfrm>
        </p:spPr>
        <p:txBody>
          <a:bodyPr/>
          <a:lstStyle/>
          <a:p>
            <a:pPr algn="ctr"/>
            <a:r>
              <a:rPr lang="hu-HU" dirty="0"/>
              <a:t>Készítette: György Gergő, Follárdt Áron, </a:t>
            </a:r>
            <a:r>
              <a:rPr lang="hu-HU" dirty="0" err="1"/>
              <a:t>Gúti</a:t>
            </a:r>
            <a:r>
              <a:rPr lang="hu-HU" dirty="0"/>
              <a:t> Bálint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495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Műholdas átvitel</a:t>
            </a:r>
          </a:p>
          <a:p>
            <a:r>
              <a:rPr lang="hu-HU" dirty="0"/>
              <a:t>Átvitel késleltetés</a:t>
            </a:r>
          </a:p>
          <a:p>
            <a:r>
              <a:rPr lang="hu-HU" dirty="0"/>
              <a:t>Felerősítve visszasugároznak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522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Bluetooth</a:t>
            </a:r>
            <a:endParaRPr lang="hu-HU" b="1" dirty="0"/>
          </a:p>
          <a:p>
            <a:r>
              <a:rPr lang="hu-HU" dirty="0"/>
              <a:t>Rövid hatótávolságú</a:t>
            </a:r>
          </a:p>
          <a:p>
            <a:r>
              <a:rPr lang="hu-HU" dirty="0"/>
              <a:t>Adatcsere</a:t>
            </a:r>
          </a:p>
          <a:p>
            <a:r>
              <a:rPr lang="hu-HU" dirty="0"/>
              <a:t>Nyílt</a:t>
            </a:r>
          </a:p>
          <a:p>
            <a:r>
              <a:rPr lang="hu-HU" dirty="0"/>
              <a:t>Adatsáv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66" y="2052918"/>
            <a:ext cx="6754208" cy="37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5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Bluetooth</a:t>
            </a:r>
            <a:endParaRPr lang="hu-HU" b="1" dirty="0"/>
          </a:p>
          <a:p>
            <a:r>
              <a:rPr lang="hu-HU" dirty="0"/>
              <a:t>PAN (</a:t>
            </a:r>
            <a:r>
              <a:rPr lang="hu-HU" dirty="0" err="1"/>
              <a:t>picone</a:t>
            </a:r>
            <a:r>
              <a:rPr lang="hu-HU" dirty="0"/>
              <a:t>)</a:t>
            </a:r>
          </a:p>
          <a:p>
            <a:r>
              <a:rPr lang="hu-HU" dirty="0"/>
              <a:t>Alacsony energiafogyasztás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038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Bluetooth</a:t>
            </a:r>
            <a:r>
              <a:rPr lang="hu-HU" b="1" dirty="0"/>
              <a:t> alkalmazása</a:t>
            </a:r>
          </a:p>
          <a:p>
            <a:r>
              <a:rPr lang="hu-HU" dirty="0"/>
              <a:t>Vezetéknélküli hálózatok kialakítására</a:t>
            </a:r>
          </a:p>
          <a:p>
            <a:r>
              <a:rPr lang="hu-HU" dirty="0"/>
              <a:t>Perifériák csatlakoztatására</a:t>
            </a:r>
          </a:p>
          <a:p>
            <a:r>
              <a:rPr lang="hu-HU" dirty="0"/>
              <a:t>Fájlok, adatok átvitele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89" y="2916238"/>
            <a:ext cx="5647323" cy="37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1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Átviteli sebességek</a:t>
            </a:r>
          </a:p>
          <a:p>
            <a:r>
              <a:rPr lang="hu-HU" dirty="0" err="1"/>
              <a:t>Wi</a:t>
            </a:r>
            <a:r>
              <a:rPr lang="hu-HU" dirty="0"/>
              <a:t>-Fi: IEEE 802.11 szabványoktól függenek</a:t>
            </a:r>
          </a:p>
          <a:p>
            <a:r>
              <a:rPr lang="hu-HU" dirty="0"/>
              <a:t>Legelterjedtebb a </a:t>
            </a:r>
            <a:r>
              <a:rPr lang="hu-HU" dirty="0" err="1"/>
              <a:t>Wi</a:t>
            </a:r>
            <a:r>
              <a:rPr lang="hu-HU" dirty="0"/>
              <a:t>-Fi 4, </a:t>
            </a:r>
            <a:r>
              <a:rPr lang="hu-HU" dirty="0" err="1"/>
              <a:t>Wi</a:t>
            </a:r>
            <a:r>
              <a:rPr lang="hu-HU" dirty="0"/>
              <a:t>-Fi 5, </a:t>
            </a:r>
            <a:r>
              <a:rPr lang="hu-HU" dirty="0" err="1"/>
              <a:t>Wi</a:t>
            </a:r>
            <a:r>
              <a:rPr lang="hu-HU" dirty="0"/>
              <a:t>-Fi 6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4454"/>
            <a:ext cx="12192000" cy="359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17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Átviteli sebességek</a:t>
            </a:r>
          </a:p>
          <a:p>
            <a:r>
              <a:rPr lang="hu-HU" dirty="0"/>
              <a:t>Sebességeik:</a:t>
            </a:r>
          </a:p>
          <a:p>
            <a:r>
              <a:rPr lang="hu-HU" dirty="0" err="1"/>
              <a:t>Wi</a:t>
            </a:r>
            <a:r>
              <a:rPr lang="hu-HU" dirty="0"/>
              <a:t>-Fi 4: Akár 600 </a:t>
            </a:r>
            <a:r>
              <a:rPr lang="hu-HU" dirty="0" err="1"/>
              <a:t>Mbps</a:t>
            </a:r>
            <a:endParaRPr lang="hu-HU" dirty="0"/>
          </a:p>
          <a:p>
            <a:r>
              <a:rPr lang="hu-HU" dirty="0" err="1"/>
              <a:t>Wi</a:t>
            </a:r>
            <a:r>
              <a:rPr lang="hu-HU" dirty="0"/>
              <a:t>-Fi 5: Akár 3,5 </a:t>
            </a:r>
            <a:r>
              <a:rPr lang="hu-HU" dirty="0" err="1"/>
              <a:t>Gbps</a:t>
            </a:r>
            <a:endParaRPr lang="hu-HU" dirty="0"/>
          </a:p>
          <a:p>
            <a:r>
              <a:rPr lang="hu-HU" dirty="0" err="1"/>
              <a:t>Wi</a:t>
            </a:r>
            <a:r>
              <a:rPr lang="hu-HU" dirty="0"/>
              <a:t>-Fi 6: Akár 9,6 </a:t>
            </a:r>
            <a:r>
              <a:rPr lang="hu-HU" dirty="0" err="1"/>
              <a:t>Gbps</a:t>
            </a:r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77" y="2052918"/>
            <a:ext cx="6884691" cy="459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76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NFC (</a:t>
            </a:r>
            <a:r>
              <a:rPr lang="hu-HU" b="1" dirty="0" err="1"/>
              <a:t>Near</a:t>
            </a:r>
            <a:r>
              <a:rPr lang="hu-HU" b="1" dirty="0"/>
              <a:t> </a:t>
            </a:r>
            <a:r>
              <a:rPr lang="hu-HU" b="1" dirty="0" err="1"/>
              <a:t>Field</a:t>
            </a:r>
            <a:r>
              <a:rPr lang="hu-HU" b="1" dirty="0"/>
              <a:t> </a:t>
            </a:r>
            <a:r>
              <a:rPr lang="hu-HU" b="1" dirty="0" err="1"/>
              <a:t>Communication</a:t>
            </a:r>
            <a:r>
              <a:rPr lang="hu-HU" b="1" dirty="0"/>
              <a:t>)</a:t>
            </a:r>
          </a:p>
          <a:p>
            <a:r>
              <a:rPr lang="hu-HU" dirty="0"/>
              <a:t>Lehetővé teszi két eszköz adatcseréjét</a:t>
            </a:r>
          </a:p>
          <a:p>
            <a:r>
              <a:rPr lang="hu-HU" dirty="0"/>
              <a:t>Számos alkalmazáshoz használható</a:t>
            </a:r>
          </a:p>
          <a:p>
            <a:endParaRPr lang="hu-HU" dirty="0"/>
          </a:p>
          <a:p>
            <a:endParaRPr lang="hu-HU" dirty="0"/>
          </a:p>
        </p:txBody>
      </p:sp>
      <p:graphicFrame>
        <p:nvGraphicFramePr>
          <p:cNvPr id="4" name="Objektum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135142"/>
              </p:ext>
            </p:extLst>
          </p:nvPr>
        </p:nvGraphicFramePr>
        <p:xfrm>
          <a:off x="92075" y="92075"/>
          <a:ext cx="19891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somagoló felületobjektum" showAsIcon="1" r:id="rId3" imgW="1989000" imgH="550800" progId="Package">
                  <p:embed/>
                </p:oleObj>
              </mc:Choice>
              <mc:Fallback>
                <p:oleObj name="Csomagoló felületobjektum" showAsIcon="1" r:id="rId3" imgW="1989000" imgH="550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1989138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Kép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206" y="2052918"/>
            <a:ext cx="4469994" cy="446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72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0" lvl="7" indent="0">
              <a:buNone/>
            </a:pPr>
            <a:r>
              <a:rPr lang="hu-HU" b="1" dirty="0" smtClean="0"/>
              <a:t>                     NFC</a:t>
            </a:r>
          </a:p>
          <a:p>
            <a:r>
              <a:rPr lang="hu-HU" b="1" dirty="0" smtClean="0"/>
              <a:t>Mire </a:t>
            </a:r>
            <a:r>
              <a:rPr lang="hu-HU" b="1" dirty="0"/>
              <a:t>használhatjuk?</a:t>
            </a:r>
          </a:p>
          <a:p>
            <a:r>
              <a:rPr lang="hu-HU" dirty="0"/>
              <a:t>Fizetés bonyolítás</a:t>
            </a:r>
          </a:p>
          <a:p>
            <a:r>
              <a:rPr lang="hu-HU" dirty="0"/>
              <a:t>Névjegykártya váltás</a:t>
            </a:r>
          </a:p>
          <a:p>
            <a:r>
              <a:rPr lang="hu-HU" dirty="0" err="1"/>
              <a:t>Wi</a:t>
            </a:r>
            <a:r>
              <a:rPr lang="hu-HU" dirty="0"/>
              <a:t>-Fi hálózathoz csatlakozás</a:t>
            </a:r>
          </a:p>
          <a:p>
            <a:r>
              <a:rPr lang="hu-HU" dirty="0"/>
              <a:t>Bérletek, jegyek beolvasása</a:t>
            </a:r>
          </a:p>
          <a:p>
            <a:endParaRPr lang="hu-HU" b="1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79" y="2150428"/>
            <a:ext cx="6190393" cy="45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0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Hogyan működik?</a:t>
            </a:r>
          </a:p>
          <a:p>
            <a:r>
              <a:rPr lang="hu-HU" dirty="0"/>
              <a:t>Elektromágneses mező</a:t>
            </a:r>
          </a:p>
          <a:p>
            <a:r>
              <a:rPr lang="hu-HU" dirty="0"/>
              <a:t>13,56 MHz-es frekvencia</a:t>
            </a:r>
          </a:p>
          <a:p>
            <a:r>
              <a:rPr lang="hu-HU" dirty="0"/>
              <a:t>NFC Chip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954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Hol találhatjuk meg:</a:t>
            </a:r>
          </a:p>
          <a:p>
            <a:r>
              <a:rPr lang="hu-HU" dirty="0"/>
              <a:t>Tömegközlekedési bérleteken</a:t>
            </a:r>
          </a:p>
          <a:p>
            <a:r>
              <a:rPr lang="hu-HU" dirty="0"/>
              <a:t>Plakátok</a:t>
            </a:r>
          </a:p>
          <a:p>
            <a:r>
              <a:rPr lang="hu-HU" dirty="0"/>
              <a:t>Matricák</a:t>
            </a:r>
          </a:p>
          <a:p>
            <a:r>
              <a:rPr lang="hu-HU" dirty="0"/>
              <a:t>Telefonok</a:t>
            </a:r>
          </a:p>
          <a:p>
            <a:r>
              <a:rPr lang="hu-HU" dirty="0"/>
              <a:t>Fizetési tranzakciók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94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Infravörös átvitel</a:t>
            </a:r>
          </a:p>
          <a:p>
            <a:r>
              <a:rPr lang="hu-HU" dirty="0"/>
              <a:t>Alacsony energiaszint</a:t>
            </a:r>
          </a:p>
          <a:p>
            <a:r>
              <a:rPr lang="hu-HU" dirty="0"/>
              <a:t>Jelek áthatolása</a:t>
            </a:r>
          </a:p>
          <a:p>
            <a:r>
              <a:rPr lang="hu-HU" dirty="0"/>
              <a:t>PDA, PC</a:t>
            </a:r>
          </a:p>
          <a:p>
            <a:r>
              <a:rPr lang="hu-HU" dirty="0" err="1"/>
              <a:t>IrDA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3973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NFC Biztonsága</a:t>
            </a:r>
          </a:p>
          <a:p>
            <a:r>
              <a:rPr lang="hu-HU" dirty="0"/>
              <a:t>Nem olyan biztonságos</a:t>
            </a:r>
          </a:p>
          <a:p>
            <a:r>
              <a:rPr lang="hu-HU" dirty="0"/>
              <a:t>Fizetésfeldolgozók</a:t>
            </a:r>
          </a:p>
          <a:p>
            <a:r>
              <a:rPr lang="hu-HU" dirty="0"/>
              <a:t>Fizetési adatok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70" y="2888857"/>
            <a:ext cx="7199810" cy="355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48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Példák az NFC használatára</a:t>
            </a:r>
          </a:p>
          <a:p>
            <a:r>
              <a:rPr lang="hu-HU" dirty="0" err="1"/>
              <a:t>Mikrotranzakciók</a:t>
            </a:r>
            <a:endParaRPr lang="hu-HU" dirty="0"/>
          </a:p>
          <a:p>
            <a:r>
              <a:rPr lang="hu-HU" dirty="0" err="1"/>
              <a:t>Bluetooth</a:t>
            </a:r>
            <a:r>
              <a:rPr lang="hu-HU" dirty="0"/>
              <a:t> párosítása</a:t>
            </a:r>
          </a:p>
          <a:p>
            <a:r>
              <a:rPr lang="hu-HU" dirty="0"/>
              <a:t>Előre beállított SOS üzenet küldése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472" y="2251710"/>
            <a:ext cx="6355080" cy="460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5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Vezetékes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Csavart érpár (UTP,STP)</a:t>
            </a:r>
          </a:p>
          <a:p>
            <a:r>
              <a:rPr lang="hu-HU" dirty="0"/>
              <a:t>Két egymásra spirálisan felcsavart rézvezeték</a:t>
            </a:r>
          </a:p>
          <a:p>
            <a:r>
              <a:rPr lang="hu-HU" dirty="0"/>
              <a:t>Sodrás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2906226"/>
            <a:ext cx="5132069" cy="384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95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Vezetékes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UTP Bekötései</a:t>
            </a:r>
          </a:p>
          <a:p>
            <a:r>
              <a:rPr lang="hu-HU" dirty="0"/>
              <a:t>Egyenes kötésű kábel</a:t>
            </a:r>
          </a:p>
          <a:p>
            <a:r>
              <a:rPr lang="hu-HU" dirty="0"/>
              <a:t>Kereszt kötésű kábel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6659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Vezetékes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STP,ScTP</a:t>
            </a:r>
            <a:r>
              <a:rPr lang="hu-HU" b="1" dirty="0"/>
              <a:t>:</a:t>
            </a:r>
          </a:p>
          <a:p>
            <a:r>
              <a:rPr lang="hu-HU" dirty="0"/>
              <a:t>Árnyékolás</a:t>
            </a:r>
          </a:p>
          <a:p>
            <a:r>
              <a:rPr lang="hu-HU" dirty="0"/>
              <a:t>AL fólia</a:t>
            </a:r>
          </a:p>
          <a:p>
            <a:r>
              <a:rPr lang="hu-HU" dirty="0"/>
              <a:t>Jobb jelátvitel</a:t>
            </a:r>
          </a:p>
          <a:p>
            <a:r>
              <a:rPr lang="hu-HU" dirty="0"/>
              <a:t>Interferencia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456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Vezetékes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Csavart érpár jelátvitelei:</a:t>
            </a:r>
          </a:p>
          <a:p>
            <a:r>
              <a:rPr lang="hu-HU" dirty="0"/>
              <a:t>Analóg</a:t>
            </a:r>
          </a:p>
          <a:p>
            <a:r>
              <a:rPr lang="hu-HU" dirty="0"/>
              <a:t>Digitális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5055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Vezetékes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Csavart érpár sávszélessége mitől függ:</a:t>
            </a:r>
          </a:p>
          <a:p>
            <a:r>
              <a:rPr lang="hu-HU" dirty="0"/>
              <a:t>Vezeték vastagsága</a:t>
            </a:r>
          </a:p>
          <a:p>
            <a:r>
              <a:rPr lang="hu-HU" dirty="0"/>
              <a:t>Áthidalt távolság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3674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Vezetékes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Leggyakrabban hol használják:</a:t>
            </a:r>
          </a:p>
          <a:p>
            <a:r>
              <a:rPr lang="hu-HU" dirty="0"/>
              <a:t>Telefonrendszerekben</a:t>
            </a:r>
          </a:p>
          <a:p>
            <a:r>
              <a:rPr lang="hu-HU" dirty="0" err="1"/>
              <a:t>Telco</a:t>
            </a:r>
            <a:endParaRPr lang="hu-HU" dirty="0"/>
          </a:p>
          <a:p>
            <a:r>
              <a:rPr lang="hu-HU" dirty="0"/>
              <a:t>ADSL-internetforgalom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1986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Vezetékes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Optikai kábel</a:t>
            </a:r>
          </a:p>
          <a:p>
            <a:r>
              <a:rPr lang="hu-HU" dirty="0"/>
              <a:t>Adatok hordozó közege a fényhullám</a:t>
            </a:r>
          </a:p>
          <a:p>
            <a:r>
              <a:rPr lang="hu-HU" dirty="0"/>
              <a:t>Fényvezető</a:t>
            </a:r>
          </a:p>
          <a:p>
            <a:r>
              <a:rPr lang="hu-HU" dirty="0" err="1"/>
              <a:t>Dielektromos</a:t>
            </a:r>
            <a:r>
              <a:rPr lang="hu-HU" dirty="0"/>
              <a:t> szálak</a:t>
            </a:r>
          </a:p>
          <a:p>
            <a:r>
              <a:rPr lang="hu-HU" dirty="0"/>
              <a:t>Fénycsóvák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5706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Vezetékes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Optikai kábel:</a:t>
            </a:r>
          </a:p>
          <a:p>
            <a:r>
              <a:rPr lang="hu-HU" dirty="0"/>
              <a:t>Jel teljes védelme garantálható</a:t>
            </a:r>
          </a:p>
          <a:p>
            <a:r>
              <a:rPr lang="hu-HU" dirty="0"/>
              <a:t>Védve van a környezeti hatásoktól</a:t>
            </a:r>
          </a:p>
          <a:p>
            <a:r>
              <a:rPr lang="hu-HU" dirty="0"/>
              <a:t>Nagyon alacsony szintű jel-csillapítás</a:t>
            </a:r>
          </a:p>
          <a:p>
            <a:r>
              <a:rPr lang="hu-HU" dirty="0"/>
              <a:t>Elektromágneses kölcsönhatások sem generálódnak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746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Lézeres adatátvitel</a:t>
            </a:r>
          </a:p>
          <a:p>
            <a:r>
              <a:rPr lang="hu-HU" dirty="0"/>
              <a:t>Pont-pont adatátvitel</a:t>
            </a:r>
          </a:p>
          <a:p>
            <a:r>
              <a:rPr lang="hu-HU" dirty="0"/>
              <a:t>Távolság áthidalás</a:t>
            </a:r>
          </a:p>
          <a:p>
            <a:r>
              <a:rPr lang="hu-HU" dirty="0"/>
              <a:t>Biztonságos</a:t>
            </a:r>
          </a:p>
          <a:p>
            <a:r>
              <a:rPr lang="hu-HU" dirty="0"/>
              <a:t>Időjárás könnyen befolyásolhatja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4790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Vezetékes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Optikai kábelek csoportosítása:</a:t>
            </a:r>
          </a:p>
          <a:p>
            <a:r>
              <a:rPr lang="hu-HU" dirty="0"/>
              <a:t>Üveg</a:t>
            </a:r>
          </a:p>
          <a:p>
            <a:r>
              <a:rPr lang="hu-HU" dirty="0"/>
              <a:t>Műanyag</a:t>
            </a:r>
          </a:p>
          <a:p>
            <a:r>
              <a:rPr lang="hu-HU" dirty="0"/>
              <a:t>Félvezető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4413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Vezetékes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Optikai kábelek fényvezető anyaga:</a:t>
            </a:r>
          </a:p>
          <a:p>
            <a:r>
              <a:rPr lang="hu-HU" dirty="0"/>
              <a:t>Nagy távolságra, nagy sebességgel való adattovábbítás</a:t>
            </a:r>
          </a:p>
          <a:p>
            <a:r>
              <a:rPr lang="hu-HU" dirty="0"/>
              <a:t>Lokális információ átadás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5286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Vezetékes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Optikai kábelek megjelenései:</a:t>
            </a:r>
          </a:p>
          <a:p>
            <a:r>
              <a:rPr lang="hu-HU" dirty="0" err="1"/>
              <a:t>Audio</a:t>
            </a:r>
            <a:r>
              <a:rPr lang="hu-HU" dirty="0"/>
              <a:t> rendszerek</a:t>
            </a:r>
          </a:p>
          <a:p>
            <a:r>
              <a:rPr lang="hu-HU" dirty="0"/>
              <a:t>Telekommunikációs eszközök</a:t>
            </a:r>
          </a:p>
          <a:p>
            <a:r>
              <a:rPr lang="hu-HU" dirty="0"/>
              <a:t>Orvosi műszerek</a:t>
            </a:r>
          </a:p>
          <a:p>
            <a:r>
              <a:rPr lang="hu-HU" dirty="0"/>
              <a:t>Ipari automatikai egységek gyártása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9973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184488"/>
            <a:ext cx="12191999" cy="758862"/>
          </a:xfrm>
        </p:spPr>
        <p:txBody>
          <a:bodyPr/>
          <a:lstStyle/>
          <a:p>
            <a:pPr algn="ctr"/>
            <a:r>
              <a:rPr lang="hu-HU" sz="7200" dirty="0" smtClean="0"/>
              <a:t>Köszönjük a figyelmet! </a:t>
            </a:r>
            <a:r>
              <a:rPr lang="hu-HU" sz="7200" dirty="0" smtClean="0">
                <a:sym typeface="Wingdings" panose="05000000000000000000" pitchFamily="2" charset="2"/>
              </a:rPr>
              <a:t></a:t>
            </a:r>
            <a:endParaRPr lang="hu-HU" sz="7200" dirty="0"/>
          </a:p>
        </p:txBody>
      </p:sp>
    </p:spTree>
    <p:extLst>
      <p:ext uri="{BB962C8B-B14F-4D97-AF65-F5344CB8AC3E}">
        <p14:creationId xmlns:p14="http://schemas.microsoft.com/office/powerpoint/2010/main" val="3329631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u="sng" dirty="0">
                <a:hlinkClick r:id="rId2"/>
              </a:rPr>
              <a:t>https://slideplayer.hu/slide/1893618/</a:t>
            </a:r>
            <a:endParaRPr lang="hu-HU" dirty="0"/>
          </a:p>
          <a:p>
            <a:r>
              <a:rPr lang="hu-HU" u="sng" dirty="0">
                <a:hlinkClick r:id="rId3"/>
              </a:rPr>
              <a:t>https://people.inf.elte.hu/reksaai/beadando/index.html</a:t>
            </a:r>
            <a:endParaRPr lang="hu-HU" dirty="0"/>
          </a:p>
          <a:p>
            <a:r>
              <a:rPr lang="hu-HU" u="sng" dirty="0">
                <a:hlinkClick r:id="rId4"/>
              </a:rPr>
              <a:t>https://www.szabilinux.hu/konya/konyv/2fejezet/2fvnatvk.htm</a:t>
            </a:r>
            <a:endParaRPr lang="hu-HU" dirty="0"/>
          </a:p>
          <a:p>
            <a:r>
              <a:rPr lang="hu-HU" u="sng" dirty="0">
                <a:hlinkClick r:id="rId5"/>
              </a:rPr>
              <a:t>http://karon.hu/temakorok/H%C3%A1l%C3%B3zati%20ismeretek.htm</a:t>
            </a:r>
            <a:endParaRPr lang="hu-HU" dirty="0"/>
          </a:p>
          <a:p>
            <a:r>
              <a:rPr lang="hu-HU" u="sng" dirty="0">
                <a:hlinkClick r:id="rId6"/>
              </a:rPr>
              <a:t>https://forgos.uni-eszterhazy.hu/wp-content/tananyagok/tamop/mediumismeret_I/26_07/38_vezetk_nlkli_tviteli_kzegek.html</a:t>
            </a:r>
            <a:endParaRPr lang="hu-HU" dirty="0"/>
          </a:p>
          <a:p>
            <a:r>
              <a:rPr lang="hu-HU" u="sng" dirty="0">
                <a:hlinkClick r:id="rId7"/>
              </a:rPr>
              <a:t>https://gyires.inf.unideb.hu/KMITT/b02/ch06s02.html</a:t>
            </a:r>
            <a:endParaRPr lang="hu-HU" dirty="0"/>
          </a:p>
          <a:p>
            <a:r>
              <a:rPr lang="hu-HU" u="sng" dirty="0">
                <a:hlinkClick r:id="rId8"/>
              </a:rPr>
              <a:t>https://</a:t>
            </a:r>
            <a:r>
              <a:rPr lang="hu-HU" u="sng" dirty="0" smtClean="0">
                <a:hlinkClick r:id="rId8"/>
              </a:rPr>
              <a:t>hzjegyzetek.blogspot.com/2019/02/atviteli-kozegek-optikai-vezetek-nelkuli.html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559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Rádióhullám:</a:t>
            </a:r>
          </a:p>
          <a:p>
            <a:r>
              <a:rPr lang="hu-HU" dirty="0"/>
              <a:t>Frekvenciatartomány</a:t>
            </a:r>
          </a:p>
          <a:p>
            <a:r>
              <a:rPr lang="hu-HU" dirty="0"/>
              <a:t>Sugárnyalábok</a:t>
            </a:r>
          </a:p>
          <a:p>
            <a:r>
              <a:rPr lang="hu-HU" dirty="0" err="1"/>
              <a:t>Reléző</a:t>
            </a:r>
            <a:r>
              <a:rPr lang="hu-HU" dirty="0"/>
              <a:t> állomások</a:t>
            </a:r>
          </a:p>
          <a:p>
            <a:r>
              <a:rPr lang="hu-HU" dirty="0"/>
              <a:t>Egyszerűen előállíthatók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784" y="2979869"/>
            <a:ext cx="6806703" cy="363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7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Rádióhullám:</a:t>
            </a:r>
          </a:p>
          <a:p>
            <a:r>
              <a:rPr lang="hu-HU" dirty="0"/>
              <a:t>Terjedés</a:t>
            </a:r>
          </a:p>
          <a:p>
            <a:r>
              <a:rPr lang="hu-HU" dirty="0"/>
              <a:t>Teljesítményük</a:t>
            </a:r>
          </a:p>
          <a:p>
            <a:r>
              <a:rPr lang="hu-HU" dirty="0" err="1"/>
              <a:t>Path</a:t>
            </a:r>
            <a:r>
              <a:rPr lang="hu-HU" dirty="0"/>
              <a:t> </a:t>
            </a:r>
            <a:r>
              <a:rPr lang="hu-HU" dirty="0" err="1"/>
              <a:t>loss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065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Adatátvitelrádióhullámokkal</a:t>
            </a:r>
          </a:p>
          <a:p>
            <a:r>
              <a:rPr lang="hu-HU" dirty="0"/>
              <a:t>Nagy hatótávolság</a:t>
            </a:r>
          </a:p>
          <a:p>
            <a:r>
              <a:rPr lang="hu-HU" dirty="0"/>
              <a:t>Zsinór nélküli telefonok</a:t>
            </a:r>
          </a:p>
          <a:p>
            <a:r>
              <a:rPr lang="hu-HU" dirty="0"/>
              <a:t>Vezeték nélküli helyihálózatok</a:t>
            </a:r>
          </a:p>
          <a:p>
            <a:r>
              <a:rPr lang="hu-HU" dirty="0"/>
              <a:t>Egyéb </a:t>
            </a:r>
            <a:r>
              <a:rPr lang="hu-HU" dirty="0" err="1"/>
              <a:t>számítós</a:t>
            </a:r>
            <a:r>
              <a:rPr lang="hu-HU" dirty="0"/>
              <a:t> perifériák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50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Szórt spektrumú sugárzás</a:t>
            </a:r>
          </a:p>
          <a:p>
            <a:r>
              <a:rPr lang="hu-HU" dirty="0"/>
              <a:t>Lokális hálózat</a:t>
            </a:r>
          </a:p>
          <a:p>
            <a:r>
              <a:rPr lang="hu-HU" dirty="0"/>
              <a:t>Fehér zaj</a:t>
            </a:r>
          </a:p>
          <a:p>
            <a:r>
              <a:rPr lang="hu-HU" dirty="0"/>
              <a:t>Vevő felismeri és fogad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27" y="3988705"/>
            <a:ext cx="6911376" cy="258704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803" y="1152983"/>
            <a:ext cx="4971072" cy="284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3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Műholdas adatátvitel</a:t>
            </a:r>
          </a:p>
          <a:p>
            <a:r>
              <a:rPr lang="hu-HU" dirty="0" err="1"/>
              <a:t>Transzponderek</a:t>
            </a:r>
            <a:endParaRPr lang="hu-HU" dirty="0"/>
          </a:p>
          <a:p>
            <a:r>
              <a:rPr lang="hu-HU" dirty="0" err="1"/>
              <a:t>Geostacionárius</a:t>
            </a:r>
            <a:r>
              <a:rPr lang="hu-HU" dirty="0"/>
              <a:t> pálya</a:t>
            </a:r>
          </a:p>
          <a:p>
            <a:r>
              <a:rPr lang="hu-HU" dirty="0"/>
              <a:t>Állónak látszanak</a:t>
            </a:r>
          </a:p>
          <a:p>
            <a:r>
              <a:rPr lang="hu-HU" dirty="0"/>
              <a:t>Frekvenciatartományok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1853248"/>
            <a:ext cx="6024378" cy="45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Műholdas adatátvitel</a:t>
            </a:r>
          </a:p>
          <a:p>
            <a:r>
              <a:rPr lang="hu-HU" dirty="0"/>
              <a:t>Sávszélesség</a:t>
            </a:r>
          </a:p>
          <a:p>
            <a:r>
              <a:rPr lang="hu-HU" dirty="0"/>
              <a:t>Polarizált adás</a:t>
            </a:r>
          </a:p>
          <a:p>
            <a:r>
              <a:rPr lang="hu-HU" dirty="0"/>
              <a:t>Statikus, </a:t>
            </a:r>
            <a:r>
              <a:rPr lang="hu-HU" dirty="0" err="1"/>
              <a:t>multiplexálás</a:t>
            </a:r>
            <a:endParaRPr lang="hu-HU" dirty="0"/>
          </a:p>
          <a:p>
            <a:r>
              <a:rPr lang="hu-HU" dirty="0"/>
              <a:t>TV-s műsorszórás</a:t>
            </a:r>
          </a:p>
          <a:p>
            <a:r>
              <a:rPr lang="hu-HU" dirty="0"/>
              <a:t>Kis kiterjedésű pontnyalábok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0770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493</Words>
  <Application>Microsoft Office PowerPoint</Application>
  <PresentationFormat>Szélesvásznú</PresentationFormat>
  <Paragraphs>174</Paragraphs>
  <Slides>34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34</vt:i4>
      </vt:variant>
    </vt:vector>
  </HeadingPairs>
  <TitlesOfParts>
    <vt:vector size="40" baseType="lpstr">
      <vt:lpstr>Arial</vt:lpstr>
      <vt:lpstr>Century Gothic</vt:lpstr>
      <vt:lpstr>Wingdings</vt:lpstr>
      <vt:lpstr>Wingdings 3</vt:lpstr>
      <vt:lpstr>Ion</vt:lpstr>
      <vt:lpstr>Csomag</vt:lpstr>
      <vt:lpstr>Vezeték, 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Vezetékes átviteli közegek</vt:lpstr>
      <vt:lpstr>Vezetékes átviteli közegek</vt:lpstr>
      <vt:lpstr>Vezetékes átviteli közegek</vt:lpstr>
      <vt:lpstr>Vezetékes átviteli közegek</vt:lpstr>
      <vt:lpstr>Vezetékes átviteli közegek</vt:lpstr>
      <vt:lpstr>Vezetékes átviteli közegek</vt:lpstr>
      <vt:lpstr>Vezetékes átviteli közegek</vt:lpstr>
      <vt:lpstr>Vezetékes átviteli közegek</vt:lpstr>
      <vt:lpstr>Vezetékes átviteli közegek</vt:lpstr>
      <vt:lpstr>Vezetékes átviteli közegek</vt:lpstr>
      <vt:lpstr>Vezetékes átviteli közegek</vt:lpstr>
      <vt:lpstr>Köszönjük a figyelmet! 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Vezeték, vezeték nélküli átviteli közegek</dc:title>
  <dc:creator>Follárdt Áron</dc:creator>
  <cp:lastModifiedBy>Follárdt Áron</cp:lastModifiedBy>
  <cp:revision>4</cp:revision>
  <dcterms:created xsi:type="dcterms:W3CDTF">2023-09-28T07:02:30Z</dcterms:created>
  <dcterms:modified xsi:type="dcterms:W3CDTF">2023-09-28T07:36:11Z</dcterms:modified>
</cp:coreProperties>
</file>