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9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7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52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93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0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7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8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5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6CB2-982F-499D-B8ED-B1B1FED2E74C}" type="datetimeFigureOut">
              <a:rPr lang="pt-BR" smtClean="0"/>
              <a:t>29/05/2018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Warehouse Toolkit, 3rd Edition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Resumo do Capitulo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Modelagem </a:t>
            </a:r>
            <a:r>
              <a:rPr lang="pt-BR" b="1" dirty="0" smtClean="0"/>
              <a:t>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DW / BI de </a:t>
            </a:r>
            <a:r>
              <a:rPr lang="pt-BR" b="1" dirty="0" err="1"/>
              <a:t>Kimball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1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Arquiteturas alternativas DW / BI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Mitos de Modelagem Dimensional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Mais razões para pensar </a:t>
            </a:r>
            <a:r>
              <a:rPr lang="pt-BR" b="1" dirty="0" err="1"/>
              <a:t>dimensionalmente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87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Considerações ágeis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54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Resumo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331" y="2404534"/>
            <a:ext cx="8550672" cy="1646302"/>
          </a:xfrm>
        </p:spPr>
        <p:txBody>
          <a:bodyPr/>
          <a:lstStyle/>
          <a:p>
            <a:r>
              <a:rPr lang="pt-BR" sz="3600" dirty="0"/>
              <a:t>Capítulo 1: Data </a:t>
            </a:r>
            <a:r>
              <a:rPr lang="pt-BR" sz="3600" dirty="0" err="1"/>
              <a:t>Warehousing</a:t>
            </a:r>
            <a:r>
              <a:rPr lang="pt-BR" sz="3600" dirty="0"/>
              <a:t>,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Business </a:t>
            </a:r>
            <a:r>
              <a:rPr lang="pt-BR" sz="3600" dirty="0" err="1"/>
              <a:t>Intelligence</a:t>
            </a:r>
            <a:r>
              <a:rPr lang="pt-BR" sz="3600" dirty="0"/>
              <a:t>,</a:t>
            </a:r>
            <a:br>
              <a:rPr lang="pt-BR" sz="3600" dirty="0"/>
            </a:br>
            <a:r>
              <a:rPr lang="pt-BR" sz="3600" dirty="0"/>
              <a:t>Primer </a:t>
            </a:r>
            <a:r>
              <a:rPr lang="pt-BR" sz="3600" dirty="0" smtClean="0"/>
              <a:t>da </a:t>
            </a:r>
            <a:r>
              <a:rPr lang="pt-BR" sz="3600" dirty="0"/>
              <a:t>modelagem dimensional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3812" y="1614678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400" dirty="0" smtClean="0"/>
              <a:t>Nesse começo encontrará uma cartilha sobre: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data </a:t>
            </a:r>
            <a:r>
              <a:rPr lang="pt-BR" sz="2400" dirty="0" err="1" smtClean="0"/>
              <a:t>warehousing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business </a:t>
            </a:r>
            <a:r>
              <a:rPr lang="pt-BR" sz="2400" dirty="0" err="1" smtClean="0"/>
              <a:t>intelligence</a:t>
            </a:r>
            <a:r>
              <a:rPr lang="pt-BR" sz="2400" dirty="0" smtClean="0"/>
              <a:t>; </a:t>
            </a:r>
          </a:p>
          <a:p>
            <a:r>
              <a:rPr lang="pt-BR" sz="2400" dirty="0" smtClean="0"/>
              <a:t>modelagem dimensional</a:t>
            </a:r>
            <a:r>
              <a:rPr lang="pt-BR" sz="2400" dirty="0" smtClean="0"/>
              <a:t>;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Alguns pontos encontrados: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Exploramos os </a:t>
            </a:r>
            <a:r>
              <a:rPr lang="pt-BR" sz="2400" dirty="0"/>
              <a:t>componentes da arquitetura geral do DW / </a:t>
            </a:r>
            <a:r>
              <a:rPr lang="pt-BR" sz="2400" dirty="0" smtClean="0"/>
              <a:t>BI </a:t>
            </a:r>
            <a:endParaRPr lang="pt-BR" sz="2400" dirty="0" smtClean="0"/>
          </a:p>
          <a:p>
            <a:r>
              <a:rPr lang="pt-BR" sz="2400" dirty="0" smtClean="0"/>
              <a:t>Estabelecer </a:t>
            </a:r>
            <a:r>
              <a:rPr lang="pt-BR" sz="2400" dirty="0"/>
              <a:t>o vocabulário central usado durante o restante do livro</a:t>
            </a:r>
            <a:r>
              <a:rPr lang="pt-BR" sz="2400" dirty="0" smtClean="0"/>
              <a:t>. </a:t>
            </a:r>
            <a:endParaRPr lang="pt-BR" sz="2400" dirty="0" smtClean="0"/>
          </a:p>
          <a:p>
            <a:r>
              <a:rPr lang="pt-BR" sz="2400" dirty="0" smtClean="0"/>
              <a:t>Alguns </a:t>
            </a:r>
            <a:r>
              <a:rPr lang="pt-BR" sz="2400" dirty="0"/>
              <a:t>dos mitos e equívocos sobre modelagem dimensional são dissipados.</a:t>
            </a:r>
          </a:p>
        </p:txBody>
      </p:sp>
    </p:spTree>
    <p:extLst>
      <p:ext uri="{BB962C8B-B14F-4D97-AF65-F5344CB8AC3E}">
        <p14:creationId xmlns:p14="http://schemas.microsoft.com/office/powerpoint/2010/main" val="17942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Diferentes mundos de Captura de Dados e Análise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/>
              <a:t>Um dos ativos mais importantes de qualquer organização é sua </a:t>
            </a:r>
            <a:r>
              <a:rPr lang="pt-BR" dirty="0" smtClean="0"/>
              <a:t>informação.</a:t>
            </a:r>
          </a:p>
          <a:p>
            <a:r>
              <a:rPr lang="pt-BR" dirty="0"/>
              <a:t>Este ativo é quase sempre usado para dois propósitos: </a:t>
            </a:r>
            <a:endParaRPr lang="pt-BR" dirty="0" smtClean="0"/>
          </a:p>
          <a:p>
            <a:pPr lvl="1"/>
            <a:r>
              <a:rPr lang="pt-BR" dirty="0" smtClean="0"/>
              <a:t>Manutenção </a:t>
            </a:r>
            <a:r>
              <a:rPr lang="pt-BR" dirty="0"/>
              <a:t>de registros </a:t>
            </a:r>
            <a:r>
              <a:rPr lang="pt-BR" dirty="0" smtClean="0"/>
              <a:t>operacionais</a:t>
            </a:r>
          </a:p>
          <a:p>
            <a:pPr lvl="1"/>
            <a:r>
              <a:rPr lang="pt-BR" dirty="0" smtClean="0"/>
              <a:t>E análise </a:t>
            </a:r>
            <a:r>
              <a:rPr lang="pt-BR" dirty="0"/>
              <a:t>tomando uma decisão.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84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Objetivos do Data </a:t>
            </a:r>
            <a:r>
              <a:rPr lang="pt-BR" b="1" dirty="0" err="1"/>
              <a:t>Warehousing</a:t>
            </a:r>
            <a:r>
              <a:rPr lang="pt-BR" b="1" dirty="0"/>
              <a:t> e Business </a:t>
            </a:r>
            <a:r>
              <a:rPr lang="pt-BR" b="1" dirty="0" err="1"/>
              <a:t>Intelligence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Esses temas recorrentes existem há mais de três décadas:</a:t>
            </a:r>
          </a:p>
          <a:p>
            <a:pPr lvl="0"/>
            <a:r>
              <a:rPr lang="pt-BR" dirty="0"/>
              <a:t>"Nós coletamos toneladas de dados, mas não podemos acessá-los."</a:t>
            </a:r>
          </a:p>
          <a:p>
            <a:pPr lvl="0"/>
            <a:r>
              <a:rPr lang="pt-BR" dirty="0"/>
              <a:t>"Precisamos cortar e dividir os dados de todas as maneiras."</a:t>
            </a:r>
          </a:p>
          <a:p>
            <a:pPr lvl="0"/>
            <a:r>
              <a:rPr lang="pt-BR" dirty="0"/>
              <a:t>"As pessoas de negócios precisam obter facilmente os dados".</a:t>
            </a:r>
          </a:p>
          <a:p>
            <a:pPr lvl="0"/>
            <a:r>
              <a:rPr lang="pt-BR" dirty="0"/>
              <a:t>"Apenas me mostre o que é importante."</a:t>
            </a:r>
          </a:p>
          <a:p>
            <a:pPr lvl="0"/>
            <a:r>
              <a:rPr lang="pt-BR" dirty="0"/>
              <a:t>"Passamos reuniões inteiras discutindo quem tem os números certos em vez de tomar decisões."</a:t>
            </a:r>
          </a:p>
          <a:p>
            <a:pPr lvl="0"/>
            <a:r>
              <a:rPr lang="pt-BR" dirty="0"/>
              <a:t>"Queremos que as pessoas usem informações para apoiar tomadas de decisão mais baseadas em fatos."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3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Objetivos do Data </a:t>
            </a:r>
            <a:r>
              <a:rPr lang="pt-BR" b="1" dirty="0" err="1"/>
              <a:t>Warehousing</a:t>
            </a:r>
            <a:r>
              <a:rPr lang="pt-BR" b="1" dirty="0"/>
              <a:t> e Business </a:t>
            </a:r>
            <a:r>
              <a:rPr lang="pt-BR" b="1" dirty="0" err="1"/>
              <a:t>Intelligence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977227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sistema DW / BI deve tornar as informações facilmente acessíveis. </a:t>
            </a:r>
          </a:p>
          <a:p>
            <a:r>
              <a:rPr lang="pt-BR" dirty="0"/>
              <a:t>O sistema DW / BI deve apresentar informações de forma consistente.</a:t>
            </a:r>
          </a:p>
          <a:p>
            <a:r>
              <a:rPr lang="pt-BR" dirty="0"/>
              <a:t>O sistema DW / BI deve se adaptar à mudança. </a:t>
            </a:r>
          </a:p>
          <a:p>
            <a:r>
              <a:rPr lang="pt-BR" dirty="0"/>
              <a:t>O sistema DW / BI deve apresentar informações em tempo hábil. </a:t>
            </a:r>
          </a:p>
          <a:p>
            <a:r>
              <a:rPr lang="pt-BR" dirty="0"/>
              <a:t>O sistema DW / BI deve ser um bastião seguro que proteja os ativos de informação. </a:t>
            </a:r>
          </a:p>
          <a:p>
            <a:r>
              <a:rPr lang="pt-BR" dirty="0"/>
              <a:t>O sistema DW / BI deve servir como base </a:t>
            </a:r>
            <a:r>
              <a:rPr lang="pt-BR" dirty="0" err="1"/>
              <a:t>autoritativa</a:t>
            </a:r>
            <a:r>
              <a:rPr lang="pt-BR" dirty="0"/>
              <a:t> e confiável para melhorar a tomada de </a:t>
            </a:r>
            <a:r>
              <a:rPr lang="pt-BR" dirty="0" smtClean="0"/>
              <a:t>decisões</a:t>
            </a:r>
            <a:r>
              <a:rPr lang="pt-BR" dirty="0"/>
              <a:t>.</a:t>
            </a:r>
          </a:p>
          <a:p>
            <a:r>
              <a:rPr lang="pt-BR" dirty="0"/>
              <a:t>A comunidade empresarial deve aceitar o sistema DW / BI para considerá-lo bem-sucedido.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77334" y="1930400"/>
            <a:ext cx="8821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 base em nossa experiência, essas preocupações ainda são tão universais que conduzem os requisitos básicos para o sistema DW / BI. Agora, transforme essas cotações de gerenciamento de negócios em requisitos: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6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4966" cy="1320800"/>
          </a:xfrm>
        </p:spPr>
        <p:txBody>
          <a:bodyPr>
            <a:noAutofit/>
          </a:bodyPr>
          <a:lstStyle/>
          <a:p>
            <a:r>
              <a:rPr lang="pt-BR" sz="2400" b="1" dirty="0"/>
              <a:t>Objetivos do Data </a:t>
            </a:r>
            <a:r>
              <a:rPr lang="pt-BR" sz="2400" b="1" dirty="0" err="1"/>
              <a:t>Warehousing</a:t>
            </a:r>
            <a:r>
              <a:rPr lang="pt-BR" sz="2400" b="1" dirty="0"/>
              <a:t> e </a:t>
            </a:r>
            <a:r>
              <a:rPr lang="pt-BR" sz="2400" b="1" dirty="0" smtClean="0"/>
              <a:t>Business </a:t>
            </a:r>
            <a:r>
              <a:rPr lang="pt-BR" sz="2400" b="1" dirty="0" err="1" smtClean="0"/>
              <a:t>Intelligence</a:t>
            </a:r>
            <a:r>
              <a:rPr lang="pt-BR" sz="2400" b="1" dirty="0" smtClean="0"/>
              <a:t> –</a:t>
            </a:r>
            <a:br>
              <a:rPr lang="pt-BR" sz="2400" b="1" dirty="0" smtClean="0"/>
            </a:br>
            <a:r>
              <a:rPr lang="pt-BR" sz="2400" b="1" dirty="0" smtClean="0"/>
              <a:t>Publicação </a:t>
            </a:r>
            <a:r>
              <a:rPr lang="pt-BR" sz="2400" b="1" dirty="0"/>
              <a:t>de Metáfora para Gerentes de DW / BI</a:t>
            </a:r>
            <a:br>
              <a:rPr lang="pt-BR" sz="2400" b="1" dirty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8"/>
          <a:stretch/>
        </p:blipFill>
        <p:spPr>
          <a:xfrm>
            <a:off x="464725" y="2928034"/>
            <a:ext cx="4079980" cy="24593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>
          <a:xfrm>
            <a:off x="5836187" y="2933132"/>
            <a:ext cx="3689951" cy="244917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333" y="16072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Com os objetivos do DW / BI como pano de fundo, vamos comparar as </a:t>
            </a:r>
            <a:r>
              <a:rPr lang="pt-BR" dirty="0" smtClean="0"/>
              <a:t>responsabilidades: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330007" y="2558702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Gerentes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DW / BI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588843" y="2561734"/>
            <a:ext cx="21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revista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5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4966" cy="1320800"/>
          </a:xfrm>
        </p:spPr>
        <p:txBody>
          <a:bodyPr>
            <a:noAutofit/>
          </a:bodyPr>
          <a:lstStyle/>
          <a:p>
            <a:r>
              <a:rPr lang="pt-BR" sz="2400" b="1" dirty="0"/>
              <a:t>Objetivos do Data </a:t>
            </a:r>
            <a:r>
              <a:rPr lang="pt-BR" sz="2400" b="1" dirty="0" err="1"/>
              <a:t>Warehousing</a:t>
            </a:r>
            <a:r>
              <a:rPr lang="pt-BR" sz="2400" b="1" dirty="0"/>
              <a:t> e </a:t>
            </a:r>
            <a:r>
              <a:rPr lang="pt-BR" sz="2400" b="1" dirty="0" smtClean="0"/>
              <a:t>Business </a:t>
            </a:r>
            <a:r>
              <a:rPr lang="pt-BR" sz="2400" b="1" dirty="0" err="1" smtClean="0"/>
              <a:t>Intelligence</a:t>
            </a:r>
            <a:r>
              <a:rPr lang="pt-BR" sz="2400" b="1" dirty="0" smtClean="0"/>
              <a:t> –</a:t>
            </a:r>
            <a:br>
              <a:rPr lang="pt-BR" sz="2400" b="1" dirty="0" smtClean="0"/>
            </a:br>
            <a:r>
              <a:rPr lang="pt-BR" sz="2400" b="1" dirty="0" smtClean="0"/>
              <a:t>Publicação </a:t>
            </a:r>
            <a:r>
              <a:rPr lang="pt-BR" sz="2400" b="1" dirty="0"/>
              <a:t>de Metáfora para Gerentes de DW / BI</a:t>
            </a:r>
            <a:br>
              <a:rPr lang="pt-BR" sz="2400" b="1" dirty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>
          <a:xfrm>
            <a:off x="7287904" y="1607234"/>
            <a:ext cx="1883391" cy="125008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333" y="15116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Como editor de uma revista de alta qualidade, você teria ampla liberdade para gerenciar o conteúdo, o estilo e a entrega da revista. Qualquer pessoa com esse cargo provavelmente abordaria as seguintes atividades: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7797" y="2807563"/>
            <a:ext cx="10181230" cy="401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Entenda os leitores: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Identifique suas características demográficas.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Descubra o que os leitores querem neste tipo de revista.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Identifique os "melhores" leitores que renovarão suas assinaturas e comprarão produtos dos anunciantes da revista.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Encontre potenciais novos leitores e torne-os cientes da revista.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Garanta que a revista agrade aos leitores: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Escolha conteúdo de revista interessante e atraente.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Tome decisões de layout e </a:t>
            </a:r>
            <a:r>
              <a:rPr lang="pt-BR" sz="1400" dirty="0" err="1">
                <a:latin typeface="BerkeleyStd-Medium"/>
                <a:ea typeface="Calibri" panose="020F0502020204030204" pitchFamily="34" charset="0"/>
                <a:cs typeface="BerkeleyStd-Medium"/>
              </a:rPr>
              <a:t>renderização</a:t>
            </a: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 que maximizem o prazer dos leitores.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Defenda padrões de escrita e edição de alta qualidade enquanto </a:t>
            </a: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adota um estilo de apresentação consistente.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Monitore continuamente a precisão dos artigos e das reivindicações dos anunciantes.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Adapte-se à mudança de perfis de leitores e à disponibilidade de novas entradas de uma rede de escritores e colaboradores. 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Sustentar a publicação:</a:t>
            </a: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Atraia anunciantes e gerencie a revista de maneira lucrativa.</a:t>
            </a: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Publique a revista regularmente.</a:t>
            </a: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Mantenha a confiança dos leitores.</a:t>
            </a:r>
            <a:endParaRPr lang="pt-BR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Mantenha os donos de empresas felizes.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94966" cy="1320800"/>
          </a:xfrm>
        </p:spPr>
        <p:txBody>
          <a:bodyPr>
            <a:noAutofit/>
          </a:bodyPr>
          <a:lstStyle/>
          <a:p>
            <a:r>
              <a:rPr lang="pt-BR" sz="2400" b="1" dirty="0"/>
              <a:t>Objetivos do Data </a:t>
            </a:r>
            <a:r>
              <a:rPr lang="pt-BR" sz="2400" b="1" dirty="0" err="1"/>
              <a:t>Warehousing</a:t>
            </a:r>
            <a:r>
              <a:rPr lang="pt-BR" sz="2400" b="1" dirty="0"/>
              <a:t> e </a:t>
            </a:r>
            <a:r>
              <a:rPr lang="pt-BR" sz="2400" b="1" dirty="0" smtClean="0"/>
              <a:t>Business </a:t>
            </a:r>
            <a:r>
              <a:rPr lang="pt-BR" sz="2400" b="1" dirty="0" err="1" smtClean="0"/>
              <a:t>Intelligence</a:t>
            </a:r>
            <a:r>
              <a:rPr lang="pt-BR" sz="2400" b="1" dirty="0" smtClean="0"/>
              <a:t> –</a:t>
            </a:r>
            <a:br>
              <a:rPr lang="pt-BR" sz="2400" b="1" dirty="0" smtClean="0"/>
            </a:br>
            <a:r>
              <a:rPr lang="pt-BR" sz="2400" b="1" dirty="0" smtClean="0"/>
              <a:t>Publicação </a:t>
            </a:r>
            <a:r>
              <a:rPr lang="pt-BR" sz="2400" b="1" dirty="0"/>
              <a:t>de Metáfora para Gerentes de DW / BI</a:t>
            </a:r>
            <a:br>
              <a:rPr lang="pt-BR" sz="2400" b="1" dirty="0"/>
            </a:br>
            <a:r>
              <a:rPr lang="pt-BR" sz="2400" b="1" dirty="0"/>
              <a:t/>
            </a:r>
            <a:br>
              <a:rPr lang="pt-BR" sz="2400" b="1" dirty="0"/>
            </a:b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8"/>
          <a:stretch/>
        </p:blipFill>
        <p:spPr>
          <a:xfrm>
            <a:off x="7760775" y="1361570"/>
            <a:ext cx="2006221" cy="120932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77333" y="1511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Agora reformule as responsabilidades do editor de revista com o de gerente de DW / BI:</a:t>
            </a:r>
          </a:p>
        </p:txBody>
      </p:sp>
      <p:sp>
        <p:nvSpPr>
          <p:cNvPr id="3" name="Retângulo 2"/>
          <p:cNvSpPr/>
          <p:nvPr/>
        </p:nvSpPr>
        <p:spPr>
          <a:xfrm>
            <a:off x="677333" y="2188324"/>
            <a:ext cx="10940955" cy="4669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Entenda os usuários de negócios: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Entenda suas responsabilidades de trabalho, metas e objetivos.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Determine as decisões que os usuários corporativos desejam tomar com a ajuda do sistema DW / BI.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Identifique os "melhores" usuários que tomam decisões eficazes e de alto impacto.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Encontre novos usuários em potencial e conscientize-os sobre os recursos do sistema DW / BI.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Forneça informações e análises de alta qualidade, relevantes e acessíveis para os usuários de negócios: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Escolha os dados mais robustos e acionáveis para apresentar no sistema DW / BI, </a:t>
            </a:r>
            <a:r>
              <a:rPr lang="pt-BR" sz="1400" dirty="0" smtClean="0">
                <a:latin typeface="BerkeleyStd-Medium"/>
                <a:ea typeface="Calibri" panose="020F0502020204030204" pitchFamily="34" charset="0"/>
                <a:cs typeface="BerkeleyStd-Medium"/>
              </a:rPr>
              <a:t>cuidadosamente </a:t>
            </a: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selecionados do vasto universo de possíveis fontes de dados em sua organização.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Torne as interfaces e os aplicativos do usuário simples e orientados a modelos, correspondendo explicitamente aos perfis de processamento cognitivo dos usuários.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Verifique se os dados são precisos e confiáveis, rotulando-os de maneira consistente em toda a empresa.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Monitore continuamente a precisão dos dados e análises.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Adapte-se à mudança de perfis de usuários, requisitos e prioridades de negócios, juntamente com a disponibilidade de novas fontes de dados.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Sustente o ambiente DW / BI: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Pegue uma parte do crédito para as decisões de negócios feitas usando o sistema DW / BI, e use esses sucessos para justificar as despesas com pessoal e em curso.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Atualize o sistema DW / BI regularmente.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Mantenha a confiança dos usuários corporativos.</a:t>
            </a:r>
            <a:endParaRPr lang="pt-BR" sz="1200" dirty="0"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pt-BR" sz="1400" dirty="0">
                <a:latin typeface="BerkeleyStd-Medium"/>
                <a:ea typeface="Calibri" panose="020F0502020204030204" pitchFamily="34" charset="0"/>
                <a:cs typeface="BerkeleyStd-Medium"/>
              </a:rPr>
              <a:t>Mantenha os usuários de negócios, os patrocinadores executivos e o gerenciamento de TI satisfeitos.</a:t>
            </a:r>
            <a:endParaRPr lang="pt-BR" sz="1200" dirty="0">
              <a:effectLst/>
              <a:latin typeface="BerkeleyStd-Medium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892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BerkeleyStd-Medium</vt:lpstr>
      <vt:lpstr>Calibri</vt:lpstr>
      <vt:lpstr>Courier New</vt:lpstr>
      <vt:lpstr>Symbol</vt:lpstr>
      <vt:lpstr>Times New Roman</vt:lpstr>
      <vt:lpstr>Trebuchet MS</vt:lpstr>
      <vt:lpstr>Wingdings 3</vt:lpstr>
      <vt:lpstr>Facetado</vt:lpstr>
      <vt:lpstr>The Data Warehouse Toolkit, 3rd Edition</vt:lpstr>
      <vt:lpstr>Capítulo 1: Data Warehousing,  Business Intelligence, Primer da modelagem dimensional</vt:lpstr>
      <vt:lpstr>Introdução</vt:lpstr>
      <vt:lpstr>Diferentes mundos de Captura de Dados e Análise de dados </vt:lpstr>
      <vt:lpstr>Objetivos do Data Warehousing e Business Intelligence </vt:lpstr>
      <vt:lpstr>Objetivos do Data Warehousing e Business Intelligence </vt:lpstr>
      <vt:lpstr>Objetivos do Data Warehousing e Business Intelligence – Publicação de Metáfora para Gerentes de DW / BI  </vt:lpstr>
      <vt:lpstr>Objetivos do Data Warehousing e Business Intelligence – Publicação de Metáfora para Gerentes de DW / BI  </vt:lpstr>
      <vt:lpstr>Objetivos do Data Warehousing e Business Intelligence – Publicação de Metáfora para Gerentes de DW / BI  </vt:lpstr>
      <vt:lpstr>Introdução à Modelagem Dimensional</vt:lpstr>
      <vt:lpstr>Arquitetura DW / BI de Kimball </vt:lpstr>
      <vt:lpstr>Arquiteturas alternativas DW / BI </vt:lpstr>
      <vt:lpstr>Mitos de Modelagem Dimensional </vt:lpstr>
      <vt:lpstr>Mais razões para pensar dimensionalmente</vt:lpstr>
      <vt:lpstr>Considerações ágeis </vt:lpstr>
      <vt:lpstr>Resumo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Gutierre</dc:creator>
  <cp:lastModifiedBy>Gutierre</cp:lastModifiedBy>
  <cp:revision>11</cp:revision>
  <dcterms:created xsi:type="dcterms:W3CDTF">2018-05-28T14:15:45Z</dcterms:created>
  <dcterms:modified xsi:type="dcterms:W3CDTF">2018-05-29T20:00:47Z</dcterms:modified>
</cp:coreProperties>
</file>