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6" r:id="rId11"/>
    <p:sldId id="265" r:id="rId12"/>
    <p:sldId id="264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A570C-850A-4540-851D-CE113FB07B2F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167DB-B435-45F9-B78C-BAC98E1DB3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3A6-16DF-4CEA-886A-8BD672D8289A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69E-012E-47A4-BC8D-F5A8F363EF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842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3A6-16DF-4CEA-886A-8BD672D8289A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69E-012E-47A4-BC8D-F5A8F363EF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59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3A6-16DF-4CEA-886A-8BD672D8289A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69E-012E-47A4-BC8D-F5A8F363EF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317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3A6-16DF-4CEA-886A-8BD672D8289A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69E-012E-47A4-BC8D-F5A8F363EF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097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3A6-16DF-4CEA-886A-8BD672D8289A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69E-012E-47A4-BC8D-F5A8F363EF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726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3A6-16DF-4CEA-886A-8BD672D8289A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69E-012E-47A4-BC8D-F5A8F363EF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565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3A6-16DF-4CEA-886A-8BD672D8289A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69E-012E-47A4-BC8D-F5A8F363EF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15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3A6-16DF-4CEA-886A-8BD672D8289A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69E-012E-47A4-BC8D-F5A8F363EF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664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3A6-16DF-4CEA-886A-8BD672D8289A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69E-012E-47A4-BC8D-F5A8F363EF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623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3A6-16DF-4CEA-886A-8BD672D8289A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69E-012E-47A4-BC8D-F5A8F363EF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78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3A6-16DF-4CEA-886A-8BD672D8289A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69E-012E-47A4-BC8D-F5A8F363EF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590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BD3A6-16DF-4CEA-886A-8BD672D8289A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369E-012E-47A4-BC8D-F5A8F363EF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334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31640" y="404664"/>
            <a:ext cx="6316663" cy="4351759"/>
            <a:chOff x="1331640" y="404664"/>
            <a:chExt cx="6316663" cy="4351759"/>
          </a:xfrm>
        </p:grpSpPr>
        <p:pic>
          <p:nvPicPr>
            <p:cNvPr id="1029" name="Picture 5" descr="C:\Users\Luis Anibal\Desktop\warev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142184" y="250304"/>
              <a:ext cx="2695575" cy="6316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urved Down Arrow 3"/>
            <p:cNvSpPr/>
            <p:nvPr/>
          </p:nvSpPr>
          <p:spPr>
            <a:xfrm>
              <a:off x="3707904" y="404664"/>
              <a:ext cx="3024336" cy="1296144"/>
            </a:xfrm>
            <a:prstGeom prst="curvedDownArrow">
              <a:avLst>
                <a:gd name="adj1" fmla="val 46665"/>
                <a:gd name="adj2" fmla="val 94979"/>
                <a:gd name="adj3" fmla="val 3355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23528" y="60212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http://www.aboutthemcat.org/images/biology/dna-vs-rna.png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5444836" y="4502727"/>
            <a:ext cx="2369128" cy="1565564"/>
          </a:xfrm>
          <a:custGeom>
            <a:avLst/>
            <a:gdLst>
              <a:gd name="connsiteX0" fmla="*/ 0 w 2369128"/>
              <a:gd name="connsiteY0" fmla="*/ 1565564 h 1565564"/>
              <a:gd name="connsiteX1" fmla="*/ 720437 w 2369128"/>
              <a:gd name="connsiteY1" fmla="*/ 775855 h 1565564"/>
              <a:gd name="connsiteX2" fmla="*/ 1759528 w 2369128"/>
              <a:gd name="connsiteY2" fmla="*/ 845128 h 1565564"/>
              <a:gd name="connsiteX3" fmla="*/ 2369128 w 2369128"/>
              <a:gd name="connsiteY3" fmla="*/ 0 h 156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9128" h="1565564">
                <a:moveTo>
                  <a:pt x="0" y="1565564"/>
                </a:moveTo>
                <a:cubicBezTo>
                  <a:pt x="213591" y="1230746"/>
                  <a:pt x="427182" y="895928"/>
                  <a:pt x="720437" y="775855"/>
                </a:cubicBezTo>
                <a:cubicBezTo>
                  <a:pt x="1013692" y="655782"/>
                  <a:pt x="1484746" y="974437"/>
                  <a:pt x="1759528" y="845128"/>
                </a:cubicBezTo>
                <a:cubicBezTo>
                  <a:pt x="2034310" y="715819"/>
                  <a:pt x="2201719" y="357909"/>
                  <a:pt x="2369128" y="0"/>
                </a:cubicBezTo>
              </a:path>
            </a:pathLst>
          </a:custGeom>
          <a:noFill/>
          <a:ln w="76200"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467544" y="620688"/>
            <a:ext cx="2952328" cy="2016224"/>
          </a:xfrm>
          <a:prstGeom prst="arc">
            <a:avLst>
              <a:gd name="adj1" fmla="val 18876711"/>
              <a:gd name="adj2" fmla="val 92142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>
            <a:off x="7813964" y="620688"/>
            <a:ext cx="1078516" cy="3672408"/>
          </a:xfrm>
          <a:prstGeom prst="leftBrace">
            <a:avLst>
              <a:gd name="adj1" fmla="val 52009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>
            <a:off x="7813964" y="4745162"/>
            <a:ext cx="691658" cy="1863824"/>
          </a:xfrm>
          <a:prstGeom prst="leftBrace">
            <a:avLst>
              <a:gd name="adj1" fmla="val 52009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83568" y="4941168"/>
            <a:ext cx="3754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38004" y="4941168"/>
            <a:ext cx="2654276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3568" y="7647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47664" y="620688"/>
            <a:ext cx="576064" cy="576064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xplosion 2 24"/>
          <p:cNvSpPr/>
          <p:nvPr/>
        </p:nvSpPr>
        <p:spPr>
          <a:xfrm>
            <a:off x="6480212" y="-63388"/>
            <a:ext cx="2232248" cy="223224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7544" y="2996952"/>
            <a:ext cx="16561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asfafas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54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627784" y="1484784"/>
            <a:ext cx="3893306" cy="3151584"/>
            <a:chOff x="2627784" y="1565176"/>
            <a:chExt cx="3893306" cy="3151584"/>
          </a:xfrm>
        </p:grpSpPr>
        <p:sp>
          <p:nvSpPr>
            <p:cNvPr id="4" name="Rounded Rectangle 3"/>
            <p:cNvSpPr/>
            <p:nvPr/>
          </p:nvSpPr>
          <p:spPr>
            <a:xfrm>
              <a:off x="2627784" y="3501008"/>
              <a:ext cx="3893306" cy="121575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631976" y="1565176"/>
              <a:ext cx="3884240" cy="121575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0"/>
              <a:endCxn id="4" idx="2"/>
            </p:cNvCxnSpPr>
            <p:nvPr/>
          </p:nvCxnSpPr>
          <p:spPr>
            <a:xfrm>
              <a:off x="4574437" y="3501008"/>
              <a:ext cx="0" cy="121575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Down Arrow 7"/>
            <p:cNvSpPr/>
            <p:nvPr/>
          </p:nvSpPr>
          <p:spPr>
            <a:xfrm>
              <a:off x="4499992" y="2852936"/>
              <a:ext cx="144016" cy="57606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03848" y="1628800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779912" y="206084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72000" y="1772816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36096" y="1844824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63888" y="177281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19872" y="1700808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19872" y="1916832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23928" y="234888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39952" y="234888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16016" y="198884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860032" y="2060848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932040" y="1916832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788024" y="184482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24128" y="220486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580112" y="2060848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724128" y="198884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771800" y="3645024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31840" y="378904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987824" y="3717032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87824" y="393305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644008" y="3573016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788024" y="3861048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04048" y="3861048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004048" y="407707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148064" y="429309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292080" y="436510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364088" y="4221088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220072" y="414908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24128" y="3645024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012160" y="400506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68144" y="3861048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12160" y="378904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627784" y="1565176"/>
            <a:ext cx="3893306" cy="3151584"/>
            <a:chOff x="2627784" y="1565176"/>
            <a:chExt cx="3893306" cy="3151584"/>
          </a:xfrm>
        </p:grpSpPr>
        <p:sp>
          <p:nvSpPr>
            <p:cNvPr id="4" name="Rounded Rectangle 3"/>
            <p:cNvSpPr/>
            <p:nvPr/>
          </p:nvSpPr>
          <p:spPr>
            <a:xfrm>
              <a:off x="2627784" y="3501008"/>
              <a:ext cx="3893306" cy="121575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631976" y="1565176"/>
              <a:ext cx="3884240" cy="121575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0"/>
              <a:endCxn id="4" idx="2"/>
            </p:cNvCxnSpPr>
            <p:nvPr/>
          </p:nvCxnSpPr>
          <p:spPr>
            <a:xfrm>
              <a:off x="4574437" y="3501008"/>
              <a:ext cx="0" cy="121575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Down Arrow 7"/>
            <p:cNvSpPr/>
            <p:nvPr/>
          </p:nvSpPr>
          <p:spPr>
            <a:xfrm>
              <a:off x="4499992" y="2852936"/>
              <a:ext cx="144016" cy="57606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843808" y="1844824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707904" y="1844824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3888" y="2276872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27984" y="2276872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499992" y="1700808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508104" y="2204864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220072" y="1700808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868144" y="1772816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004048" y="4221088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2040" y="3645024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19872" y="4221088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71800" y="3861048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23928" y="3573016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149080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275856" y="3645024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724128" y="3645024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2627784" y="1645568"/>
            <a:ext cx="3893306" cy="3151584"/>
            <a:chOff x="2627784" y="1565176"/>
            <a:chExt cx="3893306" cy="3151584"/>
          </a:xfrm>
        </p:grpSpPr>
        <p:sp>
          <p:nvSpPr>
            <p:cNvPr id="4" name="Rounded Rectangle 3"/>
            <p:cNvSpPr/>
            <p:nvPr/>
          </p:nvSpPr>
          <p:spPr>
            <a:xfrm>
              <a:off x="2627784" y="3501008"/>
              <a:ext cx="3893306" cy="121575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631976" y="1565176"/>
              <a:ext cx="3884240" cy="121575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0"/>
              <a:endCxn id="4" idx="2"/>
            </p:cNvCxnSpPr>
            <p:nvPr/>
          </p:nvCxnSpPr>
          <p:spPr>
            <a:xfrm>
              <a:off x="4574437" y="3501008"/>
              <a:ext cx="0" cy="121575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Down Arrow 7"/>
            <p:cNvSpPr/>
            <p:nvPr/>
          </p:nvSpPr>
          <p:spPr>
            <a:xfrm>
              <a:off x="4499992" y="2852936"/>
              <a:ext cx="144016" cy="57606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07904" y="1700808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91880" y="198884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779912" y="2276872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35896" y="256490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67944" y="249289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72000" y="213285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220072" y="198884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508104" y="2276872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076056" y="249289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364088" y="162880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27984" y="1700808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67944" y="184482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656936" y="1682151"/>
              <a:ext cx="1147313" cy="931653"/>
              <a:chOff x="2656936" y="1682151"/>
              <a:chExt cx="1147313" cy="931653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3028950" y="1771650"/>
                <a:ext cx="700088" cy="400050"/>
              </a:xfrm>
              <a:custGeom>
                <a:avLst/>
                <a:gdLst>
                  <a:gd name="connsiteX0" fmla="*/ 0 w 700088"/>
                  <a:gd name="connsiteY0" fmla="*/ 400050 h 400050"/>
                  <a:gd name="connsiteX1" fmla="*/ 114300 w 700088"/>
                  <a:gd name="connsiteY1" fmla="*/ 228600 h 400050"/>
                  <a:gd name="connsiteX2" fmla="*/ 357188 w 700088"/>
                  <a:gd name="connsiteY2" fmla="*/ 42863 h 400050"/>
                  <a:gd name="connsiteX3" fmla="*/ 700088 w 700088"/>
                  <a:gd name="connsiteY3" fmla="*/ 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0088" h="400050">
                    <a:moveTo>
                      <a:pt x="0" y="400050"/>
                    </a:moveTo>
                    <a:cubicBezTo>
                      <a:pt x="27384" y="344090"/>
                      <a:pt x="54769" y="288131"/>
                      <a:pt x="114300" y="228600"/>
                    </a:cubicBezTo>
                    <a:cubicBezTo>
                      <a:pt x="173831" y="169069"/>
                      <a:pt x="259557" y="80963"/>
                      <a:pt x="357188" y="42863"/>
                    </a:cubicBezTo>
                    <a:cubicBezTo>
                      <a:pt x="454819" y="4763"/>
                      <a:pt x="638176" y="4763"/>
                      <a:pt x="700088" y="0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3027872" y="2084717"/>
                <a:ext cx="477328" cy="106392"/>
              </a:xfrm>
              <a:custGeom>
                <a:avLst/>
                <a:gdLst>
                  <a:gd name="connsiteX0" fmla="*/ 0 w 477328"/>
                  <a:gd name="connsiteY0" fmla="*/ 106392 h 106392"/>
                  <a:gd name="connsiteX1" fmla="*/ 267419 w 477328"/>
                  <a:gd name="connsiteY1" fmla="*/ 97766 h 106392"/>
                  <a:gd name="connsiteX2" fmla="*/ 465826 w 477328"/>
                  <a:gd name="connsiteY2" fmla="*/ 20128 h 106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7328" h="106392">
                    <a:moveTo>
                      <a:pt x="0" y="106392"/>
                    </a:moveTo>
                    <a:lnTo>
                      <a:pt x="267419" y="97766"/>
                    </a:lnTo>
                    <a:cubicBezTo>
                      <a:pt x="345057" y="83389"/>
                      <a:pt x="477328" y="0"/>
                      <a:pt x="465826" y="20128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027872" y="2191109"/>
                <a:ext cx="776377" cy="204159"/>
              </a:xfrm>
              <a:custGeom>
                <a:avLst/>
                <a:gdLst>
                  <a:gd name="connsiteX0" fmla="*/ 0 w 776377"/>
                  <a:gd name="connsiteY0" fmla="*/ 0 h 204159"/>
                  <a:gd name="connsiteX1" fmla="*/ 232913 w 776377"/>
                  <a:gd name="connsiteY1" fmla="*/ 155276 h 204159"/>
                  <a:gd name="connsiteX2" fmla="*/ 483079 w 776377"/>
                  <a:gd name="connsiteY2" fmla="*/ 189782 h 204159"/>
                  <a:gd name="connsiteX3" fmla="*/ 776377 w 776377"/>
                  <a:gd name="connsiteY3" fmla="*/ 198408 h 204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6377" h="204159">
                    <a:moveTo>
                      <a:pt x="0" y="0"/>
                    </a:moveTo>
                    <a:cubicBezTo>
                      <a:pt x="76200" y="61823"/>
                      <a:pt x="152400" y="123646"/>
                      <a:pt x="232913" y="155276"/>
                    </a:cubicBezTo>
                    <a:cubicBezTo>
                      <a:pt x="313426" y="186906"/>
                      <a:pt x="392502" y="182593"/>
                      <a:pt x="483079" y="189782"/>
                    </a:cubicBezTo>
                    <a:cubicBezTo>
                      <a:pt x="573656" y="196971"/>
                      <a:pt x="727494" y="204159"/>
                      <a:pt x="776377" y="198408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3019245" y="2182483"/>
                <a:ext cx="715993" cy="431321"/>
              </a:xfrm>
              <a:custGeom>
                <a:avLst/>
                <a:gdLst>
                  <a:gd name="connsiteX0" fmla="*/ 0 w 715993"/>
                  <a:gd name="connsiteY0" fmla="*/ 0 h 431321"/>
                  <a:gd name="connsiteX1" fmla="*/ 112144 w 715993"/>
                  <a:gd name="connsiteY1" fmla="*/ 301925 h 431321"/>
                  <a:gd name="connsiteX2" fmla="*/ 327804 w 715993"/>
                  <a:gd name="connsiteY2" fmla="*/ 388189 h 431321"/>
                  <a:gd name="connsiteX3" fmla="*/ 517585 w 715993"/>
                  <a:gd name="connsiteY3" fmla="*/ 422694 h 431321"/>
                  <a:gd name="connsiteX4" fmla="*/ 715993 w 715993"/>
                  <a:gd name="connsiteY4" fmla="*/ 431321 h 431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5993" h="431321">
                    <a:moveTo>
                      <a:pt x="0" y="0"/>
                    </a:moveTo>
                    <a:cubicBezTo>
                      <a:pt x="28755" y="118613"/>
                      <a:pt x="57510" y="237227"/>
                      <a:pt x="112144" y="301925"/>
                    </a:cubicBezTo>
                    <a:cubicBezTo>
                      <a:pt x="166778" y="366623"/>
                      <a:pt x="260231" y="368061"/>
                      <a:pt x="327804" y="388189"/>
                    </a:cubicBezTo>
                    <a:cubicBezTo>
                      <a:pt x="395377" y="408317"/>
                      <a:pt x="452887" y="415505"/>
                      <a:pt x="517585" y="422694"/>
                    </a:cubicBezTo>
                    <a:cubicBezTo>
                      <a:pt x="582283" y="429883"/>
                      <a:pt x="680050" y="429883"/>
                      <a:pt x="715993" y="431321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019245" y="1682151"/>
                <a:ext cx="388189" cy="500332"/>
              </a:xfrm>
              <a:custGeom>
                <a:avLst/>
                <a:gdLst>
                  <a:gd name="connsiteX0" fmla="*/ 0 w 388189"/>
                  <a:gd name="connsiteY0" fmla="*/ 500332 h 500332"/>
                  <a:gd name="connsiteX1" fmla="*/ 25880 w 388189"/>
                  <a:gd name="connsiteY1" fmla="*/ 232913 h 500332"/>
                  <a:gd name="connsiteX2" fmla="*/ 155276 w 388189"/>
                  <a:gd name="connsiteY2" fmla="*/ 103517 h 500332"/>
                  <a:gd name="connsiteX3" fmla="*/ 293298 w 388189"/>
                  <a:gd name="connsiteY3" fmla="*/ 34506 h 500332"/>
                  <a:gd name="connsiteX4" fmla="*/ 388189 w 388189"/>
                  <a:gd name="connsiteY4" fmla="*/ 0 h 50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189" h="500332">
                    <a:moveTo>
                      <a:pt x="0" y="500332"/>
                    </a:moveTo>
                    <a:cubicBezTo>
                      <a:pt x="0" y="399690"/>
                      <a:pt x="1" y="299049"/>
                      <a:pt x="25880" y="232913"/>
                    </a:cubicBezTo>
                    <a:cubicBezTo>
                      <a:pt x="51759" y="166777"/>
                      <a:pt x="110706" y="136585"/>
                      <a:pt x="155276" y="103517"/>
                    </a:cubicBezTo>
                    <a:cubicBezTo>
                      <a:pt x="199846" y="70449"/>
                      <a:pt x="254479" y="51759"/>
                      <a:pt x="293298" y="34506"/>
                    </a:cubicBezTo>
                    <a:cubicBezTo>
                      <a:pt x="332117" y="17253"/>
                      <a:pt x="362310" y="5751"/>
                      <a:pt x="388189" y="0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682815" y="2015706"/>
                <a:ext cx="336430" cy="175403"/>
              </a:xfrm>
              <a:custGeom>
                <a:avLst/>
                <a:gdLst>
                  <a:gd name="connsiteX0" fmla="*/ 336430 w 336430"/>
                  <a:gd name="connsiteY0" fmla="*/ 175403 h 175403"/>
                  <a:gd name="connsiteX1" fmla="*/ 215660 w 336430"/>
                  <a:gd name="connsiteY1" fmla="*/ 54634 h 175403"/>
                  <a:gd name="connsiteX2" fmla="*/ 94891 w 336430"/>
                  <a:gd name="connsiteY2" fmla="*/ 11502 h 175403"/>
                  <a:gd name="connsiteX3" fmla="*/ 0 w 336430"/>
                  <a:gd name="connsiteY3" fmla="*/ 2875 h 175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6430" h="175403">
                    <a:moveTo>
                      <a:pt x="336430" y="175403"/>
                    </a:moveTo>
                    <a:cubicBezTo>
                      <a:pt x="296173" y="128677"/>
                      <a:pt x="255916" y="81951"/>
                      <a:pt x="215660" y="54634"/>
                    </a:cubicBezTo>
                    <a:cubicBezTo>
                      <a:pt x="175404" y="27317"/>
                      <a:pt x="130834" y="20128"/>
                      <a:pt x="94891" y="11502"/>
                    </a:cubicBezTo>
                    <a:cubicBezTo>
                      <a:pt x="58948" y="2876"/>
                      <a:pt x="12940" y="0"/>
                      <a:pt x="0" y="2875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656936" y="2199736"/>
                <a:ext cx="362309" cy="17253"/>
              </a:xfrm>
              <a:custGeom>
                <a:avLst/>
                <a:gdLst>
                  <a:gd name="connsiteX0" fmla="*/ 362309 w 362309"/>
                  <a:gd name="connsiteY0" fmla="*/ 0 h 17253"/>
                  <a:gd name="connsiteX1" fmla="*/ 112143 w 362309"/>
                  <a:gd name="connsiteY1" fmla="*/ 17253 h 17253"/>
                  <a:gd name="connsiteX2" fmla="*/ 0 w 362309"/>
                  <a:gd name="connsiteY2" fmla="*/ 0 h 17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2309" h="17253">
                    <a:moveTo>
                      <a:pt x="362309" y="0"/>
                    </a:moveTo>
                    <a:cubicBezTo>
                      <a:pt x="267418" y="8626"/>
                      <a:pt x="172528" y="17253"/>
                      <a:pt x="112143" y="17253"/>
                    </a:cubicBezTo>
                    <a:cubicBezTo>
                      <a:pt x="51758" y="17253"/>
                      <a:pt x="11502" y="0"/>
                      <a:pt x="0" y="0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2691442" y="2191109"/>
                <a:ext cx="327803" cy="207034"/>
              </a:xfrm>
              <a:custGeom>
                <a:avLst/>
                <a:gdLst>
                  <a:gd name="connsiteX0" fmla="*/ 327803 w 327803"/>
                  <a:gd name="connsiteY0" fmla="*/ 0 h 207034"/>
                  <a:gd name="connsiteX1" fmla="*/ 232913 w 327803"/>
                  <a:gd name="connsiteY1" fmla="*/ 163902 h 207034"/>
                  <a:gd name="connsiteX2" fmla="*/ 0 w 327803"/>
                  <a:gd name="connsiteY2" fmla="*/ 207034 h 20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803" h="207034">
                    <a:moveTo>
                      <a:pt x="327803" y="0"/>
                    </a:moveTo>
                    <a:cubicBezTo>
                      <a:pt x="307675" y="64698"/>
                      <a:pt x="287547" y="129396"/>
                      <a:pt x="232913" y="163902"/>
                    </a:cubicBezTo>
                    <a:cubicBezTo>
                      <a:pt x="178279" y="198408"/>
                      <a:pt x="34506" y="199845"/>
                      <a:pt x="0" y="207034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230881" y="1751162"/>
              <a:ext cx="1285335" cy="802257"/>
              <a:chOff x="5227608" y="1751162"/>
              <a:chExt cx="1285335" cy="802257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5469147" y="1751162"/>
                <a:ext cx="767751" cy="388189"/>
              </a:xfrm>
              <a:custGeom>
                <a:avLst/>
                <a:gdLst>
                  <a:gd name="connsiteX0" fmla="*/ 767751 w 767751"/>
                  <a:gd name="connsiteY0" fmla="*/ 388189 h 388189"/>
                  <a:gd name="connsiteX1" fmla="*/ 621102 w 767751"/>
                  <a:gd name="connsiteY1" fmla="*/ 172529 h 388189"/>
                  <a:gd name="connsiteX2" fmla="*/ 388189 w 767751"/>
                  <a:gd name="connsiteY2" fmla="*/ 43132 h 388189"/>
                  <a:gd name="connsiteX3" fmla="*/ 172528 w 767751"/>
                  <a:gd name="connsiteY3" fmla="*/ 8627 h 388189"/>
                  <a:gd name="connsiteX4" fmla="*/ 0 w 767751"/>
                  <a:gd name="connsiteY4" fmla="*/ 0 h 38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1" h="388189">
                    <a:moveTo>
                      <a:pt x="767751" y="388189"/>
                    </a:moveTo>
                    <a:cubicBezTo>
                      <a:pt x="726056" y="309114"/>
                      <a:pt x="684362" y="230039"/>
                      <a:pt x="621102" y="172529"/>
                    </a:cubicBezTo>
                    <a:cubicBezTo>
                      <a:pt x="557842" y="115020"/>
                      <a:pt x="462951" y="70449"/>
                      <a:pt x="388189" y="43132"/>
                    </a:cubicBezTo>
                    <a:cubicBezTo>
                      <a:pt x="313427" y="15815"/>
                      <a:pt x="237226" y="15816"/>
                      <a:pt x="172528" y="8627"/>
                    </a:cubicBezTo>
                    <a:cubicBezTo>
                      <a:pt x="107830" y="1438"/>
                      <a:pt x="53915" y="719"/>
                      <a:pt x="0" y="0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339751" y="2031521"/>
                <a:ext cx="905774" cy="125083"/>
              </a:xfrm>
              <a:custGeom>
                <a:avLst/>
                <a:gdLst>
                  <a:gd name="connsiteX0" fmla="*/ 905774 w 905774"/>
                  <a:gd name="connsiteY0" fmla="*/ 125083 h 125083"/>
                  <a:gd name="connsiteX1" fmla="*/ 586596 w 905774"/>
                  <a:gd name="connsiteY1" fmla="*/ 38819 h 125083"/>
                  <a:gd name="connsiteX2" fmla="*/ 362309 w 905774"/>
                  <a:gd name="connsiteY2" fmla="*/ 4313 h 125083"/>
                  <a:gd name="connsiteX3" fmla="*/ 207034 w 905774"/>
                  <a:gd name="connsiteY3" fmla="*/ 12939 h 125083"/>
                  <a:gd name="connsiteX4" fmla="*/ 60385 w 905774"/>
                  <a:gd name="connsiteY4" fmla="*/ 12939 h 125083"/>
                  <a:gd name="connsiteX5" fmla="*/ 0 w 905774"/>
                  <a:gd name="connsiteY5" fmla="*/ 12939 h 12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5774" h="125083">
                    <a:moveTo>
                      <a:pt x="905774" y="125083"/>
                    </a:moveTo>
                    <a:cubicBezTo>
                      <a:pt x="791473" y="92015"/>
                      <a:pt x="677173" y="58947"/>
                      <a:pt x="586596" y="38819"/>
                    </a:cubicBezTo>
                    <a:cubicBezTo>
                      <a:pt x="496019" y="18691"/>
                      <a:pt x="425569" y="8626"/>
                      <a:pt x="362309" y="4313"/>
                    </a:cubicBezTo>
                    <a:cubicBezTo>
                      <a:pt x="299049" y="0"/>
                      <a:pt x="257355" y="11501"/>
                      <a:pt x="207034" y="12939"/>
                    </a:cubicBezTo>
                    <a:cubicBezTo>
                      <a:pt x="156713" y="14377"/>
                      <a:pt x="60385" y="12939"/>
                      <a:pt x="60385" y="12939"/>
                    </a:cubicBezTo>
                    <a:lnTo>
                      <a:pt x="0" y="12939"/>
                    </a:ln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5227608" y="2147977"/>
                <a:ext cx="1000664" cy="405442"/>
              </a:xfrm>
              <a:custGeom>
                <a:avLst/>
                <a:gdLst>
                  <a:gd name="connsiteX0" fmla="*/ 1000664 w 1000664"/>
                  <a:gd name="connsiteY0" fmla="*/ 0 h 405442"/>
                  <a:gd name="connsiteX1" fmla="*/ 733245 w 1000664"/>
                  <a:gd name="connsiteY1" fmla="*/ 301925 h 405442"/>
                  <a:gd name="connsiteX2" fmla="*/ 534837 w 1000664"/>
                  <a:gd name="connsiteY2" fmla="*/ 379563 h 405442"/>
                  <a:gd name="connsiteX3" fmla="*/ 388188 w 1000664"/>
                  <a:gd name="connsiteY3" fmla="*/ 396815 h 405442"/>
                  <a:gd name="connsiteX4" fmla="*/ 0 w 1000664"/>
                  <a:gd name="connsiteY4" fmla="*/ 405442 h 405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664" h="405442">
                    <a:moveTo>
                      <a:pt x="1000664" y="0"/>
                    </a:moveTo>
                    <a:cubicBezTo>
                      <a:pt x="905773" y="119332"/>
                      <a:pt x="810883" y="238665"/>
                      <a:pt x="733245" y="301925"/>
                    </a:cubicBezTo>
                    <a:cubicBezTo>
                      <a:pt x="655607" y="365185"/>
                      <a:pt x="592346" y="363748"/>
                      <a:pt x="534837" y="379563"/>
                    </a:cubicBezTo>
                    <a:cubicBezTo>
                      <a:pt x="477328" y="395378"/>
                      <a:pt x="477328" y="392502"/>
                      <a:pt x="388188" y="396815"/>
                    </a:cubicBezTo>
                    <a:cubicBezTo>
                      <a:pt x="299049" y="401128"/>
                      <a:pt x="149524" y="403285"/>
                      <a:pt x="0" y="405442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6228272" y="1788543"/>
                <a:ext cx="129396" cy="350808"/>
              </a:xfrm>
              <a:custGeom>
                <a:avLst/>
                <a:gdLst>
                  <a:gd name="connsiteX0" fmla="*/ 0 w 129396"/>
                  <a:gd name="connsiteY0" fmla="*/ 350808 h 350808"/>
                  <a:gd name="connsiteX1" fmla="*/ 17253 w 129396"/>
                  <a:gd name="connsiteY1" fmla="*/ 57510 h 350808"/>
                  <a:gd name="connsiteX2" fmla="*/ 60385 w 129396"/>
                  <a:gd name="connsiteY2" fmla="*/ 14378 h 350808"/>
                  <a:gd name="connsiteX3" fmla="*/ 129396 w 129396"/>
                  <a:gd name="connsiteY3" fmla="*/ 5751 h 35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396" h="350808">
                    <a:moveTo>
                      <a:pt x="0" y="350808"/>
                    </a:moveTo>
                    <a:cubicBezTo>
                      <a:pt x="3594" y="232195"/>
                      <a:pt x="7189" y="113582"/>
                      <a:pt x="17253" y="57510"/>
                    </a:cubicBezTo>
                    <a:cubicBezTo>
                      <a:pt x="27317" y="1438"/>
                      <a:pt x="41695" y="23005"/>
                      <a:pt x="60385" y="14378"/>
                    </a:cubicBezTo>
                    <a:cubicBezTo>
                      <a:pt x="79076" y="5752"/>
                      <a:pt x="104955" y="0"/>
                      <a:pt x="129396" y="5751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236898" y="2018581"/>
                <a:ext cx="276045" cy="120770"/>
              </a:xfrm>
              <a:custGeom>
                <a:avLst/>
                <a:gdLst>
                  <a:gd name="connsiteX0" fmla="*/ 0 w 276045"/>
                  <a:gd name="connsiteY0" fmla="*/ 120770 h 120770"/>
                  <a:gd name="connsiteX1" fmla="*/ 86264 w 276045"/>
                  <a:gd name="connsiteY1" fmla="*/ 43132 h 120770"/>
                  <a:gd name="connsiteX2" fmla="*/ 276045 w 276045"/>
                  <a:gd name="connsiteY2" fmla="*/ 0 h 12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045" h="120770">
                    <a:moveTo>
                      <a:pt x="0" y="120770"/>
                    </a:moveTo>
                    <a:cubicBezTo>
                      <a:pt x="20128" y="92015"/>
                      <a:pt x="40257" y="63260"/>
                      <a:pt x="86264" y="43132"/>
                    </a:cubicBezTo>
                    <a:cubicBezTo>
                      <a:pt x="132271" y="23004"/>
                      <a:pt x="204158" y="11502"/>
                      <a:pt x="276045" y="0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6236898" y="2139351"/>
                <a:ext cx="258793" cy="250166"/>
              </a:xfrm>
              <a:custGeom>
                <a:avLst/>
                <a:gdLst>
                  <a:gd name="connsiteX0" fmla="*/ 0 w 258793"/>
                  <a:gd name="connsiteY0" fmla="*/ 0 h 250166"/>
                  <a:gd name="connsiteX1" fmla="*/ 94891 w 258793"/>
                  <a:gd name="connsiteY1" fmla="*/ 138023 h 250166"/>
                  <a:gd name="connsiteX2" fmla="*/ 258793 w 258793"/>
                  <a:gd name="connsiteY2" fmla="*/ 250166 h 250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8793" h="250166">
                    <a:moveTo>
                      <a:pt x="0" y="0"/>
                    </a:moveTo>
                    <a:cubicBezTo>
                      <a:pt x="25879" y="48164"/>
                      <a:pt x="51759" y="96329"/>
                      <a:pt x="94891" y="138023"/>
                    </a:cubicBezTo>
                    <a:cubicBezTo>
                      <a:pt x="138023" y="179717"/>
                      <a:pt x="198408" y="214941"/>
                      <a:pt x="258793" y="250166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665287" y="3568114"/>
              <a:ext cx="610569" cy="931653"/>
              <a:chOff x="2665286" y="3568114"/>
              <a:chExt cx="1147313" cy="931653"/>
            </a:xfrm>
          </p:grpSpPr>
          <p:sp>
            <p:nvSpPr>
              <p:cNvPr id="37" name="Freeform 36"/>
              <p:cNvSpPr/>
              <p:nvPr/>
            </p:nvSpPr>
            <p:spPr>
              <a:xfrm>
                <a:off x="3037300" y="3657613"/>
                <a:ext cx="700088" cy="400050"/>
              </a:xfrm>
              <a:custGeom>
                <a:avLst/>
                <a:gdLst>
                  <a:gd name="connsiteX0" fmla="*/ 0 w 700088"/>
                  <a:gd name="connsiteY0" fmla="*/ 400050 h 400050"/>
                  <a:gd name="connsiteX1" fmla="*/ 114300 w 700088"/>
                  <a:gd name="connsiteY1" fmla="*/ 228600 h 400050"/>
                  <a:gd name="connsiteX2" fmla="*/ 357188 w 700088"/>
                  <a:gd name="connsiteY2" fmla="*/ 42863 h 400050"/>
                  <a:gd name="connsiteX3" fmla="*/ 700088 w 700088"/>
                  <a:gd name="connsiteY3" fmla="*/ 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0088" h="400050">
                    <a:moveTo>
                      <a:pt x="0" y="400050"/>
                    </a:moveTo>
                    <a:cubicBezTo>
                      <a:pt x="27384" y="344090"/>
                      <a:pt x="54769" y="288131"/>
                      <a:pt x="114300" y="228600"/>
                    </a:cubicBezTo>
                    <a:cubicBezTo>
                      <a:pt x="173831" y="169069"/>
                      <a:pt x="259557" y="80963"/>
                      <a:pt x="357188" y="42863"/>
                    </a:cubicBezTo>
                    <a:cubicBezTo>
                      <a:pt x="454819" y="4763"/>
                      <a:pt x="638176" y="4763"/>
                      <a:pt x="700088" y="0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3036222" y="3970680"/>
                <a:ext cx="477328" cy="106392"/>
              </a:xfrm>
              <a:custGeom>
                <a:avLst/>
                <a:gdLst>
                  <a:gd name="connsiteX0" fmla="*/ 0 w 477328"/>
                  <a:gd name="connsiteY0" fmla="*/ 106392 h 106392"/>
                  <a:gd name="connsiteX1" fmla="*/ 267419 w 477328"/>
                  <a:gd name="connsiteY1" fmla="*/ 97766 h 106392"/>
                  <a:gd name="connsiteX2" fmla="*/ 465826 w 477328"/>
                  <a:gd name="connsiteY2" fmla="*/ 20128 h 106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7328" h="106392">
                    <a:moveTo>
                      <a:pt x="0" y="106392"/>
                    </a:moveTo>
                    <a:lnTo>
                      <a:pt x="267419" y="97766"/>
                    </a:lnTo>
                    <a:cubicBezTo>
                      <a:pt x="345057" y="83389"/>
                      <a:pt x="477328" y="0"/>
                      <a:pt x="465826" y="20128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3036222" y="4077072"/>
                <a:ext cx="776377" cy="204159"/>
              </a:xfrm>
              <a:custGeom>
                <a:avLst/>
                <a:gdLst>
                  <a:gd name="connsiteX0" fmla="*/ 0 w 776377"/>
                  <a:gd name="connsiteY0" fmla="*/ 0 h 204159"/>
                  <a:gd name="connsiteX1" fmla="*/ 232913 w 776377"/>
                  <a:gd name="connsiteY1" fmla="*/ 155276 h 204159"/>
                  <a:gd name="connsiteX2" fmla="*/ 483079 w 776377"/>
                  <a:gd name="connsiteY2" fmla="*/ 189782 h 204159"/>
                  <a:gd name="connsiteX3" fmla="*/ 776377 w 776377"/>
                  <a:gd name="connsiteY3" fmla="*/ 198408 h 204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6377" h="204159">
                    <a:moveTo>
                      <a:pt x="0" y="0"/>
                    </a:moveTo>
                    <a:cubicBezTo>
                      <a:pt x="76200" y="61823"/>
                      <a:pt x="152400" y="123646"/>
                      <a:pt x="232913" y="155276"/>
                    </a:cubicBezTo>
                    <a:cubicBezTo>
                      <a:pt x="313426" y="186906"/>
                      <a:pt x="392502" y="182593"/>
                      <a:pt x="483079" y="189782"/>
                    </a:cubicBezTo>
                    <a:cubicBezTo>
                      <a:pt x="573656" y="196971"/>
                      <a:pt x="727494" y="204159"/>
                      <a:pt x="776377" y="198408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3027595" y="4068446"/>
                <a:ext cx="715993" cy="431321"/>
              </a:xfrm>
              <a:custGeom>
                <a:avLst/>
                <a:gdLst>
                  <a:gd name="connsiteX0" fmla="*/ 0 w 715993"/>
                  <a:gd name="connsiteY0" fmla="*/ 0 h 431321"/>
                  <a:gd name="connsiteX1" fmla="*/ 112144 w 715993"/>
                  <a:gd name="connsiteY1" fmla="*/ 301925 h 431321"/>
                  <a:gd name="connsiteX2" fmla="*/ 327804 w 715993"/>
                  <a:gd name="connsiteY2" fmla="*/ 388189 h 431321"/>
                  <a:gd name="connsiteX3" fmla="*/ 517585 w 715993"/>
                  <a:gd name="connsiteY3" fmla="*/ 422694 h 431321"/>
                  <a:gd name="connsiteX4" fmla="*/ 715993 w 715993"/>
                  <a:gd name="connsiteY4" fmla="*/ 431321 h 431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5993" h="431321">
                    <a:moveTo>
                      <a:pt x="0" y="0"/>
                    </a:moveTo>
                    <a:cubicBezTo>
                      <a:pt x="28755" y="118613"/>
                      <a:pt x="57510" y="237227"/>
                      <a:pt x="112144" y="301925"/>
                    </a:cubicBezTo>
                    <a:cubicBezTo>
                      <a:pt x="166778" y="366623"/>
                      <a:pt x="260231" y="368061"/>
                      <a:pt x="327804" y="388189"/>
                    </a:cubicBezTo>
                    <a:cubicBezTo>
                      <a:pt x="395377" y="408317"/>
                      <a:pt x="452887" y="415505"/>
                      <a:pt x="517585" y="422694"/>
                    </a:cubicBezTo>
                    <a:cubicBezTo>
                      <a:pt x="582283" y="429883"/>
                      <a:pt x="680050" y="429883"/>
                      <a:pt x="715993" y="431321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3027595" y="3568114"/>
                <a:ext cx="388189" cy="500332"/>
              </a:xfrm>
              <a:custGeom>
                <a:avLst/>
                <a:gdLst>
                  <a:gd name="connsiteX0" fmla="*/ 0 w 388189"/>
                  <a:gd name="connsiteY0" fmla="*/ 500332 h 500332"/>
                  <a:gd name="connsiteX1" fmla="*/ 25880 w 388189"/>
                  <a:gd name="connsiteY1" fmla="*/ 232913 h 500332"/>
                  <a:gd name="connsiteX2" fmla="*/ 155276 w 388189"/>
                  <a:gd name="connsiteY2" fmla="*/ 103517 h 500332"/>
                  <a:gd name="connsiteX3" fmla="*/ 293298 w 388189"/>
                  <a:gd name="connsiteY3" fmla="*/ 34506 h 500332"/>
                  <a:gd name="connsiteX4" fmla="*/ 388189 w 388189"/>
                  <a:gd name="connsiteY4" fmla="*/ 0 h 50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189" h="500332">
                    <a:moveTo>
                      <a:pt x="0" y="500332"/>
                    </a:moveTo>
                    <a:cubicBezTo>
                      <a:pt x="0" y="399690"/>
                      <a:pt x="1" y="299049"/>
                      <a:pt x="25880" y="232913"/>
                    </a:cubicBezTo>
                    <a:cubicBezTo>
                      <a:pt x="51759" y="166777"/>
                      <a:pt x="110706" y="136585"/>
                      <a:pt x="155276" y="103517"/>
                    </a:cubicBezTo>
                    <a:cubicBezTo>
                      <a:pt x="199846" y="70449"/>
                      <a:pt x="254479" y="51759"/>
                      <a:pt x="293298" y="34506"/>
                    </a:cubicBezTo>
                    <a:cubicBezTo>
                      <a:pt x="332117" y="17253"/>
                      <a:pt x="362310" y="5751"/>
                      <a:pt x="388189" y="0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2691165" y="3901669"/>
                <a:ext cx="336430" cy="175403"/>
              </a:xfrm>
              <a:custGeom>
                <a:avLst/>
                <a:gdLst>
                  <a:gd name="connsiteX0" fmla="*/ 336430 w 336430"/>
                  <a:gd name="connsiteY0" fmla="*/ 175403 h 175403"/>
                  <a:gd name="connsiteX1" fmla="*/ 215660 w 336430"/>
                  <a:gd name="connsiteY1" fmla="*/ 54634 h 175403"/>
                  <a:gd name="connsiteX2" fmla="*/ 94891 w 336430"/>
                  <a:gd name="connsiteY2" fmla="*/ 11502 h 175403"/>
                  <a:gd name="connsiteX3" fmla="*/ 0 w 336430"/>
                  <a:gd name="connsiteY3" fmla="*/ 2875 h 175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6430" h="175403">
                    <a:moveTo>
                      <a:pt x="336430" y="175403"/>
                    </a:moveTo>
                    <a:cubicBezTo>
                      <a:pt x="296173" y="128677"/>
                      <a:pt x="255916" y="81951"/>
                      <a:pt x="215660" y="54634"/>
                    </a:cubicBezTo>
                    <a:cubicBezTo>
                      <a:pt x="175404" y="27317"/>
                      <a:pt x="130834" y="20128"/>
                      <a:pt x="94891" y="11502"/>
                    </a:cubicBezTo>
                    <a:cubicBezTo>
                      <a:pt x="58948" y="2876"/>
                      <a:pt x="12940" y="0"/>
                      <a:pt x="0" y="2875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2665286" y="4085699"/>
                <a:ext cx="362309" cy="17253"/>
              </a:xfrm>
              <a:custGeom>
                <a:avLst/>
                <a:gdLst>
                  <a:gd name="connsiteX0" fmla="*/ 362309 w 362309"/>
                  <a:gd name="connsiteY0" fmla="*/ 0 h 17253"/>
                  <a:gd name="connsiteX1" fmla="*/ 112143 w 362309"/>
                  <a:gd name="connsiteY1" fmla="*/ 17253 h 17253"/>
                  <a:gd name="connsiteX2" fmla="*/ 0 w 362309"/>
                  <a:gd name="connsiteY2" fmla="*/ 0 h 17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2309" h="17253">
                    <a:moveTo>
                      <a:pt x="362309" y="0"/>
                    </a:moveTo>
                    <a:cubicBezTo>
                      <a:pt x="267418" y="8626"/>
                      <a:pt x="172528" y="17253"/>
                      <a:pt x="112143" y="17253"/>
                    </a:cubicBezTo>
                    <a:cubicBezTo>
                      <a:pt x="51758" y="17253"/>
                      <a:pt x="11502" y="0"/>
                      <a:pt x="0" y="0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2699792" y="4077072"/>
                <a:ext cx="327803" cy="207034"/>
              </a:xfrm>
              <a:custGeom>
                <a:avLst/>
                <a:gdLst>
                  <a:gd name="connsiteX0" fmla="*/ 327803 w 327803"/>
                  <a:gd name="connsiteY0" fmla="*/ 0 h 207034"/>
                  <a:gd name="connsiteX1" fmla="*/ 232913 w 327803"/>
                  <a:gd name="connsiteY1" fmla="*/ 163902 h 207034"/>
                  <a:gd name="connsiteX2" fmla="*/ 0 w 327803"/>
                  <a:gd name="connsiteY2" fmla="*/ 207034 h 20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803" h="207034">
                    <a:moveTo>
                      <a:pt x="327803" y="0"/>
                    </a:moveTo>
                    <a:cubicBezTo>
                      <a:pt x="307675" y="64698"/>
                      <a:pt x="287547" y="129396"/>
                      <a:pt x="232913" y="163902"/>
                    </a:cubicBezTo>
                    <a:cubicBezTo>
                      <a:pt x="178279" y="198408"/>
                      <a:pt x="34506" y="199845"/>
                      <a:pt x="0" y="207034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724128" y="3717032"/>
              <a:ext cx="709271" cy="802257"/>
              <a:chOff x="5227608" y="1751162"/>
              <a:chExt cx="1285335" cy="802257"/>
            </a:xfrm>
          </p:grpSpPr>
          <p:sp>
            <p:nvSpPr>
              <p:cNvPr id="49" name="Freeform 48"/>
              <p:cNvSpPr/>
              <p:nvPr/>
            </p:nvSpPr>
            <p:spPr>
              <a:xfrm>
                <a:off x="5469147" y="1751162"/>
                <a:ext cx="767751" cy="388189"/>
              </a:xfrm>
              <a:custGeom>
                <a:avLst/>
                <a:gdLst>
                  <a:gd name="connsiteX0" fmla="*/ 767751 w 767751"/>
                  <a:gd name="connsiteY0" fmla="*/ 388189 h 388189"/>
                  <a:gd name="connsiteX1" fmla="*/ 621102 w 767751"/>
                  <a:gd name="connsiteY1" fmla="*/ 172529 h 388189"/>
                  <a:gd name="connsiteX2" fmla="*/ 388189 w 767751"/>
                  <a:gd name="connsiteY2" fmla="*/ 43132 h 388189"/>
                  <a:gd name="connsiteX3" fmla="*/ 172528 w 767751"/>
                  <a:gd name="connsiteY3" fmla="*/ 8627 h 388189"/>
                  <a:gd name="connsiteX4" fmla="*/ 0 w 767751"/>
                  <a:gd name="connsiteY4" fmla="*/ 0 h 38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1" h="388189">
                    <a:moveTo>
                      <a:pt x="767751" y="388189"/>
                    </a:moveTo>
                    <a:cubicBezTo>
                      <a:pt x="726056" y="309114"/>
                      <a:pt x="684362" y="230039"/>
                      <a:pt x="621102" y="172529"/>
                    </a:cubicBezTo>
                    <a:cubicBezTo>
                      <a:pt x="557842" y="115020"/>
                      <a:pt x="462951" y="70449"/>
                      <a:pt x="388189" y="43132"/>
                    </a:cubicBezTo>
                    <a:cubicBezTo>
                      <a:pt x="313427" y="15815"/>
                      <a:pt x="237226" y="15816"/>
                      <a:pt x="172528" y="8627"/>
                    </a:cubicBezTo>
                    <a:cubicBezTo>
                      <a:pt x="107830" y="1438"/>
                      <a:pt x="53915" y="719"/>
                      <a:pt x="0" y="0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5339751" y="2031521"/>
                <a:ext cx="905774" cy="125083"/>
              </a:xfrm>
              <a:custGeom>
                <a:avLst/>
                <a:gdLst>
                  <a:gd name="connsiteX0" fmla="*/ 905774 w 905774"/>
                  <a:gd name="connsiteY0" fmla="*/ 125083 h 125083"/>
                  <a:gd name="connsiteX1" fmla="*/ 586596 w 905774"/>
                  <a:gd name="connsiteY1" fmla="*/ 38819 h 125083"/>
                  <a:gd name="connsiteX2" fmla="*/ 362309 w 905774"/>
                  <a:gd name="connsiteY2" fmla="*/ 4313 h 125083"/>
                  <a:gd name="connsiteX3" fmla="*/ 207034 w 905774"/>
                  <a:gd name="connsiteY3" fmla="*/ 12939 h 125083"/>
                  <a:gd name="connsiteX4" fmla="*/ 60385 w 905774"/>
                  <a:gd name="connsiteY4" fmla="*/ 12939 h 125083"/>
                  <a:gd name="connsiteX5" fmla="*/ 0 w 905774"/>
                  <a:gd name="connsiteY5" fmla="*/ 12939 h 12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5774" h="125083">
                    <a:moveTo>
                      <a:pt x="905774" y="125083"/>
                    </a:moveTo>
                    <a:cubicBezTo>
                      <a:pt x="791473" y="92015"/>
                      <a:pt x="677173" y="58947"/>
                      <a:pt x="586596" y="38819"/>
                    </a:cubicBezTo>
                    <a:cubicBezTo>
                      <a:pt x="496019" y="18691"/>
                      <a:pt x="425569" y="8626"/>
                      <a:pt x="362309" y="4313"/>
                    </a:cubicBezTo>
                    <a:cubicBezTo>
                      <a:pt x="299049" y="0"/>
                      <a:pt x="257355" y="11501"/>
                      <a:pt x="207034" y="12939"/>
                    </a:cubicBezTo>
                    <a:cubicBezTo>
                      <a:pt x="156713" y="14377"/>
                      <a:pt x="60385" y="12939"/>
                      <a:pt x="60385" y="12939"/>
                    </a:cubicBezTo>
                    <a:lnTo>
                      <a:pt x="0" y="12939"/>
                    </a:ln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5227608" y="2147977"/>
                <a:ext cx="1000664" cy="405442"/>
              </a:xfrm>
              <a:custGeom>
                <a:avLst/>
                <a:gdLst>
                  <a:gd name="connsiteX0" fmla="*/ 1000664 w 1000664"/>
                  <a:gd name="connsiteY0" fmla="*/ 0 h 405442"/>
                  <a:gd name="connsiteX1" fmla="*/ 733245 w 1000664"/>
                  <a:gd name="connsiteY1" fmla="*/ 301925 h 405442"/>
                  <a:gd name="connsiteX2" fmla="*/ 534837 w 1000664"/>
                  <a:gd name="connsiteY2" fmla="*/ 379563 h 405442"/>
                  <a:gd name="connsiteX3" fmla="*/ 388188 w 1000664"/>
                  <a:gd name="connsiteY3" fmla="*/ 396815 h 405442"/>
                  <a:gd name="connsiteX4" fmla="*/ 0 w 1000664"/>
                  <a:gd name="connsiteY4" fmla="*/ 405442 h 405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664" h="405442">
                    <a:moveTo>
                      <a:pt x="1000664" y="0"/>
                    </a:moveTo>
                    <a:cubicBezTo>
                      <a:pt x="905773" y="119332"/>
                      <a:pt x="810883" y="238665"/>
                      <a:pt x="733245" y="301925"/>
                    </a:cubicBezTo>
                    <a:cubicBezTo>
                      <a:pt x="655607" y="365185"/>
                      <a:pt x="592346" y="363748"/>
                      <a:pt x="534837" y="379563"/>
                    </a:cubicBezTo>
                    <a:cubicBezTo>
                      <a:pt x="477328" y="395378"/>
                      <a:pt x="477328" y="392502"/>
                      <a:pt x="388188" y="396815"/>
                    </a:cubicBezTo>
                    <a:cubicBezTo>
                      <a:pt x="299049" y="401128"/>
                      <a:pt x="149524" y="403285"/>
                      <a:pt x="0" y="405442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6228272" y="1788543"/>
                <a:ext cx="129396" cy="350808"/>
              </a:xfrm>
              <a:custGeom>
                <a:avLst/>
                <a:gdLst>
                  <a:gd name="connsiteX0" fmla="*/ 0 w 129396"/>
                  <a:gd name="connsiteY0" fmla="*/ 350808 h 350808"/>
                  <a:gd name="connsiteX1" fmla="*/ 17253 w 129396"/>
                  <a:gd name="connsiteY1" fmla="*/ 57510 h 350808"/>
                  <a:gd name="connsiteX2" fmla="*/ 60385 w 129396"/>
                  <a:gd name="connsiteY2" fmla="*/ 14378 h 350808"/>
                  <a:gd name="connsiteX3" fmla="*/ 129396 w 129396"/>
                  <a:gd name="connsiteY3" fmla="*/ 5751 h 35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396" h="350808">
                    <a:moveTo>
                      <a:pt x="0" y="350808"/>
                    </a:moveTo>
                    <a:cubicBezTo>
                      <a:pt x="3594" y="232195"/>
                      <a:pt x="7189" y="113582"/>
                      <a:pt x="17253" y="57510"/>
                    </a:cubicBezTo>
                    <a:cubicBezTo>
                      <a:pt x="27317" y="1438"/>
                      <a:pt x="41695" y="23005"/>
                      <a:pt x="60385" y="14378"/>
                    </a:cubicBezTo>
                    <a:cubicBezTo>
                      <a:pt x="79076" y="5752"/>
                      <a:pt x="104955" y="0"/>
                      <a:pt x="129396" y="5751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6236898" y="2018581"/>
                <a:ext cx="276045" cy="120770"/>
              </a:xfrm>
              <a:custGeom>
                <a:avLst/>
                <a:gdLst>
                  <a:gd name="connsiteX0" fmla="*/ 0 w 276045"/>
                  <a:gd name="connsiteY0" fmla="*/ 120770 h 120770"/>
                  <a:gd name="connsiteX1" fmla="*/ 86264 w 276045"/>
                  <a:gd name="connsiteY1" fmla="*/ 43132 h 120770"/>
                  <a:gd name="connsiteX2" fmla="*/ 276045 w 276045"/>
                  <a:gd name="connsiteY2" fmla="*/ 0 h 12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045" h="120770">
                    <a:moveTo>
                      <a:pt x="0" y="120770"/>
                    </a:moveTo>
                    <a:cubicBezTo>
                      <a:pt x="20128" y="92015"/>
                      <a:pt x="40257" y="63260"/>
                      <a:pt x="86264" y="43132"/>
                    </a:cubicBezTo>
                    <a:cubicBezTo>
                      <a:pt x="132271" y="23004"/>
                      <a:pt x="204158" y="11502"/>
                      <a:pt x="276045" y="0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6236898" y="2139351"/>
                <a:ext cx="258793" cy="250166"/>
              </a:xfrm>
              <a:custGeom>
                <a:avLst/>
                <a:gdLst>
                  <a:gd name="connsiteX0" fmla="*/ 0 w 258793"/>
                  <a:gd name="connsiteY0" fmla="*/ 0 h 250166"/>
                  <a:gd name="connsiteX1" fmla="*/ 94891 w 258793"/>
                  <a:gd name="connsiteY1" fmla="*/ 138023 h 250166"/>
                  <a:gd name="connsiteX2" fmla="*/ 258793 w 258793"/>
                  <a:gd name="connsiteY2" fmla="*/ 250166 h 250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8793" h="250166">
                    <a:moveTo>
                      <a:pt x="0" y="0"/>
                    </a:moveTo>
                    <a:cubicBezTo>
                      <a:pt x="25879" y="48164"/>
                      <a:pt x="51759" y="96329"/>
                      <a:pt x="94891" y="138023"/>
                    </a:cubicBezTo>
                    <a:cubicBezTo>
                      <a:pt x="138023" y="179717"/>
                      <a:pt x="198408" y="214941"/>
                      <a:pt x="258793" y="250166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Oval 54"/>
            <p:cNvSpPr/>
            <p:nvPr/>
          </p:nvSpPr>
          <p:spPr>
            <a:xfrm>
              <a:off x="3203848" y="357301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059832" y="3861048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203848" y="414908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203848" y="4437112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868144" y="364502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796136" y="393305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724128" y="4437112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04048" y="4077072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716016" y="364502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851920" y="378904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211960" y="4077072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779912" y="436510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627784" y="1556792"/>
            <a:ext cx="3893306" cy="3151584"/>
            <a:chOff x="2627784" y="1565176"/>
            <a:chExt cx="3893306" cy="3151584"/>
          </a:xfrm>
        </p:grpSpPr>
        <p:sp>
          <p:nvSpPr>
            <p:cNvPr id="4" name="Rounded Rectangle 3"/>
            <p:cNvSpPr/>
            <p:nvPr/>
          </p:nvSpPr>
          <p:spPr>
            <a:xfrm>
              <a:off x="2627784" y="3501008"/>
              <a:ext cx="3893306" cy="121575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631976" y="1565176"/>
              <a:ext cx="3884240" cy="121575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0"/>
              <a:endCxn id="4" idx="2"/>
            </p:cNvCxnSpPr>
            <p:nvPr/>
          </p:nvCxnSpPr>
          <p:spPr>
            <a:xfrm>
              <a:off x="4574437" y="3501008"/>
              <a:ext cx="0" cy="121575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Down Arrow 7"/>
            <p:cNvSpPr/>
            <p:nvPr/>
          </p:nvSpPr>
          <p:spPr>
            <a:xfrm>
              <a:off x="4499992" y="2852936"/>
              <a:ext cx="144016" cy="57606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03848" y="213285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23928" y="2420888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923928" y="177281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644008" y="220486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92080" y="249289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076056" y="184482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68144" y="249289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96136" y="198884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572000" y="177281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91880" y="249289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91880" y="3717032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20072" y="3717032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580112" y="429309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059832" y="429309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932040" y="4077072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303917" y="1871932"/>
              <a:ext cx="698740" cy="301925"/>
            </a:xfrm>
            <a:custGeom>
              <a:avLst/>
              <a:gdLst>
                <a:gd name="connsiteX0" fmla="*/ 0 w 698740"/>
                <a:gd name="connsiteY0" fmla="*/ 301925 h 301925"/>
                <a:gd name="connsiteX1" fmla="*/ 129396 w 698740"/>
                <a:gd name="connsiteY1" fmla="*/ 163902 h 301925"/>
                <a:gd name="connsiteX2" fmla="*/ 431321 w 698740"/>
                <a:gd name="connsiteY2" fmla="*/ 51759 h 301925"/>
                <a:gd name="connsiteX3" fmla="*/ 698740 w 698740"/>
                <a:gd name="connsiteY3" fmla="*/ 0 h 30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740" h="301925">
                  <a:moveTo>
                    <a:pt x="0" y="301925"/>
                  </a:moveTo>
                  <a:cubicBezTo>
                    <a:pt x="28754" y="253760"/>
                    <a:pt x="57509" y="205596"/>
                    <a:pt x="129396" y="163902"/>
                  </a:cubicBezTo>
                  <a:cubicBezTo>
                    <a:pt x="201283" y="122208"/>
                    <a:pt x="336430" y="79076"/>
                    <a:pt x="431321" y="51759"/>
                  </a:cubicBezTo>
                  <a:cubicBezTo>
                    <a:pt x="526212" y="24442"/>
                    <a:pt x="612476" y="12221"/>
                    <a:pt x="698740" y="0"/>
                  </a:cubicBezTo>
                </a:path>
              </a:pathLst>
            </a:cu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718649" y="2277374"/>
              <a:ext cx="646981" cy="258792"/>
            </a:xfrm>
            <a:custGeom>
              <a:avLst/>
              <a:gdLst>
                <a:gd name="connsiteX0" fmla="*/ 0 w 646981"/>
                <a:gd name="connsiteY0" fmla="*/ 0 h 258792"/>
                <a:gd name="connsiteX1" fmla="*/ 370936 w 646981"/>
                <a:gd name="connsiteY1" fmla="*/ 25879 h 258792"/>
                <a:gd name="connsiteX2" fmla="*/ 646981 w 646981"/>
                <a:gd name="connsiteY2" fmla="*/ 258792 h 258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981" h="258792">
                  <a:moveTo>
                    <a:pt x="0" y="0"/>
                  </a:moveTo>
                  <a:lnTo>
                    <a:pt x="370936" y="25879"/>
                  </a:lnTo>
                  <a:cubicBezTo>
                    <a:pt x="478766" y="69011"/>
                    <a:pt x="562873" y="163901"/>
                    <a:pt x="646981" y="258792"/>
                  </a:cubicBezTo>
                </a:path>
              </a:pathLst>
            </a:cu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917721" y="2096219"/>
              <a:ext cx="64698" cy="422694"/>
            </a:xfrm>
            <a:custGeom>
              <a:avLst/>
              <a:gdLst>
                <a:gd name="connsiteX0" fmla="*/ 25879 w 64698"/>
                <a:gd name="connsiteY0" fmla="*/ 422694 h 422694"/>
                <a:gd name="connsiteX1" fmla="*/ 60385 w 64698"/>
                <a:gd name="connsiteY1" fmla="*/ 181155 h 422694"/>
                <a:gd name="connsiteX2" fmla="*/ 0 w 64698"/>
                <a:gd name="connsiteY2" fmla="*/ 0 h 42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98" h="422694">
                  <a:moveTo>
                    <a:pt x="25879" y="422694"/>
                  </a:moveTo>
                  <a:cubicBezTo>
                    <a:pt x="45288" y="337149"/>
                    <a:pt x="64698" y="251604"/>
                    <a:pt x="60385" y="181155"/>
                  </a:cubicBezTo>
                  <a:cubicBezTo>
                    <a:pt x="56072" y="110706"/>
                    <a:pt x="28036" y="55353"/>
                    <a:pt x="0" y="0"/>
                  </a:cubicBezTo>
                </a:path>
              </a:pathLst>
            </a:cu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18" idx="6"/>
              <a:endCxn id="19" idx="2"/>
            </p:cNvCxnSpPr>
            <p:nvPr/>
          </p:nvCxnSpPr>
          <p:spPr>
            <a:xfrm>
              <a:off x="3635896" y="3789040"/>
              <a:ext cx="158417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6"/>
              <a:endCxn id="20" idx="2"/>
            </p:cNvCxnSpPr>
            <p:nvPr/>
          </p:nvCxnSpPr>
          <p:spPr>
            <a:xfrm>
              <a:off x="3203848" y="4365104"/>
              <a:ext cx="2376264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3923928" y="400506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139952" y="450912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436096" y="393305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084168" y="378904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84168" y="436510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6151418" y="3906982"/>
              <a:ext cx="87085" cy="486888"/>
            </a:xfrm>
            <a:custGeom>
              <a:avLst/>
              <a:gdLst>
                <a:gd name="connsiteX0" fmla="*/ 0 w 87085"/>
                <a:gd name="connsiteY0" fmla="*/ 0 h 486888"/>
                <a:gd name="connsiteX1" fmla="*/ 83127 w 87085"/>
                <a:gd name="connsiteY1" fmla="*/ 285008 h 486888"/>
                <a:gd name="connsiteX2" fmla="*/ 23751 w 87085"/>
                <a:gd name="connsiteY2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85" h="486888">
                  <a:moveTo>
                    <a:pt x="0" y="0"/>
                  </a:moveTo>
                  <a:cubicBezTo>
                    <a:pt x="39584" y="101930"/>
                    <a:pt x="79169" y="203860"/>
                    <a:pt x="83127" y="285008"/>
                  </a:cubicBezTo>
                  <a:cubicBezTo>
                    <a:pt x="87085" y="366156"/>
                    <a:pt x="55418" y="426522"/>
                    <a:pt x="23751" y="486888"/>
                  </a:cubicBezTo>
                </a:path>
              </a:pathLst>
            </a:cu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611560" y="1556792"/>
            <a:ext cx="8136904" cy="3744416"/>
            <a:chOff x="611560" y="1556792"/>
            <a:chExt cx="8136904" cy="3744416"/>
          </a:xfrm>
        </p:grpSpPr>
        <p:sp>
          <p:nvSpPr>
            <p:cNvPr id="7" name="TextBox 6"/>
            <p:cNvSpPr txBox="1"/>
            <p:nvPr/>
          </p:nvSpPr>
          <p:spPr>
            <a:xfrm>
              <a:off x="3221850" y="3176972"/>
              <a:ext cx="266429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800" dirty="0" smtClean="0">
                  <a:latin typeface="Palatino Linotype" pitchFamily="18" charset="0"/>
                </a:rPr>
                <a:t>(n</a:t>
              </a:r>
              <a:r>
                <a:rPr lang="es-ES" sz="2800" baseline="-25000" dirty="0" smtClean="0">
                  <a:latin typeface="Palatino Linotype" pitchFamily="18" charset="0"/>
                </a:rPr>
                <a:t>1</a:t>
              </a:r>
              <a:r>
                <a:rPr lang="es-ES" sz="2800" dirty="0" smtClean="0">
                  <a:latin typeface="Palatino Linotype" pitchFamily="18" charset="0"/>
                </a:rPr>
                <a:t>,n</a:t>
              </a:r>
              <a:r>
                <a:rPr lang="es-ES" sz="2800" baseline="-25000" dirty="0" smtClean="0">
                  <a:latin typeface="Palatino Linotype" pitchFamily="18" charset="0"/>
                </a:rPr>
                <a:t>2</a:t>
              </a:r>
              <a:r>
                <a:rPr lang="es-ES" sz="2800" dirty="0" smtClean="0">
                  <a:latin typeface="Palatino Linotype" pitchFamily="18" charset="0"/>
                </a:rPr>
                <a:t>)</a:t>
              </a:r>
              <a:endParaRPr lang="en-US" sz="2800" dirty="0">
                <a:latin typeface="Palatino Linotype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1560" y="3158970"/>
              <a:ext cx="2664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 smtClean="0">
                  <a:latin typeface="Palatino Linotype" pitchFamily="18" charset="0"/>
                </a:rPr>
                <a:t>(n</a:t>
              </a:r>
              <a:r>
                <a:rPr lang="es-ES" sz="2800" baseline="-25000" dirty="0" smtClean="0">
                  <a:latin typeface="Palatino Linotype" pitchFamily="18" charset="0"/>
                </a:rPr>
                <a:t>1</a:t>
              </a:r>
              <a:r>
                <a:rPr lang="es-ES" sz="2800" dirty="0" smtClean="0">
                  <a:latin typeface="Palatino Linotype" pitchFamily="18" charset="0"/>
                </a:rPr>
                <a:t>-1,n</a:t>
              </a:r>
              <a:r>
                <a:rPr lang="es-ES" sz="2800" baseline="-25000" dirty="0" smtClean="0">
                  <a:latin typeface="Palatino Linotype" pitchFamily="18" charset="0"/>
                </a:rPr>
                <a:t>2</a:t>
              </a:r>
              <a:r>
                <a:rPr lang="es-ES" sz="2800" dirty="0" smtClean="0">
                  <a:latin typeface="Palatino Linotype" pitchFamily="18" charset="0"/>
                </a:rPr>
                <a:t>)</a:t>
              </a:r>
              <a:endParaRPr lang="en-US" sz="2800" dirty="0">
                <a:latin typeface="Palatino Linotype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21850" y="1556792"/>
              <a:ext cx="2664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 smtClean="0">
                  <a:latin typeface="Palatino Linotype" pitchFamily="18" charset="0"/>
                </a:rPr>
                <a:t>(n</a:t>
              </a:r>
              <a:r>
                <a:rPr lang="es-ES" sz="2800" baseline="-25000" dirty="0" smtClean="0">
                  <a:latin typeface="Palatino Linotype" pitchFamily="18" charset="0"/>
                </a:rPr>
                <a:t>1</a:t>
              </a:r>
              <a:r>
                <a:rPr lang="es-ES" sz="2800" dirty="0" smtClean="0">
                  <a:latin typeface="Palatino Linotype" pitchFamily="18" charset="0"/>
                </a:rPr>
                <a:t>,n</a:t>
              </a:r>
              <a:r>
                <a:rPr lang="es-ES" sz="2800" baseline="-25000" dirty="0" smtClean="0">
                  <a:latin typeface="Palatino Linotype" pitchFamily="18" charset="0"/>
                </a:rPr>
                <a:t>2</a:t>
              </a:r>
              <a:r>
                <a:rPr lang="es-ES" sz="2800" dirty="0" smtClean="0">
                  <a:latin typeface="Palatino Linotype" pitchFamily="18" charset="0"/>
                </a:rPr>
                <a:t>+1)</a:t>
              </a:r>
              <a:endParaRPr lang="en-US" sz="2800" dirty="0">
                <a:latin typeface="Palatino Linotype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21850" y="4777988"/>
              <a:ext cx="2664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 smtClean="0">
                  <a:latin typeface="Palatino Linotype" pitchFamily="18" charset="0"/>
                </a:rPr>
                <a:t>(n</a:t>
              </a:r>
              <a:r>
                <a:rPr lang="es-ES" sz="2800" baseline="-25000" dirty="0" smtClean="0">
                  <a:latin typeface="Palatino Linotype" pitchFamily="18" charset="0"/>
                </a:rPr>
                <a:t>1</a:t>
              </a:r>
              <a:r>
                <a:rPr lang="es-ES" sz="2800" dirty="0" smtClean="0">
                  <a:latin typeface="Palatino Linotype" pitchFamily="18" charset="0"/>
                </a:rPr>
                <a:t>,n</a:t>
              </a:r>
              <a:r>
                <a:rPr lang="es-ES" sz="2800" baseline="-25000" dirty="0" smtClean="0">
                  <a:latin typeface="Palatino Linotype" pitchFamily="18" charset="0"/>
                </a:rPr>
                <a:t>2</a:t>
              </a:r>
              <a:r>
                <a:rPr lang="es-ES" sz="2800" dirty="0" smtClean="0">
                  <a:latin typeface="Palatino Linotype" pitchFamily="18" charset="0"/>
                </a:rPr>
                <a:t>-1)</a:t>
              </a:r>
              <a:endParaRPr lang="en-US" sz="2800" dirty="0">
                <a:latin typeface="Palatino Linotype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84168" y="3158970"/>
              <a:ext cx="2664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 smtClean="0">
                  <a:latin typeface="Palatino Linotype" pitchFamily="18" charset="0"/>
                </a:rPr>
                <a:t>(n</a:t>
              </a:r>
              <a:r>
                <a:rPr lang="es-ES" sz="2800" baseline="-25000" dirty="0" smtClean="0">
                  <a:latin typeface="Palatino Linotype" pitchFamily="18" charset="0"/>
                </a:rPr>
                <a:t>1</a:t>
              </a:r>
              <a:r>
                <a:rPr lang="es-ES" sz="2800" dirty="0" smtClean="0">
                  <a:latin typeface="Palatino Linotype" pitchFamily="18" charset="0"/>
                </a:rPr>
                <a:t>+1,n</a:t>
              </a:r>
              <a:r>
                <a:rPr lang="es-ES" sz="2800" baseline="-25000" dirty="0" smtClean="0">
                  <a:latin typeface="Palatino Linotype" pitchFamily="18" charset="0"/>
                </a:rPr>
                <a:t>2</a:t>
              </a:r>
              <a:r>
                <a:rPr lang="es-ES" sz="2800" dirty="0" smtClean="0">
                  <a:latin typeface="Palatino Linotype" pitchFamily="18" charset="0"/>
                </a:rPr>
                <a:t>)</a:t>
              </a:r>
              <a:endParaRPr lang="en-US" sz="2800" dirty="0">
                <a:latin typeface="Palatino Linotype" pitchFamily="18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4355976" y="2276872"/>
              <a:ext cx="0" cy="7200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4355976" y="3933056"/>
              <a:ext cx="0" cy="7200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716016" y="2276872"/>
              <a:ext cx="0" cy="7200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716016" y="3933056"/>
              <a:ext cx="0" cy="7200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 flipV="1">
              <a:off x="3275856" y="2924944"/>
              <a:ext cx="0" cy="7200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V="1">
              <a:off x="6012160" y="2924944"/>
              <a:ext cx="0" cy="7200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6200000" flipH="1" flipV="1">
              <a:off x="3275856" y="3284984"/>
              <a:ext cx="0" cy="7200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 flipV="1">
              <a:off x="6012160" y="3284984"/>
              <a:ext cx="0" cy="7200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915816" y="292494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Palatino Linotype" pitchFamily="18" charset="0"/>
                </a:rPr>
                <a:t>k</a:t>
              </a:r>
              <a:r>
                <a:rPr lang="en-US" baseline="-25000" dirty="0" smtClean="0">
                  <a:latin typeface="Palatino Linotype" pitchFamily="18" charset="0"/>
                </a:rPr>
                <a:t>r</a:t>
              </a:r>
              <a:r>
                <a:rPr lang="en-US" dirty="0" smtClean="0">
                  <a:latin typeface="Palatino Linotype" pitchFamily="18" charset="0"/>
                </a:rPr>
                <a:t>d</a:t>
              </a:r>
              <a:endParaRPr lang="en-US" dirty="0">
                <a:latin typeface="Palatino Linotype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52120" y="292494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Palatino Linotype" pitchFamily="18" charset="0"/>
                </a:rPr>
                <a:t>k</a:t>
              </a:r>
              <a:r>
                <a:rPr lang="en-US" baseline="-25000" dirty="0" smtClean="0">
                  <a:latin typeface="Palatino Linotype" pitchFamily="18" charset="0"/>
                </a:rPr>
                <a:t>r</a:t>
              </a:r>
              <a:r>
                <a:rPr lang="en-US" dirty="0" smtClean="0">
                  <a:latin typeface="Palatino Linotype" pitchFamily="18" charset="0"/>
                </a:rPr>
                <a:t>d</a:t>
              </a:r>
              <a:endParaRPr lang="en-US" dirty="0">
                <a:latin typeface="Palatino Linotype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15816" y="364502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Palatino Linotype" pitchFamily="18" charset="0"/>
                </a:rPr>
                <a:t>γ</a:t>
              </a:r>
              <a:r>
                <a:rPr lang="en-US" baseline="-25000" dirty="0" smtClean="0">
                  <a:latin typeface="Palatino Linotype" pitchFamily="18" charset="0"/>
                </a:rPr>
                <a:t>r </a:t>
              </a:r>
              <a:r>
                <a:rPr lang="en-US" dirty="0" smtClean="0">
                  <a:latin typeface="Palatino Linotype" pitchFamily="18" charset="0"/>
                </a:rPr>
                <a:t>n</a:t>
              </a:r>
              <a:r>
                <a:rPr lang="en-US" baseline="-25000" dirty="0" smtClean="0">
                  <a:latin typeface="Palatino Linotype" pitchFamily="18" charset="0"/>
                </a:rPr>
                <a:t>1</a:t>
              </a:r>
              <a:endParaRPr lang="en-US" dirty="0">
                <a:latin typeface="Palatino Linotype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64088" y="364502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Palatino Linotype" pitchFamily="18" charset="0"/>
                </a:rPr>
                <a:t>γ</a:t>
              </a:r>
              <a:r>
                <a:rPr lang="en-US" baseline="-25000" dirty="0" smtClean="0">
                  <a:latin typeface="Palatino Linotype" pitchFamily="18" charset="0"/>
                </a:rPr>
                <a:t>r </a:t>
              </a:r>
              <a:r>
                <a:rPr lang="en-US" dirty="0" smtClean="0">
                  <a:latin typeface="Palatino Linotype" pitchFamily="18" charset="0"/>
                </a:rPr>
                <a:t>(n</a:t>
              </a:r>
              <a:r>
                <a:rPr lang="en-US" baseline="-25000" dirty="0" smtClean="0">
                  <a:latin typeface="Palatino Linotype" pitchFamily="18" charset="0"/>
                </a:rPr>
                <a:t>1</a:t>
              </a:r>
              <a:r>
                <a:rPr lang="en-US" dirty="0" smtClean="0">
                  <a:latin typeface="Palatino Linotype" pitchFamily="18" charset="0"/>
                </a:rPr>
                <a:t>+1)</a:t>
              </a:r>
              <a:endParaRPr lang="en-US" dirty="0">
                <a:latin typeface="Palatino Linotype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47864" y="4149080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Palatino Linotype" pitchFamily="18" charset="0"/>
                </a:rPr>
                <a:t>k</a:t>
              </a:r>
              <a:r>
                <a:rPr lang="en-US" baseline="-25000" dirty="0" smtClean="0">
                  <a:latin typeface="Palatino Linotype" pitchFamily="18" charset="0"/>
                </a:rPr>
                <a:t>p </a:t>
              </a:r>
              <a:r>
                <a:rPr lang="en-US" dirty="0" smtClean="0">
                  <a:latin typeface="Palatino Linotype" pitchFamily="18" charset="0"/>
                </a:rPr>
                <a:t>n</a:t>
              </a:r>
              <a:r>
                <a:rPr lang="en-US" baseline="-25000" dirty="0" smtClean="0">
                  <a:latin typeface="Palatino Linotype" pitchFamily="18" charset="0"/>
                </a:rPr>
                <a:t>1</a:t>
              </a:r>
              <a:endParaRPr lang="en-US" dirty="0">
                <a:latin typeface="Palatino Linotype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47864" y="2492896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Palatino Linotype" pitchFamily="18" charset="0"/>
                </a:rPr>
                <a:t>k</a:t>
              </a:r>
              <a:r>
                <a:rPr lang="en-US" baseline="-25000" dirty="0" smtClean="0">
                  <a:latin typeface="Palatino Linotype" pitchFamily="18" charset="0"/>
                </a:rPr>
                <a:t>p </a:t>
              </a:r>
              <a:r>
                <a:rPr lang="en-US" dirty="0" smtClean="0">
                  <a:latin typeface="Palatino Linotype" pitchFamily="18" charset="0"/>
                </a:rPr>
                <a:t>n</a:t>
              </a:r>
              <a:r>
                <a:rPr lang="en-US" baseline="-25000" dirty="0" smtClean="0">
                  <a:latin typeface="Palatino Linotype" pitchFamily="18" charset="0"/>
                </a:rPr>
                <a:t>1</a:t>
              </a:r>
              <a:endParaRPr lang="en-US" dirty="0">
                <a:latin typeface="Palatino Linotype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27984" y="4149080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Palatino Linotype" pitchFamily="18" charset="0"/>
                </a:rPr>
                <a:t>γ</a:t>
              </a:r>
              <a:r>
                <a:rPr lang="en-US" baseline="-25000" dirty="0" smtClean="0">
                  <a:latin typeface="Palatino Linotype" pitchFamily="18" charset="0"/>
                </a:rPr>
                <a:t>p </a:t>
              </a:r>
              <a:r>
                <a:rPr lang="en-US" dirty="0" smtClean="0">
                  <a:latin typeface="Palatino Linotype" pitchFamily="18" charset="0"/>
                </a:rPr>
                <a:t>n</a:t>
              </a:r>
              <a:r>
                <a:rPr lang="en-US" baseline="-25000" dirty="0" smtClean="0">
                  <a:latin typeface="Palatino Linotype" pitchFamily="18" charset="0"/>
                </a:rPr>
                <a:t>2</a:t>
              </a:r>
              <a:endParaRPr lang="en-US" dirty="0">
                <a:latin typeface="Palatino Linotype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72000" y="2492896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Palatino Linotype" pitchFamily="18" charset="0"/>
                </a:rPr>
                <a:t>γ</a:t>
              </a:r>
              <a:r>
                <a:rPr lang="en-US" baseline="-25000" dirty="0" smtClean="0">
                  <a:latin typeface="Palatino Linotype" pitchFamily="18" charset="0"/>
                </a:rPr>
                <a:t>p </a:t>
              </a:r>
              <a:r>
                <a:rPr lang="en-US" dirty="0" smtClean="0">
                  <a:latin typeface="Palatino Linotype" pitchFamily="18" charset="0"/>
                </a:rPr>
                <a:t>(n</a:t>
              </a:r>
              <a:r>
                <a:rPr lang="en-US" baseline="-25000" dirty="0" smtClean="0">
                  <a:latin typeface="Palatino Linotype" pitchFamily="18" charset="0"/>
                </a:rPr>
                <a:t>2</a:t>
              </a:r>
              <a:r>
                <a:rPr lang="en-US" dirty="0" smtClean="0">
                  <a:latin typeface="Palatino Linotype" pitchFamily="18" charset="0"/>
                </a:rPr>
                <a:t>+1)</a:t>
              </a:r>
              <a:endParaRPr lang="en-US" dirty="0">
                <a:latin typeface="Palatino Linotype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0" y="188640"/>
            <a:ext cx="9252520" cy="5328592"/>
            <a:chOff x="0" y="188640"/>
            <a:chExt cx="9252520" cy="5328592"/>
          </a:xfrm>
        </p:grpSpPr>
        <p:pic>
          <p:nvPicPr>
            <p:cNvPr id="4" name="Picture 5" descr="C:\Users\Luis Anibal\Desktop\warev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66120" y="-253752"/>
              <a:ext cx="2695575" cy="6316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5" name="Group 44"/>
            <p:cNvGrpSpPr/>
            <p:nvPr/>
          </p:nvGrpSpPr>
          <p:grpSpPr>
            <a:xfrm>
              <a:off x="1331640" y="5013176"/>
              <a:ext cx="5411970" cy="504056"/>
              <a:chOff x="1403648" y="4941168"/>
              <a:chExt cx="6048672" cy="64807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979712" y="5301208"/>
                <a:ext cx="50405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1403648" y="4941168"/>
                <a:ext cx="648072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3059832" y="5301208"/>
                <a:ext cx="50405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483768" y="4941168"/>
                <a:ext cx="648072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4139952" y="5301208"/>
                <a:ext cx="50405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3563888" y="4941168"/>
                <a:ext cx="648072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5220072" y="5301208"/>
                <a:ext cx="50405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4644008" y="4941168"/>
                <a:ext cx="648072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300192" y="5301208"/>
                <a:ext cx="50405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5724128" y="4941168"/>
                <a:ext cx="648072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804248" y="4941168"/>
                <a:ext cx="648072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0" y="1700808"/>
              <a:ext cx="13681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latin typeface="Palatino Linotype" pitchFamily="18" charset="0"/>
                </a:rPr>
                <a:t>DNA</a:t>
              </a:r>
              <a:endParaRPr lang="en-US" sz="2200" b="1" dirty="0">
                <a:latin typeface="Palatino Linotype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0" y="3284984"/>
              <a:ext cx="13681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latin typeface="Palatino Linotype" pitchFamily="18" charset="0"/>
                </a:rPr>
                <a:t>mRNA</a:t>
              </a:r>
              <a:endParaRPr lang="en-US" sz="2200" b="1" dirty="0">
                <a:latin typeface="Palatino Linotype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0" y="5085184"/>
              <a:ext cx="13681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latin typeface="Palatino Linotype" pitchFamily="18" charset="0"/>
                </a:rPr>
                <a:t>Protein</a:t>
              </a:r>
              <a:endParaRPr lang="en-US" sz="2200" b="1" dirty="0">
                <a:latin typeface="Palatino Linotype" pitchFamily="18" charset="0"/>
              </a:endParaRPr>
            </a:p>
          </p:txBody>
        </p:sp>
        <p:sp>
          <p:nvSpPr>
            <p:cNvPr id="78" name="Circular Arrow 77"/>
            <p:cNvSpPr/>
            <p:nvPr/>
          </p:nvSpPr>
          <p:spPr>
            <a:xfrm>
              <a:off x="3563888" y="764704"/>
              <a:ext cx="1656184" cy="144016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288750"/>
                <a:gd name="adj5" fmla="val 12500"/>
              </a:avLst>
            </a:prstGeom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Curved Left Arrow 78"/>
            <p:cNvSpPr/>
            <p:nvPr/>
          </p:nvSpPr>
          <p:spPr>
            <a:xfrm>
              <a:off x="6948264" y="1772816"/>
              <a:ext cx="432048" cy="1656184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Curved Left Arrow 80"/>
            <p:cNvSpPr/>
            <p:nvPr/>
          </p:nvSpPr>
          <p:spPr>
            <a:xfrm>
              <a:off x="7020272" y="3717032"/>
              <a:ext cx="432048" cy="1656184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380312" y="2276872"/>
              <a:ext cx="1800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Palatino Linotype" pitchFamily="18" charset="0"/>
                </a:rPr>
                <a:t>Transcription</a:t>
              </a:r>
              <a:endParaRPr lang="en-US" b="1" dirty="0" smtClean="0">
                <a:latin typeface="Palatino Linotype" pitchFamily="18" charset="0"/>
              </a:endParaRPr>
            </a:p>
            <a:p>
              <a:r>
                <a:rPr lang="en-US" dirty="0" smtClean="0">
                  <a:latin typeface="Palatino Linotype" pitchFamily="18" charset="0"/>
                </a:rPr>
                <a:t>RNA Polymerase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452320" y="4293096"/>
              <a:ext cx="18002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Palatino Linotype" pitchFamily="18" charset="0"/>
                </a:rPr>
                <a:t>Translation</a:t>
              </a:r>
              <a:endParaRPr lang="en-US" b="1" dirty="0" smtClean="0">
                <a:latin typeface="Palatino Linotype" pitchFamily="18" charset="0"/>
              </a:endParaRPr>
            </a:p>
            <a:p>
              <a:r>
                <a:rPr lang="en-US" dirty="0" smtClean="0">
                  <a:latin typeface="Palatino Linotype" pitchFamily="18" charset="0"/>
                </a:rPr>
                <a:t>Ribosomes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419872" y="188640"/>
              <a:ext cx="208823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Palatino Linotype" pitchFamily="18" charset="0"/>
                </a:rPr>
                <a:t>Replication</a:t>
              </a:r>
              <a:endParaRPr lang="en-US" b="1" dirty="0" smtClean="0">
                <a:latin typeface="Palatino Linotype" pitchFamily="18" charset="0"/>
              </a:endParaRPr>
            </a:p>
            <a:p>
              <a:pPr algn="ctr"/>
              <a:r>
                <a:rPr lang="en-US" dirty="0" smtClean="0">
                  <a:latin typeface="Palatino Linotype" pitchFamily="18" charset="0"/>
                </a:rPr>
                <a:t>DNA Polymerase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16024" y="1507431"/>
            <a:ext cx="8676456" cy="4225825"/>
            <a:chOff x="0" y="1484784"/>
            <a:chExt cx="8676456" cy="4225825"/>
          </a:xfrm>
        </p:grpSpPr>
        <p:pic>
          <p:nvPicPr>
            <p:cNvPr id="4" name="Picture 5" descr="C:\Users\Luis Anibal\Desktop\warev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66120" y="-253752"/>
              <a:ext cx="2695575" cy="6316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Group 44"/>
            <p:cNvGrpSpPr/>
            <p:nvPr/>
          </p:nvGrpSpPr>
          <p:grpSpPr>
            <a:xfrm>
              <a:off x="1331640" y="5013176"/>
              <a:ext cx="5411970" cy="504056"/>
              <a:chOff x="1403648" y="4941168"/>
              <a:chExt cx="6048672" cy="64807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979712" y="5301208"/>
                <a:ext cx="50405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1403648" y="4941168"/>
                <a:ext cx="648072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3059832" y="5301208"/>
                <a:ext cx="50405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483768" y="4941168"/>
                <a:ext cx="648072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4139952" y="5301208"/>
                <a:ext cx="50405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3563888" y="4941168"/>
                <a:ext cx="648072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5220072" y="5301208"/>
                <a:ext cx="50405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4644008" y="4941168"/>
                <a:ext cx="648072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300192" y="5301208"/>
                <a:ext cx="50405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5724128" y="4941168"/>
                <a:ext cx="648072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804248" y="4941168"/>
                <a:ext cx="648072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0" y="1484784"/>
              <a:ext cx="12596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latin typeface="Palatino Linotype" pitchFamily="18" charset="0"/>
                </a:rPr>
                <a:t>DNA (d)</a:t>
              </a:r>
              <a:endParaRPr lang="en-US" sz="2200" b="1" dirty="0">
                <a:latin typeface="Palatino Linotype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0" y="3212976"/>
              <a:ext cx="13681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b="1" dirty="0" smtClean="0">
                  <a:latin typeface="Palatino Linotype" pitchFamily="18" charset="0"/>
                </a:rPr>
                <a:t>mRNA (n</a:t>
              </a:r>
              <a:r>
                <a:rPr lang="es-ES" sz="2200" b="1" baseline="-25000" dirty="0" smtClean="0">
                  <a:latin typeface="Palatino Linotype" pitchFamily="18" charset="0"/>
                </a:rPr>
                <a:t>1</a:t>
              </a:r>
              <a:r>
                <a:rPr lang="en-US" sz="2200" b="1" dirty="0" smtClean="0">
                  <a:latin typeface="Palatino Linotype" pitchFamily="18" charset="0"/>
                </a:rPr>
                <a:t>)</a:t>
              </a:r>
              <a:endParaRPr lang="en-US" sz="2200" b="1" dirty="0">
                <a:latin typeface="Palatino Linotype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0" y="4941168"/>
              <a:ext cx="13681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latin typeface="Palatino Linotype" pitchFamily="18" charset="0"/>
                </a:rPr>
                <a:t>Protein (n</a:t>
              </a:r>
              <a:r>
                <a:rPr lang="en-US" sz="2200" b="1" baseline="-25000" dirty="0" smtClean="0">
                  <a:latin typeface="Palatino Linotype" pitchFamily="18" charset="0"/>
                </a:rPr>
                <a:t>2</a:t>
              </a:r>
              <a:r>
                <a:rPr lang="en-US" sz="2200" b="1" dirty="0" smtClean="0">
                  <a:latin typeface="Palatino Linotype" pitchFamily="18" charset="0"/>
                </a:rPr>
                <a:t>)</a:t>
              </a:r>
              <a:endParaRPr lang="en-US" sz="2200" b="1" dirty="0">
                <a:latin typeface="Palatino Linotype" pitchFamily="1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3995936" y="2492896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995936" y="4221088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139952" y="2492896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Palatino Linotype" pitchFamily="18" charset="0"/>
                </a:rPr>
                <a:t>k</a:t>
              </a:r>
              <a:r>
                <a:rPr lang="en-US" sz="2800" baseline="-25000" dirty="0" smtClean="0">
                  <a:latin typeface="Palatino Linotype" pitchFamily="18" charset="0"/>
                </a:rPr>
                <a:t>r</a:t>
              </a:r>
              <a:endParaRPr lang="en-US" sz="2800" baseline="-25000" dirty="0">
                <a:latin typeface="Palatino Linotype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39952" y="422108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Palatino Linotype" pitchFamily="18" charset="0"/>
                </a:rPr>
                <a:t>k</a:t>
              </a:r>
              <a:r>
                <a:rPr lang="en-US" sz="2800" baseline="-25000" dirty="0" smtClean="0">
                  <a:latin typeface="Palatino Linotype" pitchFamily="18" charset="0"/>
                </a:rPr>
                <a:t>p</a:t>
              </a:r>
              <a:endParaRPr lang="en-US" sz="2800" baseline="-25000" dirty="0">
                <a:latin typeface="Palatino Linotype" pitchFamily="18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7956376" y="2996952"/>
              <a:ext cx="720080" cy="864096"/>
              <a:chOff x="7740352" y="2852936"/>
              <a:chExt cx="792088" cy="1008112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7740352" y="2996952"/>
                <a:ext cx="792088" cy="79208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V="1">
                <a:off x="7740352" y="2852936"/>
                <a:ext cx="792088" cy="10081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7956376" y="4725144"/>
              <a:ext cx="720080" cy="864096"/>
              <a:chOff x="7740352" y="2852936"/>
              <a:chExt cx="792088" cy="1008112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7740352" y="2996952"/>
                <a:ext cx="792088" cy="79208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flipV="1">
                <a:off x="7740352" y="2852936"/>
                <a:ext cx="792088" cy="10081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/>
            <p:nvPr/>
          </p:nvCxnSpPr>
          <p:spPr>
            <a:xfrm rot="16200000">
              <a:off x="7416316" y="3176972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6200000">
              <a:off x="7416316" y="4977172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092280" y="2852936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800" dirty="0" smtClean="0">
                  <a:latin typeface="Palatino Linotype" pitchFamily="18" charset="0"/>
                </a:rPr>
                <a:t>γ</a:t>
              </a:r>
              <a:r>
                <a:rPr lang="en-US" sz="2800" baseline="-25000" dirty="0" smtClean="0">
                  <a:latin typeface="Palatino Linotype" pitchFamily="18" charset="0"/>
                </a:rPr>
                <a:t>r</a:t>
              </a:r>
              <a:endParaRPr lang="en-US" sz="2800" dirty="0">
                <a:latin typeface="Palatino Linotype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92280" y="4633972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800" dirty="0" smtClean="0">
                  <a:latin typeface="Palatino Linotype" pitchFamily="18" charset="0"/>
                </a:rPr>
                <a:t>γ</a:t>
              </a:r>
              <a:r>
                <a:rPr lang="en-US" sz="2800" baseline="-25000" dirty="0" smtClean="0">
                  <a:latin typeface="Palatino Linotype" pitchFamily="18" charset="0"/>
                </a:rPr>
                <a:t>p</a:t>
              </a:r>
              <a:endParaRPr lang="en-US" sz="2800" dirty="0">
                <a:latin typeface="Palatino Linotype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763688" y="188640"/>
            <a:ext cx="5616624" cy="6624736"/>
            <a:chOff x="1763688" y="188640"/>
            <a:chExt cx="5616624" cy="6624736"/>
          </a:xfrm>
        </p:grpSpPr>
        <p:grpSp>
          <p:nvGrpSpPr>
            <p:cNvPr id="38" name="Group 37"/>
            <p:cNvGrpSpPr/>
            <p:nvPr/>
          </p:nvGrpSpPr>
          <p:grpSpPr>
            <a:xfrm>
              <a:off x="2555776" y="188640"/>
              <a:ext cx="4824536" cy="2447692"/>
              <a:chOff x="1187624" y="251701"/>
              <a:chExt cx="4968552" cy="275180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355976" y="1916832"/>
                <a:ext cx="1008112" cy="2880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187624" y="1916832"/>
                <a:ext cx="3168352" cy="2880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619672" y="980728"/>
                <a:ext cx="432048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267744" y="692696"/>
                <a:ext cx="936104" cy="7920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19872" y="692696"/>
                <a:ext cx="504056" cy="79208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32569" y="251701"/>
                <a:ext cx="2521355" cy="726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Palatino Linotype" pitchFamily="18" charset="0"/>
                  </a:rPr>
                  <a:t>Transcription factors</a:t>
                </a:r>
              </a:p>
              <a:p>
                <a:endParaRPr lang="en-US" dirty="0">
                  <a:latin typeface="Palatino Linotype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23728" y="2276871"/>
                <a:ext cx="1728192" cy="726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Palatino Linotype" pitchFamily="18" charset="0"/>
                  </a:rPr>
                  <a:t>Promoter</a:t>
                </a:r>
              </a:p>
              <a:p>
                <a:endParaRPr lang="en-US" dirty="0">
                  <a:latin typeface="Palatino Linotype" pitchFamily="1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067944" y="2276871"/>
                <a:ext cx="2088232" cy="415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Palatino Linotype" pitchFamily="18" charset="0"/>
                  </a:rPr>
                  <a:t>Coding region</a:t>
                </a: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>
                <a:off x="3419872" y="1556792"/>
                <a:ext cx="216024" cy="21602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699792" y="1556792"/>
                <a:ext cx="0" cy="2880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835696" y="1556792"/>
                <a:ext cx="144016" cy="21602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2483768" y="2780928"/>
              <a:ext cx="4176464" cy="1944216"/>
              <a:chOff x="395536" y="2996952"/>
              <a:chExt cx="4176464" cy="1944216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83568" y="4221088"/>
                <a:ext cx="432048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115616" y="4149080"/>
                <a:ext cx="936104" cy="7920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051720" y="4149080"/>
                <a:ext cx="504056" cy="79208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563888" y="4437112"/>
                <a:ext cx="1008112" cy="2880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5536" y="4437112"/>
                <a:ext cx="3168352" cy="2880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39552" y="2996952"/>
                <a:ext cx="2592288" cy="86409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Palatino Linotype" pitchFamily="18" charset="0"/>
                  </a:rPr>
                  <a:t>RNApol</a:t>
                </a:r>
                <a:endParaRPr lang="en-US" b="1" dirty="0">
                  <a:solidFill>
                    <a:schemeClr val="tx1"/>
                  </a:solidFill>
                  <a:latin typeface="Palatino Linotype" pitchFamily="18" charset="0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H="1">
                <a:off x="2699792" y="3861048"/>
                <a:ext cx="144016" cy="36004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2483768" y="5579948"/>
              <a:ext cx="4824536" cy="1233428"/>
              <a:chOff x="2627784" y="4941168"/>
              <a:chExt cx="4824536" cy="1233428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627784" y="4941168"/>
                <a:ext cx="4176464" cy="1008112"/>
                <a:chOff x="4788024" y="3645024"/>
                <a:chExt cx="4176464" cy="1008112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5076056" y="3645024"/>
                  <a:ext cx="2592288" cy="86409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Palatino Linotype" pitchFamily="18" charset="0"/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076056" y="3933056"/>
                  <a:ext cx="432048" cy="36004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508104" y="3861048"/>
                  <a:ext cx="936104" cy="7920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444208" y="3861048"/>
                  <a:ext cx="504056" cy="7920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7956376" y="4149080"/>
                  <a:ext cx="1008112" cy="2880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4788024" y="4149080"/>
                  <a:ext cx="3168352" cy="288032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7884368" y="3933056"/>
                  <a:ext cx="7200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4716016" y="5805264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Palatino Linotype" pitchFamily="18" charset="0"/>
                  </a:rPr>
                  <a:t>Transcription begins</a:t>
                </a: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763688" y="260648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Palatino Linotype" pitchFamily="18" charset="0"/>
                </a:rPr>
                <a:t>A.</a:t>
              </a:r>
              <a:endParaRPr lang="en-US" b="1" dirty="0">
                <a:latin typeface="Palatino Linotype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63688" y="2636912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Palatino Linotype" pitchFamily="18" charset="0"/>
                </a:rPr>
                <a:t>B.</a:t>
              </a:r>
              <a:endParaRPr lang="en-US" b="1" dirty="0">
                <a:latin typeface="Palatino Linotype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63688" y="4941168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Palatino Linotype" pitchFamily="18" charset="0"/>
                </a:rPr>
                <a:t>C.</a:t>
              </a:r>
              <a:endParaRPr lang="en-US" b="1" dirty="0">
                <a:latin typeface="Palatino Linotype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0" y="1237422"/>
            <a:ext cx="9144000" cy="2767642"/>
            <a:chOff x="0" y="1133476"/>
            <a:chExt cx="9144000" cy="2767642"/>
          </a:xfrm>
        </p:grpSpPr>
        <p:grpSp>
          <p:nvGrpSpPr>
            <p:cNvPr id="76" name="Group 75"/>
            <p:cNvGrpSpPr/>
            <p:nvPr/>
          </p:nvGrpSpPr>
          <p:grpSpPr>
            <a:xfrm>
              <a:off x="2555776" y="3356992"/>
              <a:ext cx="3851920" cy="432048"/>
              <a:chOff x="1800200" y="2924944"/>
              <a:chExt cx="3851920" cy="57606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707904" y="2924944"/>
                <a:ext cx="1080120" cy="57606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b="1" i="1" dirty="0" smtClean="0">
                    <a:latin typeface="Palatino Linotype" pitchFamily="18" charset="0"/>
                  </a:rPr>
                  <a:t>D</a:t>
                </a:r>
                <a:endParaRPr lang="en-US" b="1" i="1" dirty="0">
                  <a:latin typeface="Palatino Linotype" pitchFamily="18" charset="0"/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1800200" y="3501008"/>
                <a:ext cx="38519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/>
              <p:nvPr/>
            </p:nvCxnSpPr>
            <p:spPr>
              <a:xfrm flipV="1">
                <a:off x="2088232" y="2924944"/>
                <a:ext cx="864096" cy="576064"/>
              </a:xfrm>
              <a:prstGeom prst="bentConnector3">
                <a:avLst>
                  <a:gd name="adj1" fmla="val -2911"/>
                </a:avLst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3024336" y="2924944"/>
                <a:ext cx="576064" cy="57606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500" b="1" dirty="0" smtClean="0">
                    <a:latin typeface="Palatino Linotype" pitchFamily="18" charset="0"/>
                  </a:rPr>
                  <a:t>RBS</a:t>
                </a:r>
                <a:endParaRPr lang="en-US" sz="1500" b="1" dirty="0">
                  <a:latin typeface="Palatino Linotype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860032" y="2924944"/>
                <a:ext cx="576064" cy="57606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b="1" dirty="0" smtClean="0">
                    <a:latin typeface="Palatino Linotype" pitchFamily="18" charset="0"/>
                  </a:rPr>
                  <a:t>Ter.</a:t>
                </a:r>
                <a:endParaRPr lang="en-US" b="1" dirty="0">
                  <a:latin typeface="Palatino Linotype" pitchFamily="18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304256" y="299695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latin typeface="Palatino Linotype" pitchFamily="18" charset="0"/>
                  </a:rPr>
                  <a:t>P</a:t>
                </a:r>
                <a:r>
                  <a:rPr lang="es-ES" b="1" baseline="-25000" dirty="0" smtClean="0">
                    <a:latin typeface="Palatino Linotype" pitchFamily="18" charset="0"/>
                  </a:rPr>
                  <a:t>3</a:t>
                </a:r>
                <a:endParaRPr lang="en-US" b="1" dirty="0">
                  <a:latin typeface="Palatino Linotype" pitchFamily="18" charset="0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0" y="1628800"/>
              <a:ext cx="9144000" cy="432048"/>
              <a:chOff x="-144016" y="1124744"/>
              <a:chExt cx="9288016" cy="576064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-144016" y="1700808"/>
                <a:ext cx="9288016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4" name="Group 73"/>
              <p:cNvGrpSpPr/>
              <p:nvPr/>
            </p:nvGrpSpPr>
            <p:grpSpPr>
              <a:xfrm>
                <a:off x="144016" y="1124744"/>
                <a:ext cx="8748464" cy="576064"/>
                <a:chOff x="144016" y="1124744"/>
                <a:chExt cx="8748464" cy="576064"/>
              </a:xfrm>
            </p:grpSpPr>
            <p:cxnSp>
              <p:nvCxnSpPr>
                <p:cNvPr id="21" name="Elbow Connector 20"/>
                <p:cNvCxnSpPr/>
                <p:nvPr/>
              </p:nvCxnSpPr>
              <p:spPr>
                <a:xfrm flipV="1">
                  <a:off x="144016" y="1124744"/>
                  <a:ext cx="864096" cy="576064"/>
                </a:xfrm>
                <a:prstGeom prst="bentConnector3">
                  <a:avLst>
                    <a:gd name="adj1" fmla="val -2911"/>
                  </a:avLst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ctangle 33"/>
                <p:cNvSpPr/>
                <p:nvPr/>
              </p:nvSpPr>
              <p:spPr>
                <a:xfrm>
                  <a:off x="1043608" y="1124744"/>
                  <a:ext cx="576064" cy="57606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500" b="1" dirty="0" smtClean="0">
                      <a:latin typeface="Palatino Linotype" pitchFamily="18" charset="0"/>
                    </a:rPr>
                    <a:t>RBS</a:t>
                  </a:r>
                  <a:endParaRPr lang="en-US" sz="1500" b="1" dirty="0">
                    <a:latin typeface="Palatino Linotype" pitchFamily="18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2987824" y="1124744"/>
                  <a:ext cx="576064" cy="57606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500" b="1" dirty="0" smtClean="0">
                      <a:latin typeface="Palatino Linotype" pitchFamily="18" charset="0"/>
                    </a:rPr>
                    <a:t>RBS</a:t>
                  </a:r>
                  <a:endParaRPr lang="en-US" sz="1500" b="1" dirty="0">
                    <a:latin typeface="Palatino Linotype" pitchFamily="18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788024" y="1124744"/>
                  <a:ext cx="576064" cy="576064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b="1" dirty="0" smtClean="0">
                      <a:latin typeface="Palatino Linotype" pitchFamily="18" charset="0"/>
                    </a:rPr>
                    <a:t>Ter.</a:t>
                  </a:r>
                  <a:endParaRPr lang="en-US" b="1" dirty="0">
                    <a:latin typeface="Palatino Linotype" pitchFamily="18" charset="0"/>
                  </a:endParaRPr>
                </a:p>
              </p:txBody>
            </p:sp>
            <p:cxnSp>
              <p:nvCxnSpPr>
                <p:cNvPr id="38" name="Elbow Connector 37"/>
                <p:cNvCxnSpPr/>
                <p:nvPr/>
              </p:nvCxnSpPr>
              <p:spPr>
                <a:xfrm flipV="1">
                  <a:off x="5580112" y="1124744"/>
                  <a:ext cx="864096" cy="576064"/>
                </a:xfrm>
                <a:prstGeom prst="bentConnector3">
                  <a:avLst>
                    <a:gd name="adj1" fmla="val -2911"/>
                  </a:avLst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8316416" y="1124744"/>
                  <a:ext cx="576064" cy="576064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b="1" dirty="0" smtClean="0">
                      <a:latin typeface="Palatino Linotype" pitchFamily="18" charset="0"/>
                    </a:rPr>
                    <a:t>Ter.</a:t>
                  </a:r>
                  <a:endParaRPr lang="en-US" b="1" dirty="0">
                    <a:latin typeface="Palatino Linotype" pitchFamily="18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60040" y="1196752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 smtClean="0">
                      <a:latin typeface="Palatino Linotype" pitchFamily="18" charset="0"/>
                    </a:rPr>
                    <a:t>P</a:t>
                  </a:r>
                  <a:r>
                    <a:rPr lang="es-ES" b="1" baseline="-25000" dirty="0" smtClean="0">
                      <a:latin typeface="Palatino Linotype" pitchFamily="18" charset="0"/>
                    </a:rPr>
                    <a:t>1</a:t>
                  </a:r>
                  <a:endParaRPr lang="en-US" b="1" dirty="0">
                    <a:latin typeface="Palatino Linotype" pitchFamily="18" charset="0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796136" y="1196752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 smtClean="0">
                      <a:latin typeface="Palatino Linotype" pitchFamily="18" charset="0"/>
                    </a:rPr>
                    <a:t>P</a:t>
                  </a:r>
                  <a:r>
                    <a:rPr lang="es-ES" b="1" baseline="-25000" dirty="0" smtClean="0">
                      <a:latin typeface="Palatino Linotype" pitchFamily="18" charset="0"/>
                    </a:rPr>
                    <a:t>2</a:t>
                  </a:r>
                  <a:endParaRPr lang="en-US" b="1" dirty="0">
                    <a:latin typeface="Palatino Linotype" pitchFamily="18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3635896" y="1124744"/>
                  <a:ext cx="1080120" cy="5760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b="1" i="1" dirty="0" smtClean="0">
                      <a:latin typeface="Palatino Linotype" pitchFamily="18" charset="0"/>
                    </a:rPr>
                    <a:t>B</a:t>
                  </a:r>
                  <a:endParaRPr lang="en-US" b="1" i="1" dirty="0">
                    <a:latin typeface="Palatino Linotype" pitchFamily="18" charset="0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7164288" y="1124744"/>
                  <a:ext cx="1080120" cy="57606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b="1" i="1" dirty="0" smtClean="0">
                      <a:latin typeface="Palatino Linotype" pitchFamily="18" charset="0"/>
                    </a:rPr>
                    <a:t>C</a:t>
                  </a:r>
                  <a:endParaRPr lang="en-US" b="1" i="1" dirty="0">
                    <a:latin typeface="Palatino Linotype" pitchFamily="18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6516216" y="1124744"/>
                  <a:ext cx="576064" cy="57606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500" b="1" dirty="0" smtClean="0">
                      <a:latin typeface="Palatino Linotype" pitchFamily="18" charset="0"/>
                    </a:rPr>
                    <a:t>RBS</a:t>
                  </a:r>
                  <a:endParaRPr lang="en-US" sz="1500" b="1" dirty="0">
                    <a:latin typeface="Palatino Linotype" pitchFamily="18" charset="0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1691680" y="1124744"/>
                  <a:ext cx="1080120" cy="57606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b="1" i="1" dirty="0" smtClean="0">
                      <a:latin typeface="Palatino Linotype" pitchFamily="18" charset="0"/>
                    </a:rPr>
                    <a:t>A</a:t>
                  </a:r>
                  <a:endParaRPr lang="en-US" b="1" i="1" dirty="0">
                    <a:latin typeface="Palatino Linotype" pitchFamily="18" charset="0"/>
                  </a:endParaRPr>
                </a:p>
              </p:txBody>
            </p:sp>
          </p:grpSp>
        </p:grpSp>
        <p:sp>
          <p:nvSpPr>
            <p:cNvPr id="78" name="Freeform 77"/>
            <p:cNvSpPr/>
            <p:nvPr/>
          </p:nvSpPr>
          <p:spPr>
            <a:xfrm>
              <a:off x="2514600" y="2171700"/>
              <a:ext cx="614363" cy="1057275"/>
            </a:xfrm>
            <a:custGeom>
              <a:avLst/>
              <a:gdLst>
                <a:gd name="connsiteX0" fmla="*/ 0 w 614363"/>
                <a:gd name="connsiteY0" fmla="*/ 0 h 1057275"/>
                <a:gd name="connsiteX1" fmla="*/ 200025 w 614363"/>
                <a:gd name="connsiteY1" fmla="*/ 628650 h 1057275"/>
                <a:gd name="connsiteX2" fmla="*/ 614363 w 614363"/>
                <a:gd name="connsiteY2" fmla="*/ 1057275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363" h="1057275">
                  <a:moveTo>
                    <a:pt x="0" y="0"/>
                  </a:moveTo>
                  <a:cubicBezTo>
                    <a:pt x="48815" y="226219"/>
                    <a:pt x="97631" y="452438"/>
                    <a:pt x="200025" y="628650"/>
                  </a:cubicBezTo>
                  <a:cubicBezTo>
                    <a:pt x="302419" y="804862"/>
                    <a:pt x="542926" y="981075"/>
                    <a:pt x="614363" y="1057275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2915816" y="3212976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 rot="15002113">
              <a:off x="1722514" y="2575881"/>
              <a:ext cx="761256" cy="1057275"/>
              <a:chOff x="971600" y="2780928"/>
              <a:chExt cx="761256" cy="1057275"/>
            </a:xfrm>
          </p:grpSpPr>
          <p:sp>
            <p:nvSpPr>
              <p:cNvPr id="85" name="Freeform 84"/>
              <p:cNvSpPr/>
              <p:nvPr/>
            </p:nvSpPr>
            <p:spPr>
              <a:xfrm>
                <a:off x="971600" y="2780928"/>
                <a:ext cx="614363" cy="1057275"/>
              </a:xfrm>
              <a:custGeom>
                <a:avLst/>
                <a:gdLst>
                  <a:gd name="connsiteX0" fmla="*/ 0 w 614363"/>
                  <a:gd name="connsiteY0" fmla="*/ 0 h 1057275"/>
                  <a:gd name="connsiteX1" fmla="*/ 200025 w 614363"/>
                  <a:gd name="connsiteY1" fmla="*/ 628650 h 1057275"/>
                  <a:gd name="connsiteX2" fmla="*/ 614363 w 614363"/>
                  <a:gd name="connsiteY2" fmla="*/ 1057275 h 105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4363" h="1057275">
                    <a:moveTo>
                      <a:pt x="0" y="0"/>
                    </a:moveTo>
                    <a:cubicBezTo>
                      <a:pt x="48815" y="226219"/>
                      <a:pt x="97631" y="452438"/>
                      <a:pt x="200025" y="628650"/>
                    </a:cubicBezTo>
                    <a:cubicBezTo>
                      <a:pt x="302419" y="804862"/>
                      <a:pt x="542926" y="981075"/>
                      <a:pt x="614363" y="1057275"/>
                    </a:cubicBezTo>
                  </a:path>
                </a:pathLst>
              </a:cu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1372816" y="3822204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/>
            <p:cNvSpPr txBox="1"/>
            <p:nvPr/>
          </p:nvSpPr>
          <p:spPr>
            <a:xfrm>
              <a:off x="1331640" y="3501008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latin typeface="Palatino Linotype" pitchFamily="18" charset="0"/>
                </a:rPr>
                <a:t>S</a:t>
              </a:r>
              <a:r>
                <a:rPr lang="es-ES" sz="2000" b="1" baseline="-25000" dirty="0" smtClean="0">
                  <a:latin typeface="Palatino Linotype" pitchFamily="18" charset="0"/>
                </a:rPr>
                <a:t>1</a:t>
              </a:r>
              <a:endParaRPr lang="en-US" b="1" dirty="0">
                <a:latin typeface="Palatino Linotype" pitchFamily="18" charset="0"/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6029325" y="1133476"/>
              <a:ext cx="1628775" cy="423862"/>
            </a:xfrm>
            <a:custGeom>
              <a:avLst/>
              <a:gdLst>
                <a:gd name="connsiteX0" fmla="*/ 1628775 w 1628775"/>
                <a:gd name="connsiteY0" fmla="*/ 423862 h 423862"/>
                <a:gd name="connsiteX1" fmla="*/ 1385888 w 1628775"/>
                <a:gd name="connsiteY1" fmla="*/ 166687 h 423862"/>
                <a:gd name="connsiteX2" fmla="*/ 985838 w 1628775"/>
                <a:gd name="connsiteY2" fmla="*/ 23812 h 423862"/>
                <a:gd name="connsiteX3" fmla="*/ 614363 w 1628775"/>
                <a:gd name="connsiteY3" fmla="*/ 23812 h 423862"/>
                <a:gd name="connsiteX4" fmla="*/ 228600 w 1628775"/>
                <a:gd name="connsiteY4" fmla="*/ 109537 h 423862"/>
                <a:gd name="connsiteX5" fmla="*/ 0 w 1628775"/>
                <a:gd name="connsiteY5" fmla="*/ 395287 h 42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8775" h="423862">
                  <a:moveTo>
                    <a:pt x="1628775" y="423862"/>
                  </a:moveTo>
                  <a:cubicBezTo>
                    <a:pt x="1560909" y="328612"/>
                    <a:pt x="1493044" y="233362"/>
                    <a:pt x="1385888" y="166687"/>
                  </a:cubicBezTo>
                  <a:cubicBezTo>
                    <a:pt x="1278732" y="100012"/>
                    <a:pt x="1114425" y="47624"/>
                    <a:pt x="985838" y="23812"/>
                  </a:cubicBezTo>
                  <a:cubicBezTo>
                    <a:pt x="857251" y="0"/>
                    <a:pt x="740569" y="9525"/>
                    <a:pt x="614363" y="23812"/>
                  </a:cubicBezTo>
                  <a:cubicBezTo>
                    <a:pt x="488157" y="38099"/>
                    <a:pt x="330994" y="47625"/>
                    <a:pt x="228600" y="109537"/>
                  </a:cubicBezTo>
                  <a:cubicBezTo>
                    <a:pt x="126206" y="171449"/>
                    <a:pt x="38100" y="354806"/>
                    <a:pt x="0" y="395287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27784" y="3501008"/>
            <a:ext cx="3893306" cy="121575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31976" y="1565176"/>
            <a:ext cx="3884240" cy="121575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3501008"/>
            <a:ext cx="0" cy="12157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own Arrow 7"/>
          <p:cNvSpPr/>
          <p:nvPr/>
        </p:nvSpPr>
        <p:spPr>
          <a:xfrm>
            <a:off x="4499992" y="2852936"/>
            <a:ext cx="144016" cy="5760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627784" y="1565176"/>
            <a:ext cx="3893306" cy="3151584"/>
            <a:chOff x="2627784" y="1565176"/>
            <a:chExt cx="3893306" cy="3151584"/>
          </a:xfrm>
        </p:grpSpPr>
        <p:sp>
          <p:nvSpPr>
            <p:cNvPr id="4" name="Rounded Rectangle 3"/>
            <p:cNvSpPr/>
            <p:nvPr/>
          </p:nvSpPr>
          <p:spPr>
            <a:xfrm>
              <a:off x="2627784" y="3501008"/>
              <a:ext cx="3893306" cy="121575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631976" y="1565176"/>
              <a:ext cx="3884240" cy="121575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148064" y="3501008"/>
              <a:ext cx="0" cy="121575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Down Arrow 7"/>
            <p:cNvSpPr/>
            <p:nvPr/>
          </p:nvSpPr>
          <p:spPr>
            <a:xfrm>
              <a:off x="4499992" y="2852936"/>
              <a:ext cx="144016" cy="57606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59832" y="177281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15816" y="220486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3888" y="177281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275856" y="2060848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275856" y="249289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35896" y="213285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35896" y="249289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283968" y="234888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52120" y="2060848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72000" y="184482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96136" y="249289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508104" y="1700808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084168" y="2060848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148064" y="234888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076056" y="198884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716016" y="249289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211960" y="177281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220486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995936" y="213285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131840" y="3717032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851920" y="378904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419872" y="400506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779912" y="414908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211960" y="378904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843808" y="400506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131840" y="436510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572000" y="364502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427984" y="414908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635896" y="4437112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860032" y="4437112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211960" y="4437112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860032" y="393305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436096" y="378904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80112" y="429309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868144" y="378904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940152" y="436510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172944" y="409384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292080" y="4077072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627784" y="1565176"/>
            <a:ext cx="3893306" cy="3151584"/>
            <a:chOff x="2627784" y="1565176"/>
            <a:chExt cx="3893306" cy="3151584"/>
          </a:xfrm>
        </p:grpSpPr>
        <p:sp>
          <p:nvSpPr>
            <p:cNvPr id="4" name="Rounded Rectangle 3"/>
            <p:cNvSpPr/>
            <p:nvPr/>
          </p:nvSpPr>
          <p:spPr>
            <a:xfrm>
              <a:off x="2627784" y="3501008"/>
              <a:ext cx="3893306" cy="121575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631976" y="1565176"/>
              <a:ext cx="3884240" cy="121575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0"/>
              <a:endCxn id="4" idx="2"/>
            </p:cNvCxnSpPr>
            <p:nvPr/>
          </p:nvCxnSpPr>
          <p:spPr>
            <a:xfrm>
              <a:off x="4574437" y="3501008"/>
              <a:ext cx="0" cy="121575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Down Arrow 7"/>
            <p:cNvSpPr/>
            <p:nvPr/>
          </p:nvSpPr>
          <p:spPr>
            <a:xfrm>
              <a:off x="4499992" y="2852936"/>
              <a:ext cx="144016" cy="57606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59832" y="1700808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47864" y="1772816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51920" y="2276872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5976" y="1772816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20072" y="1988840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068216" y="214124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012160" y="2276872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12160" y="177281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364088" y="1700808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860032" y="220486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076056" y="256490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923928" y="1700808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99992" y="249289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91880" y="249289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059832" y="249289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923928" y="2060848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932040" y="177281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652120" y="249289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203848" y="3717032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364088" y="3861048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51920" y="3573016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563888" y="4221088"/>
              <a:ext cx="432048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771800" y="414908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915816" y="378904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084168" y="429309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131840" y="436510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83968" y="436510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940152" y="400506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228184" y="393305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940152" y="364502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436096" y="4437112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88024" y="4077072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004048" y="429309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004048" y="3789040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716016" y="3645024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436096" y="3573016"/>
              <a:ext cx="144016" cy="1440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98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Anibal</dc:creator>
  <cp:lastModifiedBy>Luis Alberto</cp:lastModifiedBy>
  <cp:revision>19</cp:revision>
  <dcterms:created xsi:type="dcterms:W3CDTF">2016-02-17T02:42:54Z</dcterms:created>
  <dcterms:modified xsi:type="dcterms:W3CDTF">2016-05-20T03:15:09Z</dcterms:modified>
</cp:coreProperties>
</file>