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7F9F-16A7-4C61-9BA5-3E2AF6174ABC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2C2D-136C-4463-AA5C-AF03FA47C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-1219200" y="533400"/>
            <a:ext cx="11963400" cy="2438400"/>
            <a:chOff x="-1219200" y="533400"/>
            <a:chExt cx="11963400" cy="2438400"/>
          </a:xfrm>
        </p:grpSpPr>
        <p:grpSp>
          <p:nvGrpSpPr>
            <p:cNvPr id="60" name="Group 59"/>
            <p:cNvGrpSpPr/>
            <p:nvPr/>
          </p:nvGrpSpPr>
          <p:grpSpPr>
            <a:xfrm>
              <a:off x="-1219200" y="1600200"/>
              <a:ext cx="11963400" cy="487977"/>
              <a:chOff x="228600" y="1600200"/>
              <a:chExt cx="11963400" cy="487977"/>
            </a:xfrm>
          </p:grpSpPr>
          <p:cxnSp>
            <p:nvCxnSpPr>
              <p:cNvPr id="14" name="Straight Connector 6"/>
              <p:cNvCxnSpPr/>
              <p:nvPr/>
            </p:nvCxnSpPr>
            <p:spPr>
              <a:xfrm>
                <a:off x="2895600" y="2052118"/>
                <a:ext cx="92964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Group 73"/>
              <p:cNvGrpSpPr/>
              <p:nvPr/>
            </p:nvGrpSpPr>
            <p:grpSpPr>
              <a:xfrm>
                <a:off x="3179166" y="1600200"/>
                <a:ext cx="5275986" cy="487977"/>
                <a:chOff x="144016" y="1098252"/>
                <a:chExt cx="5359081" cy="650635"/>
              </a:xfrm>
            </p:grpSpPr>
            <p:cxnSp>
              <p:nvCxnSpPr>
                <p:cNvPr id="16" name="Elbow Connector 15"/>
                <p:cNvCxnSpPr/>
                <p:nvPr/>
              </p:nvCxnSpPr>
              <p:spPr>
                <a:xfrm flipV="1">
                  <a:off x="144016" y="1124744"/>
                  <a:ext cx="864096" cy="576064"/>
                </a:xfrm>
                <a:prstGeom prst="bentConnector3">
                  <a:avLst>
                    <a:gd name="adj1" fmla="val -2911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2797189" y="1098253"/>
                  <a:ext cx="576064" cy="602556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dirty="0" smtClean="0">
                      <a:latin typeface="Palatino Linotype" pitchFamily="18" charset="0"/>
                    </a:rPr>
                    <a:t>Ter.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cxnSp>
              <p:nvCxnSpPr>
                <p:cNvPr id="20" name="Elbow Connector 19"/>
                <p:cNvCxnSpPr/>
                <p:nvPr/>
              </p:nvCxnSpPr>
              <p:spPr>
                <a:xfrm flipV="1">
                  <a:off x="3790696" y="1124744"/>
                  <a:ext cx="864096" cy="576064"/>
                </a:xfrm>
                <a:prstGeom prst="bentConnector3">
                  <a:avLst>
                    <a:gd name="adj1" fmla="val -2911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42985" y="1196752"/>
                  <a:ext cx="774001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000" b="1" dirty="0" err="1" smtClean="0">
                      <a:latin typeface="Palatino Linotype" pitchFamily="18" charset="0"/>
                    </a:rPr>
                    <a:t>P</a:t>
                  </a:r>
                  <a:r>
                    <a:rPr lang="es-ES" sz="2000" b="1" baseline="-25000" dirty="0" err="1" smtClean="0">
                      <a:latin typeface="Palatino Linotype" pitchFamily="18" charset="0"/>
                    </a:rPr>
                    <a:t>lac</a:t>
                  </a:r>
                  <a:endParaRPr lang="en-US" sz="20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871578" y="1215408"/>
                  <a:ext cx="639198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000" b="1" dirty="0" err="1" smtClean="0">
                      <a:latin typeface="Palatino Linotype" pitchFamily="18" charset="0"/>
                    </a:rPr>
                    <a:t>P</a:t>
                  </a:r>
                  <a:r>
                    <a:rPr lang="es-ES" sz="2000" b="1" baseline="-25000" dirty="0" err="1" smtClean="0">
                      <a:latin typeface="Palatino Linotype" pitchFamily="18" charset="0"/>
                    </a:rPr>
                    <a:t>tet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32192" y="1098252"/>
                  <a:ext cx="770905" cy="60959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err="1" smtClean="0">
                      <a:latin typeface="Palatino Linotype" pitchFamily="18" charset="0"/>
                    </a:rPr>
                    <a:t>yfp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94386" y="1098253"/>
                  <a:ext cx="774001" cy="6025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err="1" smtClean="0">
                      <a:latin typeface="Palatino Linotype" pitchFamily="18" charset="0"/>
                    </a:rPr>
                    <a:t>tetR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953000" y="1600200"/>
                <a:ext cx="758952" cy="45492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i="1" dirty="0" err="1" smtClean="0">
                    <a:latin typeface="Palatino Linotype" pitchFamily="18" charset="0"/>
                  </a:rPr>
                  <a:t>cfp</a:t>
                </a:r>
                <a:endParaRPr lang="en-US" b="1" i="1" dirty="0">
                  <a:latin typeface="Palatino Linotype" pitchFamily="18" charset="0"/>
                </a:endParaRPr>
              </a:p>
            </p:txBody>
          </p:sp>
          <p:cxnSp>
            <p:nvCxnSpPr>
              <p:cNvPr id="41" name="Elbow Connector 40"/>
              <p:cNvCxnSpPr/>
              <p:nvPr/>
            </p:nvCxnSpPr>
            <p:spPr>
              <a:xfrm flipV="1">
                <a:off x="9525000" y="1600200"/>
                <a:ext cx="850698" cy="432049"/>
              </a:xfrm>
              <a:prstGeom prst="bentConnector3">
                <a:avLst>
                  <a:gd name="adj1" fmla="val -2911"/>
                </a:avLst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9677400" y="1688067"/>
                <a:ext cx="629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latin typeface="Palatino Linotype" pitchFamily="18" charset="0"/>
                  </a:rPr>
                  <a:t>P</a:t>
                </a:r>
                <a:r>
                  <a:rPr lang="es-ES" sz="2000" b="1" baseline="-25000" dirty="0">
                    <a:latin typeface="Palatino Linotype" pitchFamily="18" charset="0"/>
                  </a:rPr>
                  <a:t>L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591800" y="1600200"/>
                <a:ext cx="758952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i="1" dirty="0" err="1">
                    <a:latin typeface="Palatino Linotype" pitchFamily="18" charset="0"/>
                  </a:rPr>
                  <a:t>r</a:t>
                </a:r>
                <a:r>
                  <a:rPr lang="es-ES" b="1" i="1" dirty="0" err="1" smtClean="0">
                    <a:latin typeface="Palatino Linotype" pitchFamily="18" charset="0"/>
                  </a:rPr>
                  <a:t>fp</a:t>
                </a:r>
                <a:endParaRPr lang="en-US" b="1" i="1" dirty="0">
                  <a:latin typeface="Palatino Linotype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534400" y="1600200"/>
                <a:ext cx="567132" cy="45191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latin typeface="Palatino Linotype" pitchFamily="18" charset="0"/>
                  </a:rPr>
                  <a:t>Ter.</a:t>
                </a:r>
                <a:endParaRPr lang="en-US" b="1" dirty="0">
                  <a:latin typeface="Palatino Linotype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0000" y="1600200"/>
                <a:ext cx="567132" cy="45191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latin typeface="Palatino Linotype" pitchFamily="18" charset="0"/>
                  </a:rPr>
                  <a:t>Ter.</a:t>
                </a:r>
                <a:endParaRPr lang="en-US" b="1" dirty="0">
                  <a:latin typeface="Palatino Linotype" pitchFamily="18" charset="0"/>
                </a:endParaRPr>
              </a:p>
            </p:txBody>
          </p:sp>
          <p:cxnSp>
            <p:nvCxnSpPr>
              <p:cNvPr id="53" name="Straight Connector 6"/>
              <p:cNvCxnSpPr/>
              <p:nvPr/>
            </p:nvCxnSpPr>
            <p:spPr>
              <a:xfrm>
                <a:off x="228600" y="2057400"/>
                <a:ext cx="2286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flipV="1">
                <a:off x="533400" y="1620068"/>
                <a:ext cx="850698" cy="432049"/>
              </a:xfrm>
              <a:prstGeom prst="bentConnector3">
                <a:avLst>
                  <a:gd name="adj1" fmla="val -2911"/>
                </a:avLst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09600" y="1674074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err="1" smtClean="0">
                    <a:latin typeface="Palatino Linotype" pitchFamily="18" charset="0"/>
                  </a:rPr>
                  <a:t>P</a:t>
                </a:r>
                <a:r>
                  <a:rPr lang="es-ES" sz="2000" b="1" baseline="-25000" dirty="0" err="1" smtClean="0">
                    <a:latin typeface="Palatino Linotype" pitchFamily="18" charset="0"/>
                  </a:rPr>
                  <a:t>lacI</a:t>
                </a:r>
                <a:r>
                  <a:rPr lang="es-ES" sz="2000" b="1" baseline="30000" dirty="0" err="1" smtClean="0">
                    <a:latin typeface="Palatino Linotype" pitchFamily="18" charset="0"/>
                  </a:rPr>
                  <a:t>q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9034" y="1600200"/>
                <a:ext cx="762000" cy="4519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i="1" dirty="0" err="1">
                    <a:latin typeface="Palatino Linotype" pitchFamily="18" charset="0"/>
                  </a:rPr>
                  <a:t>L</a:t>
                </a:r>
                <a:r>
                  <a:rPr lang="es-ES" b="1" i="1" dirty="0" err="1" smtClean="0">
                    <a:latin typeface="Palatino Linotype" pitchFamily="18" charset="0"/>
                  </a:rPr>
                  <a:t>acI</a:t>
                </a:r>
                <a:endParaRPr lang="en-US" b="1" i="1" dirty="0">
                  <a:latin typeface="Palatino Linotype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42913" y="1204913"/>
              <a:ext cx="1766887" cy="295275"/>
              <a:chOff x="442913" y="1204913"/>
              <a:chExt cx="1766887" cy="295275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442913" y="1204913"/>
                <a:ext cx="1614487" cy="295275"/>
              </a:xfrm>
              <a:custGeom>
                <a:avLst/>
                <a:gdLst>
                  <a:gd name="connsiteX0" fmla="*/ 0 w 1614487"/>
                  <a:gd name="connsiteY0" fmla="*/ 295275 h 295275"/>
                  <a:gd name="connsiteX1" fmla="*/ 800100 w 1614487"/>
                  <a:gd name="connsiteY1" fmla="*/ 9525 h 295275"/>
                  <a:gd name="connsiteX2" fmla="*/ 1614487 w 1614487"/>
                  <a:gd name="connsiteY2" fmla="*/ 23812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4487" h="295275">
                    <a:moveTo>
                      <a:pt x="0" y="295275"/>
                    </a:moveTo>
                    <a:cubicBezTo>
                      <a:pt x="265509" y="157162"/>
                      <a:pt x="531019" y="19050"/>
                      <a:pt x="800100" y="9525"/>
                    </a:cubicBezTo>
                    <a:cubicBezTo>
                      <a:pt x="1069181" y="0"/>
                      <a:pt x="1341834" y="119062"/>
                      <a:pt x="1614487" y="238125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14478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5334000" y="14478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 74"/>
            <p:cNvSpPr/>
            <p:nvPr/>
          </p:nvSpPr>
          <p:spPr>
            <a:xfrm>
              <a:off x="3043238" y="1238251"/>
              <a:ext cx="2686050" cy="233362"/>
            </a:xfrm>
            <a:custGeom>
              <a:avLst/>
              <a:gdLst>
                <a:gd name="connsiteX0" fmla="*/ 0 w 2686050"/>
                <a:gd name="connsiteY0" fmla="*/ 233362 h 233362"/>
                <a:gd name="connsiteX1" fmla="*/ 1400175 w 2686050"/>
                <a:gd name="connsiteY1" fmla="*/ 4762 h 233362"/>
                <a:gd name="connsiteX2" fmla="*/ 2686050 w 2686050"/>
                <a:gd name="connsiteY2" fmla="*/ 204787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233362">
                  <a:moveTo>
                    <a:pt x="0" y="233362"/>
                  </a:moveTo>
                  <a:cubicBezTo>
                    <a:pt x="476250" y="121443"/>
                    <a:pt x="952500" y="9525"/>
                    <a:pt x="1400175" y="4762"/>
                  </a:cubicBezTo>
                  <a:cubicBezTo>
                    <a:pt x="1847850" y="0"/>
                    <a:pt x="2452688" y="145256"/>
                    <a:pt x="2686050" y="204787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066800" y="1066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91000" y="1066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295400" y="5334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419600" y="5334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295400" y="609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IPTG</a:t>
              </a:r>
              <a:endParaRPr lang="en-US" sz="2000" b="1" dirty="0">
                <a:latin typeface="Palatino Linotype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19600" y="609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ATC</a:t>
              </a:r>
              <a:endParaRPr lang="en-US" sz="2000" b="1" dirty="0">
                <a:latin typeface="Palatino Linotype" pitchFamily="18" charset="0"/>
              </a:endParaRPr>
            </a:p>
          </p:txBody>
        </p:sp>
        <p:sp>
          <p:nvSpPr>
            <p:cNvPr id="87" name="Left Brace 86"/>
            <p:cNvSpPr/>
            <p:nvPr/>
          </p:nvSpPr>
          <p:spPr>
            <a:xfrm rot="16200000">
              <a:off x="-304800" y="1447800"/>
              <a:ext cx="381000" cy="19050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Left Brace 87"/>
            <p:cNvSpPr/>
            <p:nvPr/>
          </p:nvSpPr>
          <p:spPr>
            <a:xfrm rot="16200000">
              <a:off x="2781300" y="1104900"/>
              <a:ext cx="381000" cy="25908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Left Brace 88"/>
            <p:cNvSpPr/>
            <p:nvPr/>
          </p:nvSpPr>
          <p:spPr>
            <a:xfrm rot="16200000">
              <a:off x="5943600" y="1524001"/>
              <a:ext cx="381000" cy="17526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eft Brace 89"/>
            <p:cNvSpPr/>
            <p:nvPr/>
          </p:nvSpPr>
          <p:spPr>
            <a:xfrm rot="16200000">
              <a:off x="8801100" y="1409701"/>
              <a:ext cx="381000" cy="19812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09600" y="2602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0</a:t>
              </a:r>
              <a:endParaRPr lang="en-US" b="1" dirty="0">
                <a:latin typeface="Palatino Linotyp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146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</a:t>
              </a:r>
              <a:r>
                <a:rPr lang="en-US" b="1" dirty="0">
                  <a:latin typeface="Palatino Linotype" pitchFamily="18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150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</a:t>
              </a:r>
              <a:r>
                <a:rPr lang="en-US" b="1" dirty="0">
                  <a:latin typeface="Palatino Linotype" pitchFamily="18" charset="0"/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344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</a:t>
              </a:r>
              <a:r>
                <a:rPr lang="en-US" b="1" dirty="0">
                  <a:latin typeface="Palatino Linotype" pitchFamily="18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16024" y="609600"/>
            <a:ext cx="8676456" cy="5003211"/>
            <a:chOff x="0" y="1484784"/>
            <a:chExt cx="8676456" cy="4144806"/>
          </a:xfrm>
        </p:grpSpPr>
        <p:pic>
          <p:nvPicPr>
            <p:cNvPr id="36" name="Picture 5" descr="C:\Users\Luis Anibal\Desktop\ware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66120" y="-253752"/>
              <a:ext cx="2695575" cy="631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 44"/>
            <p:cNvGrpSpPr/>
            <p:nvPr/>
          </p:nvGrpSpPr>
          <p:grpSpPr>
            <a:xfrm>
              <a:off x="1331640" y="5013176"/>
              <a:ext cx="5411970" cy="504056"/>
              <a:chOff x="1403648" y="4941168"/>
              <a:chExt cx="6048672" cy="64807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97971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40364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05983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248376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13995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356388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522007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64400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6300192" y="5301208"/>
                <a:ext cx="50405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572412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804248" y="4941168"/>
                <a:ext cx="648072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0" y="1484784"/>
              <a:ext cx="1259632" cy="68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Palatino Linotype" pitchFamily="18" charset="0"/>
                </a:rPr>
                <a:t>ADN (d)</a:t>
              </a:r>
              <a:endParaRPr lang="en-US" sz="2400" b="1" dirty="0">
                <a:latin typeface="Palatino Linotyp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212976"/>
              <a:ext cx="1368152" cy="68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err="1" smtClean="0">
                  <a:latin typeface="Palatino Linotype" pitchFamily="18" charset="0"/>
                </a:rPr>
                <a:t>ARNm</a:t>
              </a:r>
              <a:r>
                <a:rPr lang="es-ES" sz="2400" b="1" dirty="0" smtClean="0">
                  <a:latin typeface="Palatino Linotype" pitchFamily="18" charset="0"/>
                </a:rPr>
                <a:t> </a:t>
              </a:r>
              <a:r>
                <a:rPr lang="es-ES" sz="2400" b="1" dirty="0" smtClean="0">
                  <a:latin typeface="Palatino Linotype" pitchFamily="18" charset="0"/>
                </a:rPr>
                <a:t>(r</a:t>
              </a:r>
              <a:r>
                <a:rPr lang="en-US" sz="2400" b="1" dirty="0" smtClean="0">
                  <a:latin typeface="Palatino Linotype" pitchFamily="18" charset="0"/>
                </a:rPr>
                <a:t>)</a:t>
              </a:r>
              <a:endParaRPr lang="en-US" sz="2400" b="1" dirty="0">
                <a:latin typeface="Palatino Linotyp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0" y="4941168"/>
              <a:ext cx="1368152" cy="68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Palatino Linotype" pitchFamily="18" charset="0"/>
                </a:rPr>
                <a:t>Proteína</a:t>
              </a:r>
              <a:r>
                <a:rPr lang="en-US" sz="2400" b="1" dirty="0" smtClean="0">
                  <a:latin typeface="Palatino Linotype" pitchFamily="18" charset="0"/>
                </a:rPr>
                <a:t> </a:t>
              </a:r>
              <a:r>
                <a:rPr lang="en-US" sz="2400" b="1" dirty="0" smtClean="0">
                  <a:latin typeface="Palatino Linotype" pitchFamily="18" charset="0"/>
                </a:rPr>
                <a:t>(p)</a:t>
              </a:r>
              <a:endParaRPr lang="en-US" sz="2400" b="1" dirty="0">
                <a:latin typeface="Palatino Linotype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95936" y="2492896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995936" y="4221088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39952" y="2492896"/>
              <a:ext cx="648072" cy="45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Palatino Linotype" pitchFamily="18" charset="0"/>
                </a:rPr>
                <a:t>k</a:t>
              </a:r>
              <a:r>
                <a:rPr lang="en-US" sz="3000" baseline="-25000" dirty="0" smtClean="0">
                  <a:latin typeface="Palatino Linotype" pitchFamily="18" charset="0"/>
                </a:rPr>
                <a:t>r</a:t>
              </a:r>
              <a:endParaRPr lang="en-US" sz="3000" baseline="-25000" dirty="0">
                <a:latin typeface="Palatino Linotyp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9952" y="4221088"/>
              <a:ext cx="648072" cy="45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Palatino Linotype" pitchFamily="18" charset="0"/>
                </a:rPr>
                <a:t>k</a:t>
              </a:r>
              <a:r>
                <a:rPr lang="en-US" sz="3000" baseline="-25000" dirty="0" smtClean="0">
                  <a:latin typeface="Palatino Linotype" pitchFamily="18" charset="0"/>
                </a:rPr>
                <a:t>p</a:t>
              </a:r>
              <a:endParaRPr lang="en-US" sz="3000" baseline="-25000" dirty="0">
                <a:latin typeface="Palatino Linotype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956376" y="2996952"/>
              <a:ext cx="720080" cy="864096"/>
              <a:chOff x="7740352" y="2852936"/>
              <a:chExt cx="792088" cy="100811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740352" y="2996952"/>
                <a:ext cx="792088" cy="79208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7740352" y="2852936"/>
                <a:ext cx="792088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8"/>
            <p:cNvGrpSpPr/>
            <p:nvPr/>
          </p:nvGrpSpPr>
          <p:grpSpPr>
            <a:xfrm>
              <a:off x="7956376" y="4725144"/>
              <a:ext cx="720080" cy="864096"/>
              <a:chOff x="7740352" y="2852936"/>
              <a:chExt cx="792088" cy="100811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740352" y="2996952"/>
                <a:ext cx="792088" cy="79208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7740352" y="2852936"/>
                <a:ext cx="792088" cy="100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rot="16200000">
              <a:off x="7416316" y="317697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6200000">
              <a:off x="7416316" y="4977172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92280" y="2852936"/>
              <a:ext cx="720080" cy="45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000" dirty="0" smtClean="0">
                  <a:latin typeface="Palatino Linotype" pitchFamily="18" charset="0"/>
                </a:rPr>
                <a:t>γ</a:t>
              </a:r>
              <a:r>
                <a:rPr lang="en-US" sz="3000" baseline="-25000" dirty="0" smtClean="0">
                  <a:latin typeface="Palatino Linotype" pitchFamily="18" charset="0"/>
                </a:rPr>
                <a:t>r</a:t>
              </a:r>
              <a:endParaRPr lang="en-US" sz="3000" dirty="0">
                <a:latin typeface="Palatino Linotyp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92280" y="4633971"/>
              <a:ext cx="720080" cy="45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000" dirty="0" smtClean="0">
                  <a:latin typeface="Palatino Linotype" pitchFamily="18" charset="0"/>
                </a:rPr>
                <a:t>γ</a:t>
              </a:r>
              <a:r>
                <a:rPr lang="en-US" sz="3000" baseline="-25000" dirty="0" smtClean="0">
                  <a:latin typeface="Palatino Linotype" pitchFamily="18" charset="0"/>
                </a:rPr>
                <a:t>p</a:t>
              </a:r>
              <a:endParaRPr lang="en-US" sz="3000" dirty="0">
                <a:latin typeface="Palatino Linotype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24136" y="1066800"/>
            <a:ext cx="8519864" cy="4231492"/>
            <a:chOff x="611560" y="1556792"/>
            <a:chExt cx="8136904" cy="3675692"/>
          </a:xfrm>
        </p:grpSpPr>
        <p:sp>
          <p:nvSpPr>
            <p:cNvPr id="27" name="TextBox 26"/>
            <p:cNvSpPr txBox="1"/>
            <p:nvPr/>
          </p:nvSpPr>
          <p:spPr>
            <a:xfrm>
              <a:off x="3221850" y="3211334"/>
              <a:ext cx="2664296" cy="4544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 r , p 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560" y="3158970"/>
              <a:ext cx="2664296" cy="454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 r-1 , p 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21850" y="1556792"/>
              <a:ext cx="2664296" cy="454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 r , p+1 )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21850" y="4777988"/>
              <a:ext cx="2664296" cy="454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 r , p-1 )</a:t>
              </a:r>
              <a:endParaRPr lang="en-US" sz="2800" dirty="0">
                <a:latin typeface="Palatino Linotyp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4168" y="3158970"/>
              <a:ext cx="2664296" cy="454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 smtClean="0">
                  <a:latin typeface="Palatino Linotype" pitchFamily="18" charset="0"/>
                </a:rPr>
                <a:t>( r+1 , p</a:t>
              </a:r>
              <a:r>
                <a:rPr lang="es-ES" sz="2800" baseline="-25000" dirty="0" smtClean="0">
                  <a:latin typeface="Palatino Linotype" pitchFamily="18" charset="0"/>
                </a:rPr>
                <a:t> </a:t>
              </a:r>
              <a:r>
                <a:rPr lang="es-ES" sz="2800" dirty="0" smtClean="0">
                  <a:latin typeface="Palatino Linotype" pitchFamily="18" charset="0"/>
                </a:rPr>
                <a:t>)</a:t>
              </a:r>
              <a:endParaRPr lang="en-US" sz="2800" dirty="0">
                <a:latin typeface="Palatino Linotype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355976" y="2276872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55976" y="3933056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716016" y="2276872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716016" y="3933056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V="1">
              <a:off x="3275856" y="292494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V="1">
              <a:off x="6012160" y="292494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 flipV="1">
              <a:off x="3275856" y="328498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H="1" flipV="1">
              <a:off x="6012160" y="328498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15816" y="2924944"/>
              <a:ext cx="720080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k</a:t>
              </a:r>
              <a:r>
                <a:rPr lang="en-US" sz="2000" baseline="-25000" dirty="0" err="1" smtClean="0">
                  <a:latin typeface="Palatino Linotype" pitchFamily="18" charset="0"/>
                </a:rPr>
                <a:t>R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 smtClean="0">
                  <a:latin typeface="Palatino Linotype" pitchFamily="18" charset="0"/>
                </a:rPr>
                <a:t>d</a:t>
              </a:r>
              <a:endParaRPr lang="en-US" sz="2000" dirty="0">
                <a:latin typeface="Palatino Linotyp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52120" y="2924944"/>
              <a:ext cx="720080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k</a:t>
              </a:r>
              <a:r>
                <a:rPr lang="en-US" sz="2000" baseline="-25000" dirty="0" err="1">
                  <a:latin typeface="Palatino Linotype" pitchFamily="18" charset="0"/>
                </a:rPr>
                <a:t>R</a:t>
              </a:r>
              <a:r>
                <a:rPr lang="en-US" sz="2000" dirty="0" err="1" smtClean="0">
                  <a:latin typeface="Palatino Linotype" pitchFamily="18" charset="0"/>
                </a:rPr>
                <a:t>d</a:t>
              </a:r>
              <a:endParaRPr lang="en-US" sz="2000" dirty="0">
                <a:latin typeface="Palatino Linotyp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5816" y="3645024"/>
              <a:ext cx="720080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γ</a:t>
              </a:r>
              <a:r>
                <a:rPr lang="en-US" sz="2000" baseline="-25000" dirty="0" err="1" smtClean="0">
                  <a:latin typeface="Palatino Linotype" pitchFamily="18" charset="0"/>
                </a:rPr>
                <a:t>R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 smtClean="0">
                  <a:latin typeface="Palatino Linotype" pitchFamily="18" charset="0"/>
                </a:rPr>
                <a:t>r</a:t>
              </a:r>
              <a:endParaRPr lang="en-US" sz="2000" dirty="0">
                <a:latin typeface="Palatino Linotyp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64088" y="3645024"/>
              <a:ext cx="1368152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γ</a:t>
              </a:r>
              <a:r>
                <a:rPr lang="en-US" sz="2000" baseline="-25000" dirty="0" err="1">
                  <a:latin typeface="Palatino Linotype" pitchFamily="18" charset="0"/>
                </a:rPr>
                <a:t>R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 smtClean="0">
                  <a:latin typeface="Palatino Linotype" pitchFamily="18" charset="0"/>
                </a:rPr>
                <a:t>(</a:t>
              </a:r>
              <a:r>
                <a:rPr lang="en-US" sz="2000" dirty="0">
                  <a:latin typeface="Palatino Linotype" pitchFamily="18" charset="0"/>
                </a:rPr>
                <a:t>r</a:t>
              </a:r>
              <a:r>
                <a:rPr lang="en-US" sz="2000" dirty="0" smtClean="0">
                  <a:latin typeface="Palatino Linotype" pitchFamily="18" charset="0"/>
                </a:rPr>
                <a:t>+1)</a:t>
              </a:r>
              <a:endParaRPr lang="en-US" sz="2000" dirty="0">
                <a:latin typeface="Palatino Linotyp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47864" y="4149080"/>
              <a:ext cx="1368152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k</a:t>
              </a:r>
              <a:r>
                <a:rPr lang="en-US" sz="2000" baseline="-25000" dirty="0" err="1" smtClean="0">
                  <a:latin typeface="Palatino Linotype" pitchFamily="18" charset="0"/>
                </a:rPr>
                <a:t>p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>
                  <a:latin typeface="Palatino Linotype" pitchFamily="18" charset="0"/>
                </a:rPr>
                <a:t>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47864" y="2492896"/>
              <a:ext cx="1368152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k</a:t>
              </a:r>
              <a:r>
                <a:rPr lang="en-US" sz="2000" baseline="-25000" dirty="0" err="1" smtClean="0">
                  <a:latin typeface="Palatino Linotype" pitchFamily="18" charset="0"/>
                </a:rPr>
                <a:t>p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>
                  <a:latin typeface="Palatino Linotype" pitchFamily="18" charset="0"/>
                </a:rPr>
                <a:t>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7984" y="4149080"/>
              <a:ext cx="1368152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γ</a:t>
              </a:r>
              <a:r>
                <a:rPr lang="en-US" sz="2000" baseline="-25000" dirty="0" err="1" smtClean="0">
                  <a:latin typeface="Palatino Linotype" pitchFamily="18" charset="0"/>
                </a:rPr>
                <a:t>p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>
                  <a:latin typeface="Palatino Linotype" pitchFamily="18" charset="0"/>
                </a:rPr>
                <a:t>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2492896"/>
              <a:ext cx="1368152" cy="3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Palatino Linotype" pitchFamily="18" charset="0"/>
                </a:rPr>
                <a:t>γ</a:t>
              </a:r>
              <a:r>
                <a:rPr lang="en-US" sz="2000" baseline="-25000" dirty="0" err="1" smtClean="0">
                  <a:latin typeface="Palatino Linotype" pitchFamily="18" charset="0"/>
                </a:rPr>
                <a:t>p</a:t>
              </a:r>
              <a:r>
                <a:rPr lang="en-US" sz="2000" baseline="-25000" dirty="0" smtClean="0">
                  <a:latin typeface="Palatino Linotype" pitchFamily="18" charset="0"/>
                </a:rPr>
                <a:t> </a:t>
              </a:r>
              <a:r>
                <a:rPr lang="en-US" sz="2000" dirty="0" smtClean="0">
                  <a:latin typeface="Palatino Linotype" pitchFamily="18" charset="0"/>
                </a:rPr>
                <a:t>(</a:t>
              </a:r>
              <a:r>
                <a:rPr lang="en-US" sz="2000" dirty="0">
                  <a:latin typeface="Palatino Linotype" pitchFamily="18" charset="0"/>
                </a:rPr>
                <a:t>p</a:t>
              </a:r>
              <a:r>
                <a:rPr lang="en-US" sz="2000" dirty="0" smtClean="0">
                  <a:latin typeface="Palatino Linotype" pitchFamily="18" charset="0"/>
                </a:rPr>
                <a:t>+1)</a:t>
              </a:r>
              <a:endParaRPr lang="en-US" sz="2000" dirty="0">
                <a:latin typeface="Palatino Linotype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/>
          <p:cNvGrpSpPr/>
          <p:nvPr/>
        </p:nvGrpSpPr>
        <p:grpSpPr>
          <a:xfrm>
            <a:off x="-2819400" y="-533400"/>
            <a:ext cx="13792200" cy="9372600"/>
            <a:chOff x="-2819400" y="-533400"/>
            <a:chExt cx="13792200" cy="9372600"/>
          </a:xfrm>
        </p:grpSpPr>
        <p:grpSp>
          <p:nvGrpSpPr>
            <p:cNvPr id="249" name="Group 248"/>
            <p:cNvGrpSpPr/>
            <p:nvPr/>
          </p:nvGrpSpPr>
          <p:grpSpPr>
            <a:xfrm>
              <a:off x="-2819400" y="-304800"/>
              <a:ext cx="13265906" cy="9144000"/>
              <a:chOff x="-2819400" y="-332184"/>
              <a:chExt cx="13265906" cy="9144000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-1981200" y="-332184"/>
                <a:ext cx="12427706" cy="3704094"/>
                <a:chOff x="-1981200" y="-332184"/>
                <a:chExt cx="12427706" cy="3704094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-1981200" y="-332184"/>
                  <a:ext cx="3893306" cy="3151584"/>
                  <a:chOff x="2627784" y="1565176"/>
                  <a:chExt cx="3893306" cy="3151584"/>
                </a:xfrm>
              </p:grpSpPr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2627784" y="3501008"/>
                    <a:ext cx="3893306" cy="1215752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2631976" y="1565176"/>
                    <a:ext cx="3884240" cy="1215752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5148064" y="3501008"/>
                    <a:ext cx="0" cy="121575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Down Arrow 7"/>
                  <p:cNvSpPr/>
                  <p:nvPr/>
                </p:nvSpPr>
                <p:spPr>
                  <a:xfrm>
                    <a:off x="4499992" y="2852936"/>
                    <a:ext cx="144016" cy="576064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059832" y="17728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2915816" y="22048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3563888" y="17728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275856" y="20608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3275856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3635896" y="213285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3635896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83968" y="23488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5652120" y="20608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4572000" y="184482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5796136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508104" y="170080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6084168" y="20608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5148064" y="23488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5076056" y="19888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4716016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4211960" y="17728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644008" y="22048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995936" y="213285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131840" y="371703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851920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419872" y="40050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779912" y="41490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4211960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843808" y="40050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131840" y="436510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572000" y="364502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4427984" y="41490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635896" y="44371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860032" y="44371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211960" y="44371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860032" y="393305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436096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5580112" y="42930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5868144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5940152" y="436510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6172944" y="40938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5292080" y="407707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6553200" y="-304800"/>
                  <a:ext cx="3893306" cy="3151584"/>
                  <a:chOff x="2627784" y="1565176"/>
                  <a:chExt cx="3893306" cy="3151584"/>
                </a:xfrm>
              </p:grpSpPr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2627784" y="3501008"/>
                    <a:ext cx="3893306" cy="1215752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2631976" y="1565176"/>
                    <a:ext cx="3884240" cy="1215752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0"/>
                    <a:endCxn id="161" idx="2"/>
                  </p:cNvCxnSpPr>
                  <p:nvPr/>
                </p:nvCxnSpPr>
                <p:spPr>
                  <a:xfrm>
                    <a:off x="4574437" y="3501008"/>
                    <a:ext cx="0" cy="121575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Down Arrow 163"/>
                  <p:cNvSpPr/>
                  <p:nvPr/>
                </p:nvSpPr>
                <p:spPr>
                  <a:xfrm>
                    <a:off x="4499992" y="2852936"/>
                    <a:ext cx="144016" cy="576064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203848" y="1628800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779912" y="2060848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4572000" y="177281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5436096" y="1844824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3563888" y="17728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3419872" y="170080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3419872" y="191683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923928" y="23488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4139952" y="23488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4716016" y="19888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4860032" y="20608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4932040" y="191683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4788024" y="184482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5724128" y="22048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5580112" y="20608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5724128" y="19888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71800" y="3645024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3131840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2987824" y="371703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2987824" y="393305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4644008" y="357301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788024" y="38610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5004048" y="38610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5004048" y="4077072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5148064" y="42930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5292080" y="436510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5364088" y="422108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5220072" y="41490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5724128" y="3645024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6012160" y="40050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5868144" y="38610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6012160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362200" y="-332184"/>
                  <a:ext cx="3893306" cy="3151584"/>
                  <a:chOff x="2627784" y="1565176"/>
                  <a:chExt cx="3893306" cy="3151584"/>
                </a:xfrm>
              </p:grpSpPr>
              <p:sp>
                <p:nvSpPr>
                  <p:cNvPr id="198" name="Rounded Rectangle 197"/>
                  <p:cNvSpPr/>
                  <p:nvPr/>
                </p:nvSpPr>
                <p:spPr>
                  <a:xfrm>
                    <a:off x="2627784" y="3501008"/>
                    <a:ext cx="3893306" cy="1215752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ounded Rectangle 198"/>
                  <p:cNvSpPr/>
                  <p:nvPr/>
                </p:nvSpPr>
                <p:spPr>
                  <a:xfrm>
                    <a:off x="2631976" y="1565176"/>
                    <a:ext cx="3884240" cy="1215752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0"/>
                    <a:endCxn id="198" idx="2"/>
                  </p:cNvCxnSpPr>
                  <p:nvPr/>
                </p:nvCxnSpPr>
                <p:spPr>
                  <a:xfrm>
                    <a:off x="4574437" y="3501008"/>
                    <a:ext cx="0" cy="121575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Down Arrow 200"/>
                  <p:cNvSpPr/>
                  <p:nvPr/>
                </p:nvSpPr>
                <p:spPr>
                  <a:xfrm>
                    <a:off x="4499992" y="2852936"/>
                    <a:ext cx="144016" cy="576064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3059832" y="170080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347864" y="1772816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3851920" y="2276872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4355976" y="1772816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5220072" y="1988840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3068216" y="21412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6012160" y="227687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012160" y="17728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5364088" y="170080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4860032" y="22048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5076056" y="256490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923928" y="170080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4499992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3491880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3059832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3923928" y="2060848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932040" y="17728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5652120" y="24928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3203848" y="3717032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5364088" y="3861048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>
                    <a:off x="3851920" y="3573016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563888" y="4221088"/>
                    <a:ext cx="432048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2771800" y="414908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2915816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6084168" y="42930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3131840" y="436510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4283968" y="436510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5940152" y="400506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/>
                  <p:cNvSpPr/>
                  <p:nvPr/>
                </p:nvSpPr>
                <p:spPr>
                  <a:xfrm>
                    <a:off x="6228184" y="393305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5940152" y="364502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5436096" y="44371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4788024" y="407707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>
                    <a:off x="5004048" y="429309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5004048" y="3789040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4716016" y="3645024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5436096" y="3573016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8" name="TextBox 237"/>
                <p:cNvSpPr txBox="1"/>
                <p:nvPr/>
              </p:nvSpPr>
              <p:spPr>
                <a:xfrm>
                  <a:off x="-1143000" y="2971800"/>
                  <a:ext cx="2362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000" b="1" dirty="0">
                      <a:latin typeface="Palatino Linotype" pitchFamily="18" charset="0"/>
                    </a:rPr>
                    <a:t>S</a:t>
                  </a:r>
                  <a:r>
                    <a:rPr lang="es-ES" sz="2000" b="1" dirty="0" smtClean="0">
                      <a:latin typeface="Palatino Linotype" pitchFamily="18" charset="0"/>
                    </a:rPr>
                    <a:t>itio de división</a:t>
                  </a:r>
                  <a:endParaRPr lang="en-US" sz="20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3048000" y="2952690"/>
                  <a:ext cx="2362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000" b="1" dirty="0" smtClean="0">
                      <a:latin typeface="Palatino Linotype" pitchFamily="18" charset="0"/>
                    </a:rPr>
                    <a:t>Volumen accesible</a:t>
                  </a:r>
                  <a:endParaRPr lang="en-US" sz="20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7086600" y="2971800"/>
                  <a:ext cx="3048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latin typeface="Palatino Linotype" pitchFamily="18" charset="0"/>
                    </a:rPr>
                    <a:t>Segregaci</a:t>
                  </a:r>
                  <a:r>
                    <a:rPr lang="es-ES" sz="2000" b="1" dirty="0" err="1" smtClean="0">
                      <a:latin typeface="Palatino Linotype" pitchFamily="18" charset="0"/>
                    </a:rPr>
                    <a:t>ón</a:t>
                  </a:r>
                  <a:r>
                    <a:rPr lang="es-ES" sz="2000" b="1" dirty="0" smtClean="0">
                      <a:latin typeface="Palatino Linotype" pitchFamily="18" charset="0"/>
                    </a:rPr>
                    <a:t> en grupos</a:t>
                  </a:r>
                  <a:endParaRPr lang="en-US" sz="2000" b="1" dirty="0">
                    <a:latin typeface="Palatino Linotype" pitchFamily="18" charset="0"/>
                  </a:endParaRPr>
                </a:p>
              </p:txBody>
            </p:sp>
          </p:grpSp>
          <p:sp>
            <p:nvSpPr>
              <p:cNvPr id="247" name="TextBox 246"/>
              <p:cNvSpPr txBox="1"/>
              <p:nvPr/>
            </p:nvSpPr>
            <p:spPr>
              <a:xfrm>
                <a:off x="-2819400" y="5154216"/>
                <a:ext cx="588303" cy="3657600"/>
              </a:xfrm>
              <a:prstGeom prst="rect">
                <a:avLst/>
              </a:prstGeom>
              <a:noFill/>
            </p:spPr>
            <p:txBody>
              <a:bodyPr vert="wordArtVert" wrap="square" lIns="91440" tIns="91440" rtlCol="0">
                <a:spAutoFit/>
              </a:bodyPr>
              <a:lstStyle/>
              <a:p>
                <a:r>
                  <a:rPr lang="es-ES" sz="2000" b="1" spc="-300" dirty="0" smtClean="0">
                    <a:latin typeface="Palatino Linotype" pitchFamily="18" charset="0"/>
                  </a:rPr>
                  <a:t>ORDENADA</a:t>
                </a:r>
                <a:endParaRPr lang="en-US" sz="2000" b="1" spc="-300" dirty="0">
                  <a:latin typeface="Palatino Linotype" pitchFamily="18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-2819400" y="-533400"/>
              <a:ext cx="13792200" cy="9010710"/>
              <a:chOff x="-2819400" y="-1828800"/>
              <a:chExt cx="13792200" cy="901071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362200" y="3581400"/>
                <a:ext cx="3893306" cy="3151584"/>
                <a:chOff x="2627784" y="1565176"/>
                <a:chExt cx="3893306" cy="3151584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2627784" y="3501008"/>
                  <a:ext cx="3893306" cy="1215752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2631976" y="1565176"/>
                  <a:ext cx="3884240" cy="1215752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>
                  <a:stCxn id="48" idx="0"/>
                  <a:endCxn id="48" idx="2"/>
                </p:cNvCxnSpPr>
                <p:nvPr/>
              </p:nvCxnSpPr>
              <p:spPr>
                <a:xfrm>
                  <a:off x="4574437" y="3501008"/>
                  <a:ext cx="0" cy="12157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Down Arrow 50"/>
                <p:cNvSpPr/>
                <p:nvPr/>
              </p:nvSpPr>
              <p:spPr>
                <a:xfrm>
                  <a:off x="4499992" y="2852936"/>
                  <a:ext cx="144016" cy="576064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707904" y="1700808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1880" y="198884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779912" y="227687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635896" y="256490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067944" y="24928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572000" y="213285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220072" y="198884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5508104" y="227687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076056" y="24928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364088" y="162880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427984" y="1700808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067944" y="184482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45"/>
                <p:cNvGrpSpPr/>
                <p:nvPr/>
              </p:nvGrpSpPr>
              <p:grpSpPr>
                <a:xfrm>
                  <a:off x="2656936" y="1682151"/>
                  <a:ext cx="1147313" cy="931653"/>
                  <a:chOff x="2656936" y="1682151"/>
                  <a:chExt cx="1147313" cy="931653"/>
                </a:xfrm>
              </p:grpSpPr>
              <p:sp>
                <p:nvSpPr>
                  <p:cNvPr id="100" name="Freeform 20"/>
                  <p:cNvSpPr/>
                  <p:nvPr/>
                </p:nvSpPr>
                <p:spPr>
                  <a:xfrm>
                    <a:off x="3028950" y="1771650"/>
                    <a:ext cx="700088" cy="400050"/>
                  </a:xfrm>
                  <a:custGeom>
                    <a:avLst/>
                    <a:gdLst>
                      <a:gd name="connsiteX0" fmla="*/ 0 w 700088"/>
                      <a:gd name="connsiteY0" fmla="*/ 400050 h 400050"/>
                      <a:gd name="connsiteX1" fmla="*/ 114300 w 700088"/>
                      <a:gd name="connsiteY1" fmla="*/ 228600 h 400050"/>
                      <a:gd name="connsiteX2" fmla="*/ 357188 w 700088"/>
                      <a:gd name="connsiteY2" fmla="*/ 42863 h 400050"/>
                      <a:gd name="connsiteX3" fmla="*/ 700088 w 700088"/>
                      <a:gd name="connsiteY3" fmla="*/ 0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088" h="400050">
                        <a:moveTo>
                          <a:pt x="0" y="400050"/>
                        </a:moveTo>
                        <a:cubicBezTo>
                          <a:pt x="27384" y="344090"/>
                          <a:pt x="54769" y="288131"/>
                          <a:pt x="114300" y="228600"/>
                        </a:cubicBezTo>
                        <a:cubicBezTo>
                          <a:pt x="173831" y="169069"/>
                          <a:pt x="259557" y="80963"/>
                          <a:pt x="357188" y="42863"/>
                        </a:cubicBezTo>
                        <a:cubicBezTo>
                          <a:pt x="454819" y="4763"/>
                          <a:pt x="638176" y="4763"/>
                          <a:pt x="700088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Freeform 21"/>
                  <p:cNvSpPr/>
                  <p:nvPr/>
                </p:nvSpPr>
                <p:spPr>
                  <a:xfrm>
                    <a:off x="3027872" y="2084717"/>
                    <a:ext cx="477328" cy="106392"/>
                  </a:xfrm>
                  <a:custGeom>
                    <a:avLst/>
                    <a:gdLst>
                      <a:gd name="connsiteX0" fmla="*/ 0 w 477328"/>
                      <a:gd name="connsiteY0" fmla="*/ 106392 h 106392"/>
                      <a:gd name="connsiteX1" fmla="*/ 267419 w 477328"/>
                      <a:gd name="connsiteY1" fmla="*/ 97766 h 106392"/>
                      <a:gd name="connsiteX2" fmla="*/ 465826 w 477328"/>
                      <a:gd name="connsiteY2" fmla="*/ 20128 h 106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7328" h="106392">
                        <a:moveTo>
                          <a:pt x="0" y="106392"/>
                        </a:moveTo>
                        <a:lnTo>
                          <a:pt x="267419" y="97766"/>
                        </a:lnTo>
                        <a:cubicBezTo>
                          <a:pt x="345057" y="83389"/>
                          <a:pt x="477328" y="0"/>
                          <a:pt x="465826" y="20128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Freeform 23"/>
                  <p:cNvSpPr/>
                  <p:nvPr/>
                </p:nvSpPr>
                <p:spPr>
                  <a:xfrm>
                    <a:off x="3027872" y="2191109"/>
                    <a:ext cx="776377" cy="204159"/>
                  </a:xfrm>
                  <a:custGeom>
                    <a:avLst/>
                    <a:gdLst>
                      <a:gd name="connsiteX0" fmla="*/ 0 w 776377"/>
                      <a:gd name="connsiteY0" fmla="*/ 0 h 204159"/>
                      <a:gd name="connsiteX1" fmla="*/ 232913 w 776377"/>
                      <a:gd name="connsiteY1" fmla="*/ 155276 h 204159"/>
                      <a:gd name="connsiteX2" fmla="*/ 483079 w 776377"/>
                      <a:gd name="connsiteY2" fmla="*/ 189782 h 204159"/>
                      <a:gd name="connsiteX3" fmla="*/ 776377 w 776377"/>
                      <a:gd name="connsiteY3" fmla="*/ 198408 h 204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6377" h="204159">
                        <a:moveTo>
                          <a:pt x="0" y="0"/>
                        </a:moveTo>
                        <a:cubicBezTo>
                          <a:pt x="76200" y="61823"/>
                          <a:pt x="152400" y="123646"/>
                          <a:pt x="232913" y="155276"/>
                        </a:cubicBezTo>
                        <a:cubicBezTo>
                          <a:pt x="313426" y="186906"/>
                          <a:pt x="392502" y="182593"/>
                          <a:pt x="483079" y="189782"/>
                        </a:cubicBezTo>
                        <a:cubicBezTo>
                          <a:pt x="573656" y="196971"/>
                          <a:pt x="727494" y="204159"/>
                          <a:pt x="776377" y="198408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>
                  <a:xfrm>
                    <a:off x="3019245" y="2182483"/>
                    <a:ext cx="715993" cy="431321"/>
                  </a:xfrm>
                  <a:custGeom>
                    <a:avLst/>
                    <a:gdLst>
                      <a:gd name="connsiteX0" fmla="*/ 0 w 715993"/>
                      <a:gd name="connsiteY0" fmla="*/ 0 h 431321"/>
                      <a:gd name="connsiteX1" fmla="*/ 112144 w 715993"/>
                      <a:gd name="connsiteY1" fmla="*/ 301925 h 431321"/>
                      <a:gd name="connsiteX2" fmla="*/ 327804 w 715993"/>
                      <a:gd name="connsiteY2" fmla="*/ 388189 h 431321"/>
                      <a:gd name="connsiteX3" fmla="*/ 517585 w 715993"/>
                      <a:gd name="connsiteY3" fmla="*/ 422694 h 431321"/>
                      <a:gd name="connsiteX4" fmla="*/ 715993 w 715993"/>
                      <a:gd name="connsiteY4" fmla="*/ 431321 h 431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5993" h="431321">
                        <a:moveTo>
                          <a:pt x="0" y="0"/>
                        </a:moveTo>
                        <a:cubicBezTo>
                          <a:pt x="28755" y="118613"/>
                          <a:pt x="57510" y="237227"/>
                          <a:pt x="112144" y="301925"/>
                        </a:cubicBezTo>
                        <a:cubicBezTo>
                          <a:pt x="166778" y="366623"/>
                          <a:pt x="260231" y="368061"/>
                          <a:pt x="327804" y="388189"/>
                        </a:cubicBezTo>
                        <a:cubicBezTo>
                          <a:pt x="395377" y="408317"/>
                          <a:pt x="452887" y="415505"/>
                          <a:pt x="517585" y="422694"/>
                        </a:cubicBezTo>
                        <a:cubicBezTo>
                          <a:pt x="582283" y="429883"/>
                          <a:pt x="680050" y="429883"/>
                          <a:pt x="715993" y="431321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>
                    <a:off x="3019245" y="1682151"/>
                    <a:ext cx="388189" cy="500332"/>
                  </a:xfrm>
                  <a:custGeom>
                    <a:avLst/>
                    <a:gdLst>
                      <a:gd name="connsiteX0" fmla="*/ 0 w 388189"/>
                      <a:gd name="connsiteY0" fmla="*/ 500332 h 500332"/>
                      <a:gd name="connsiteX1" fmla="*/ 25880 w 388189"/>
                      <a:gd name="connsiteY1" fmla="*/ 232913 h 500332"/>
                      <a:gd name="connsiteX2" fmla="*/ 155276 w 388189"/>
                      <a:gd name="connsiteY2" fmla="*/ 103517 h 500332"/>
                      <a:gd name="connsiteX3" fmla="*/ 293298 w 388189"/>
                      <a:gd name="connsiteY3" fmla="*/ 34506 h 500332"/>
                      <a:gd name="connsiteX4" fmla="*/ 388189 w 388189"/>
                      <a:gd name="connsiteY4" fmla="*/ 0 h 500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8189" h="500332">
                        <a:moveTo>
                          <a:pt x="0" y="500332"/>
                        </a:moveTo>
                        <a:cubicBezTo>
                          <a:pt x="0" y="399690"/>
                          <a:pt x="1" y="299049"/>
                          <a:pt x="25880" y="232913"/>
                        </a:cubicBezTo>
                        <a:cubicBezTo>
                          <a:pt x="51759" y="166777"/>
                          <a:pt x="110706" y="136585"/>
                          <a:pt x="155276" y="103517"/>
                        </a:cubicBezTo>
                        <a:cubicBezTo>
                          <a:pt x="199846" y="70449"/>
                          <a:pt x="254479" y="51759"/>
                          <a:pt x="293298" y="34506"/>
                        </a:cubicBezTo>
                        <a:cubicBezTo>
                          <a:pt x="332117" y="17253"/>
                          <a:pt x="362310" y="5751"/>
                          <a:pt x="388189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Freeform 104"/>
                  <p:cNvSpPr/>
                  <p:nvPr/>
                </p:nvSpPr>
                <p:spPr>
                  <a:xfrm>
                    <a:off x="2682815" y="2015706"/>
                    <a:ext cx="336430" cy="175403"/>
                  </a:xfrm>
                  <a:custGeom>
                    <a:avLst/>
                    <a:gdLst>
                      <a:gd name="connsiteX0" fmla="*/ 336430 w 336430"/>
                      <a:gd name="connsiteY0" fmla="*/ 175403 h 175403"/>
                      <a:gd name="connsiteX1" fmla="*/ 215660 w 336430"/>
                      <a:gd name="connsiteY1" fmla="*/ 54634 h 175403"/>
                      <a:gd name="connsiteX2" fmla="*/ 94891 w 336430"/>
                      <a:gd name="connsiteY2" fmla="*/ 11502 h 175403"/>
                      <a:gd name="connsiteX3" fmla="*/ 0 w 336430"/>
                      <a:gd name="connsiteY3" fmla="*/ 2875 h 175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30" h="175403">
                        <a:moveTo>
                          <a:pt x="336430" y="175403"/>
                        </a:moveTo>
                        <a:cubicBezTo>
                          <a:pt x="296173" y="128677"/>
                          <a:pt x="255916" y="81951"/>
                          <a:pt x="215660" y="54634"/>
                        </a:cubicBezTo>
                        <a:cubicBezTo>
                          <a:pt x="175404" y="27317"/>
                          <a:pt x="130834" y="20128"/>
                          <a:pt x="94891" y="11502"/>
                        </a:cubicBezTo>
                        <a:cubicBezTo>
                          <a:pt x="58948" y="2876"/>
                          <a:pt x="12940" y="0"/>
                          <a:pt x="0" y="2875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2656936" y="2199736"/>
                    <a:ext cx="362309" cy="17253"/>
                  </a:xfrm>
                  <a:custGeom>
                    <a:avLst/>
                    <a:gdLst>
                      <a:gd name="connsiteX0" fmla="*/ 362309 w 362309"/>
                      <a:gd name="connsiteY0" fmla="*/ 0 h 17253"/>
                      <a:gd name="connsiteX1" fmla="*/ 112143 w 362309"/>
                      <a:gd name="connsiteY1" fmla="*/ 17253 h 17253"/>
                      <a:gd name="connsiteX2" fmla="*/ 0 w 362309"/>
                      <a:gd name="connsiteY2" fmla="*/ 0 h 17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2309" h="17253">
                        <a:moveTo>
                          <a:pt x="362309" y="0"/>
                        </a:moveTo>
                        <a:cubicBezTo>
                          <a:pt x="267418" y="8626"/>
                          <a:pt x="172528" y="17253"/>
                          <a:pt x="112143" y="17253"/>
                        </a:cubicBezTo>
                        <a:cubicBezTo>
                          <a:pt x="51758" y="17253"/>
                          <a:pt x="11502" y="0"/>
                          <a:pt x="0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2691442" y="2191109"/>
                    <a:ext cx="327803" cy="207034"/>
                  </a:xfrm>
                  <a:custGeom>
                    <a:avLst/>
                    <a:gdLst>
                      <a:gd name="connsiteX0" fmla="*/ 327803 w 327803"/>
                      <a:gd name="connsiteY0" fmla="*/ 0 h 207034"/>
                      <a:gd name="connsiteX1" fmla="*/ 232913 w 327803"/>
                      <a:gd name="connsiteY1" fmla="*/ 163902 h 207034"/>
                      <a:gd name="connsiteX2" fmla="*/ 0 w 327803"/>
                      <a:gd name="connsiteY2" fmla="*/ 207034 h 207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7803" h="207034">
                        <a:moveTo>
                          <a:pt x="327803" y="0"/>
                        </a:moveTo>
                        <a:cubicBezTo>
                          <a:pt x="307675" y="64698"/>
                          <a:pt x="287547" y="129396"/>
                          <a:pt x="232913" y="163902"/>
                        </a:cubicBezTo>
                        <a:cubicBezTo>
                          <a:pt x="178279" y="198408"/>
                          <a:pt x="34506" y="199845"/>
                          <a:pt x="0" y="207034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46"/>
                <p:cNvGrpSpPr/>
                <p:nvPr/>
              </p:nvGrpSpPr>
              <p:grpSpPr>
                <a:xfrm>
                  <a:off x="5230881" y="1751162"/>
                  <a:ext cx="1285335" cy="802257"/>
                  <a:chOff x="5227608" y="1751162"/>
                  <a:chExt cx="1285335" cy="802257"/>
                </a:xfrm>
              </p:grpSpPr>
              <p:sp>
                <p:nvSpPr>
                  <p:cNvPr id="94" name="Freeform 93"/>
                  <p:cNvSpPr/>
                  <p:nvPr/>
                </p:nvSpPr>
                <p:spPr>
                  <a:xfrm>
                    <a:off x="5469147" y="1751162"/>
                    <a:ext cx="767751" cy="388189"/>
                  </a:xfrm>
                  <a:custGeom>
                    <a:avLst/>
                    <a:gdLst>
                      <a:gd name="connsiteX0" fmla="*/ 767751 w 767751"/>
                      <a:gd name="connsiteY0" fmla="*/ 388189 h 388189"/>
                      <a:gd name="connsiteX1" fmla="*/ 621102 w 767751"/>
                      <a:gd name="connsiteY1" fmla="*/ 172529 h 388189"/>
                      <a:gd name="connsiteX2" fmla="*/ 388189 w 767751"/>
                      <a:gd name="connsiteY2" fmla="*/ 43132 h 388189"/>
                      <a:gd name="connsiteX3" fmla="*/ 172528 w 767751"/>
                      <a:gd name="connsiteY3" fmla="*/ 8627 h 388189"/>
                      <a:gd name="connsiteX4" fmla="*/ 0 w 767751"/>
                      <a:gd name="connsiteY4" fmla="*/ 0 h 388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7751" h="388189">
                        <a:moveTo>
                          <a:pt x="767751" y="388189"/>
                        </a:moveTo>
                        <a:cubicBezTo>
                          <a:pt x="726056" y="309114"/>
                          <a:pt x="684362" y="230039"/>
                          <a:pt x="621102" y="172529"/>
                        </a:cubicBezTo>
                        <a:cubicBezTo>
                          <a:pt x="557842" y="115020"/>
                          <a:pt x="462951" y="70449"/>
                          <a:pt x="388189" y="43132"/>
                        </a:cubicBezTo>
                        <a:cubicBezTo>
                          <a:pt x="313427" y="15815"/>
                          <a:pt x="237226" y="15816"/>
                          <a:pt x="172528" y="8627"/>
                        </a:cubicBezTo>
                        <a:cubicBezTo>
                          <a:pt x="107830" y="1438"/>
                          <a:pt x="53915" y="719"/>
                          <a:pt x="0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5339751" y="2031521"/>
                    <a:ext cx="905774" cy="125083"/>
                  </a:xfrm>
                  <a:custGeom>
                    <a:avLst/>
                    <a:gdLst>
                      <a:gd name="connsiteX0" fmla="*/ 905774 w 905774"/>
                      <a:gd name="connsiteY0" fmla="*/ 125083 h 125083"/>
                      <a:gd name="connsiteX1" fmla="*/ 586596 w 905774"/>
                      <a:gd name="connsiteY1" fmla="*/ 38819 h 125083"/>
                      <a:gd name="connsiteX2" fmla="*/ 362309 w 905774"/>
                      <a:gd name="connsiteY2" fmla="*/ 4313 h 125083"/>
                      <a:gd name="connsiteX3" fmla="*/ 207034 w 905774"/>
                      <a:gd name="connsiteY3" fmla="*/ 12939 h 125083"/>
                      <a:gd name="connsiteX4" fmla="*/ 60385 w 905774"/>
                      <a:gd name="connsiteY4" fmla="*/ 12939 h 125083"/>
                      <a:gd name="connsiteX5" fmla="*/ 0 w 905774"/>
                      <a:gd name="connsiteY5" fmla="*/ 12939 h 125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05774" h="125083">
                        <a:moveTo>
                          <a:pt x="905774" y="125083"/>
                        </a:moveTo>
                        <a:cubicBezTo>
                          <a:pt x="791473" y="92015"/>
                          <a:pt x="677173" y="58947"/>
                          <a:pt x="586596" y="38819"/>
                        </a:cubicBezTo>
                        <a:cubicBezTo>
                          <a:pt x="496019" y="18691"/>
                          <a:pt x="425569" y="8626"/>
                          <a:pt x="362309" y="4313"/>
                        </a:cubicBezTo>
                        <a:cubicBezTo>
                          <a:pt x="299049" y="0"/>
                          <a:pt x="257355" y="11501"/>
                          <a:pt x="207034" y="12939"/>
                        </a:cubicBezTo>
                        <a:cubicBezTo>
                          <a:pt x="156713" y="14377"/>
                          <a:pt x="60385" y="12939"/>
                          <a:pt x="60385" y="12939"/>
                        </a:cubicBezTo>
                        <a:lnTo>
                          <a:pt x="0" y="12939"/>
                        </a:ln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Freeform 95"/>
                  <p:cNvSpPr/>
                  <p:nvPr/>
                </p:nvSpPr>
                <p:spPr>
                  <a:xfrm>
                    <a:off x="5227608" y="2147977"/>
                    <a:ext cx="1000664" cy="405442"/>
                  </a:xfrm>
                  <a:custGeom>
                    <a:avLst/>
                    <a:gdLst>
                      <a:gd name="connsiteX0" fmla="*/ 1000664 w 1000664"/>
                      <a:gd name="connsiteY0" fmla="*/ 0 h 405442"/>
                      <a:gd name="connsiteX1" fmla="*/ 733245 w 1000664"/>
                      <a:gd name="connsiteY1" fmla="*/ 301925 h 405442"/>
                      <a:gd name="connsiteX2" fmla="*/ 534837 w 1000664"/>
                      <a:gd name="connsiteY2" fmla="*/ 379563 h 405442"/>
                      <a:gd name="connsiteX3" fmla="*/ 388188 w 1000664"/>
                      <a:gd name="connsiteY3" fmla="*/ 396815 h 405442"/>
                      <a:gd name="connsiteX4" fmla="*/ 0 w 1000664"/>
                      <a:gd name="connsiteY4" fmla="*/ 405442 h 405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664" h="405442">
                        <a:moveTo>
                          <a:pt x="1000664" y="0"/>
                        </a:moveTo>
                        <a:cubicBezTo>
                          <a:pt x="905773" y="119332"/>
                          <a:pt x="810883" y="238665"/>
                          <a:pt x="733245" y="301925"/>
                        </a:cubicBezTo>
                        <a:cubicBezTo>
                          <a:pt x="655607" y="365185"/>
                          <a:pt x="592346" y="363748"/>
                          <a:pt x="534837" y="379563"/>
                        </a:cubicBezTo>
                        <a:cubicBezTo>
                          <a:pt x="477328" y="395378"/>
                          <a:pt x="477328" y="392502"/>
                          <a:pt x="388188" y="396815"/>
                        </a:cubicBezTo>
                        <a:cubicBezTo>
                          <a:pt x="299049" y="401128"/>
                          <a:pt x="149524" y="403285"/>
                          <a:pt x="0" y="405442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6228272" y="1788543"/>
                    <a:ext cx="129396" cy="350808"/>
                  </a:xfrm>
                  <a:custGeom>
                    <a:avLst/>
                    <a:gdLst>
                      <a:gd name="connsiteX0" fmla="*/ 0 w 129396"/>
                      <a:gd name="connsiteY0" fmla="*/ 350808 h 350808"/>
                      <a:gd name="connsiteX1" fmla="*/ 17253 w 129396"/>
                      <a:gd name="connsiteY1" fmla="*/ 57510 h 350808"/>
                      <a:gd name="connsiteX2" fmla="*/ 60385 w 129396"/>
                      <a:gd name="connsiteY2" fmla="*/ 14378 h 350808"/>
                      <a:gd name="connsiteX3" fmla="*/ 129396 w 129396"/>
                      <a:gd name="connsiteY3" fmla="*/ 5751 h 350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9396" h="350808">
                        <a:moveTo>
                          <a:pt x="0" y="350808"/>
                        </a:moveTo>
                        <a:cubicBezTo>
                          <a:pt x="3594" y="232195"/>
                          <a:pt x="7189" y="113582"/>
                          <a:pt x="17253" y="57510"/>
                        </a:cubicBezTo>
                        <a:cubicBezTo>
                          <a:pt x="27317" y="1438"/>
                          <a:pt x="41695" y="23005"/>
                          <a:pt x="60385" y="14378"/>
                        </a:cubicBezTo>
                        <a:cubicBezTo>
                          <a:pt x="79076" y="5752"/>
                          <a:pt x="104955" y="0"/>
                          <a:pt x="129396" y="5751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reeform 97"/>
                  <p:cNvSpPr/>
                  <p:nvPr/>
                </p:nvSpPr>
                <p:spPr>
                  <a:xfrm>
                    <a:off x="6236898" y="2018581"/>
                    <a:ext cx="276045" cy="120770"/>
                  </a:xfrm>
                  <a:custGeom>
                    <a:avLst/>
                    <a:gdLst>
                      <a:gd name="connsiteX0" fmla="*/ 0 w 276045"/>
                      <a:gd name="connsiteY0" fmla="*/ 120770 h 120770"/>
                      <a:gd name="connsiteX1" fmla="*/ 86264 w 276045"/>
                      <a:gd name="connsiteY1" fmla="*/ 43132 h 120770"/>
                      <a:gd name="connsiteX2" fmla="*/ 276045 w 276045"/>
                      <a:gd name="connsiteY2" fmla="*/ 0 h 1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045" h="120770">
                        <a:moveTo>
                          <a:pt x="0" y="120770"/>
                        </a:moveTo>
                        <a:cubicBezTo>
                          <a:pt x="20128" y="92015"/>
                          <a:pt x="40257" y="63260"/>
                          <a:pt x="86264" y="43132"/>
                        </a:cubicBezTo>
                        <a:cubicBezTo>
                          <a:pt x="132271" y="23004"/>
                          <a:pt x="204158" y="11502"/>
                          <a:pt x="276045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Freeform 98"/>
                  <p:cNvSpPr/>
                  <p:nvPr/>
                </p:nvSpPr>
                <p:spPr>
                  <a:xfrm>
                    <a:off x="6236898" y="2139351"/>
                    <a:ext cx="258793" cy="250166"/>
                  </a:xfrm>
                  <a:custGeom>
                    <a:avLst/>
                    <a:gdLst>
                      <a:gd name="connsiteX0" fmla="*/ 0 w 258793"/>
                      <a:gd name="connsiteY0" fmla="*/ 0 h 250166"/>
                      <a:gd name="connsiteX1" fmla="*/ 94891 w 258793"/>
                      <a:gd name="connsiteY1" fmla="*/ 138023 h 250166"/>
                      <a:gd name="connsiteX2" fmla="*/ 258793 w 258793"/>
                      <a:gd name="connsiteY2" fmla="*/ 250166 h 250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793" h="250166">
                        <a:moveTo>
                          <a:pt x="0" y="0"/>
                        </a:moveTo>
                        <a:cubicBezTo>
                          <a:pt x="25879" y="48164"/>
                          <a:pt x="51759" y="96329"/>
                          <a:pt x="94891" y="138023"/>
                        </a:cubicBezTo>
                        <a:cubicBezTo>
                          <a:pt x="138023" y="179717"/>
                          <a:pt x="198408" y="214941"/>
                          <a:pt x="258793" y="250166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44"/>
                <p:cNvGrpSpPr/>
                <p:nvPr/>
              </p:nvGrpSpPr>
              <p:grpSpPr>
                <a:xfrm>
                  <a:off x="2665287" y="3568114"/>
                  <a:ext cx="610569" cy="931653"/>
                  <a:chOff x="2665286" y="3568114"/>
                  <a:chExt cx="1147313" cy="931653"/>
                </a:xfrm>
              </p:grpSpPr>
              <p:sp>
                <p:nvSpPr>
                  <p:cNvPr id="86" name="Freeform 85"/>
                  <p:cNvSpPr/>
                  <p:nvPr/>
                </p:nvSpPr>
                <p:spPr>
                  <a:xfrm>
                    <a:off x="3037300" y="3657613"/>
                    <a:ext cx="700088" cy="400050"/>
                  </a:xfrm>
                  <a:custGeom>
                    <a:avLst/>
                    <a:gdLst>
                      <a:gd name="connsiteX0" fmla="*/ 0 w 700088"/>
                      <a:gd name="connsiteY0" fmla="*/ 400050 h 400050"/>
                      <a:gd name="connsiteX1" fmla="*/ 114300 w 700088"/>
                      <a:gd name="connsiteY1" fmla="*/ 228600 h 400050"/>
                      <a:gd name="connsiteX2" fmla="*/ 357188 w 700088"/>
                      <a:gd name="connsiteY2" fmla="*/ 42863 h 400050"/>
                      <a:gd name="connsiteX3" fmla="*/ 700088 w 700088"/>
                      <a:gd name="connsiteY3" fmla="*/ 0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088" h="400050">
                        <a:moveTo>
                          <a:pt x="0" y="400050"/>
                        </a:moveTo>
                        <a:cubicBezTo>
                          <a:pt x="27384" y="344090"/>
                          <a:pt x="54769" y="288131"/>
                          <a:pt x="114300" y="228600"/>
                        </a:cubicBezTo>
                        <a:cubicBezTo>
                          <a:pt x="173831" y="169069"/>
                          <a:pt x="259557" y="80963"/>
                          <a:pt x="357188" y="42863"/>
                        </a:cubicBezTo>
                        <a:cubicBezTo>
                          <a:pt x="454819" y="4763"/>
                          <a:pt x="638176" y="4763"/>
                          <a:pt x="700088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Freeform 86"/>
                  <p:cNvSpPr/>
                  <p:nvPr/>
                </p:nvSpPr>
                <p:spPr>
                  <a:xfrm>
                    <a:off x="3036222" y="3970680"/>
                    <a:ext cx="477328" cy="106392"/>
                  </a:xfrm>
                  <a:custGeom>
                    <a:avLst/>
                    <a:gdLst>
                      <a:gd name="connsiteX0" fmla="*/ 0 w 477328"/>
                      <a:gd name="connsiteY0" fmla="*/ 106392 h 106392"/>
                      <a:gd name="connsiteX1" fmla="*/ 267419 w 477328"/>
                      <a:gd name="connsiteY1" fmla="*/ 97766 h 106392"/>
                      <a:gd name="connsiteX2" fmla="*/ 465826 w 477328"/>
                      <a:gd name="connsiteY2" fmla="*/ 20128 h 106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7328" h="106392">
                        <a:moveTo>
                          <a:pt x="0" y="106392"/>
                        </a:moveTo>
                        <a:lnTo>
                          <a:pt x="267419" y="97766"/>
                        </a:lnTo>
                        <a:cubicBezTo>
                          <a:pt x="345057" y="83389"/>
                          <a:pt x="477328" y="0"/>
                          <a:pt x="465826" y="20128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>
                  <a:xfrm>
                    <a:off x="3036222" y="4077072"/>
                    <a:ext cx="776377" cy="204159"/>
                  </a:xfrm>
                  <a:custGeom>
                    <a:avLst/>
                    <a:gdLst>
                      <a:gd name="connsiteX0" fmla="*/ 0 w 776377"/>
                      <a:gd name="connsiteY0" fmla="*/ 0 h 204159"/>
                      <a:gd name="connsiteX1" fmla="*/ 232913 w 776377"/>
                      <a:gd name="connsiteY1" fmla="*/ 155276 h 204159"/>
                      <a:gd name="connsiteX2" fmla="*/ 483079 w 776377"/>
                      <a:gd name="connsiteY2" fmla="*/ 189782 h 204159"/>
                      <a:gd name="connsiteX3" fmla="*/ 776377 w 776377"/>
                      <a:gd name="connsiteY3" fmla="*/ 198408 h 204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6377" h="204159">
                        <a:moveTo>
                          <a:pt x="0" y="0"/>
                        </a:moveTo>
                        <a:cubicBezTo>
                          <a:pt x="76200" y="61823"/>
                          <a:pt x="152400" y="123646"/>
                          <a:pt x="232913" y="155276"/>
                        </a:cubicBezTo>
                        <a:cubicBezTo>
                          <a:pt x="313426" y="186906"/>
                          <a:pt x="392502" y="182593"/>
                          <a:pt x="483079" y="189782"/>
                        </a:cubicBezTo>
                        <a:cubicBezTo>
                          <a:pt x="573656" y="196971"/>
                          <a:pt x="727494" y="204159"/>
                          <a:pt x="776377" y="198408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Freeform 88"/>
                  <p:cNvSpPr/>
                  <p:nvPr/>
                </p:nvSpPr>
                <p:spPr>
                  <a:xfrm>
                    <a:off x="3027595" y="4068446"/>
                    <a:ext cx="715993" cy="431321"/>
                  </a:xfrm>
                  <a:custGeom>
                    <a:avLst/>
                    <a:gdLst>
                      <a:gd name="connsiteX0" fmla="*/ 0 w 715993"/>
                      <a:gd name="connsiteY0" fmla="*/ 0 h 431321"/>
                      <a:gd name="connsiteX1" fmla="*/ 112144 w 715993"/>
                      <a:gd name="connsiteY1" fmla="*/ 301925 h 431321"/>
                      <a:gd name="connsiteX2" fmla="*/ 327804 w 715993"/>
                      <a:gd name="connsiteY2" fmla="*/ 388189 h 431321"/>
                      <a:gd name="connsiteX3" fmla="*/ 517585 w 715993"/>
                      <a:gd name="connsiteY3" fmla="*/ 422694 h 431321"/>
                      <a:gd name="connsiteX4" fmla="*/ 715993 w 715993"/>
                      <a:gd name="connsiteY4" fmla="*/ 431321 h 431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5993" h="431321">
                        <a:moveTo>
                          <a:pt x="0" y="0"/>
                        </a:moveTo>
                        <a:cubicBezTo>
                          <a:pt x="28755" y="118613"/>
                          <a:pt x="57510" y="237227"/>
                          <a:pt x="112144" y="301925"/>
                        </a:cubicBezTo>
                        <a:cubicBezTo>
                          <a:pt x="166778" y="366623"/>
                          <a:pt x="260231" y="368061"/>
                          <a:pt x="327804" y="388189"/>
                        </a:cubicBezTo>
                        <a:cubicBezTo>
                          <a:pt x="395377" y="408317"/>
                          <a:pt x="452887" y="415505"/>
                          <a:pt x="517585" y="422694"/>
                        </a:cubicBezTo>
                        <a:cubicBezTo>
                          <a:pt x="582283" y="429883"/>
                          <a:pt x="680050" y="429883"/>
                          <a:pt x="715993" y="431321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Freeform 89"/>
                  <p:cNvSpPr/>
                  <p:nvPr/>
                </p:nvSpPr>
                <p:spPr>
                  <a:xfrm>
                    <a:off x="3027595" y="3568114"/>
                    <a:ext cx="388189" cy="500332"/>
                  </a:xfrm>
                  <a:custGeom>
                    <a:avLst/>
                    <a:gdLst>
                      <a:gd name="connsiteX0" fmla="*/ 0 w 388189"/>
                      <a:gd name="connsiteY0" fmla="*/ 500332 h 500332"/>
                      <a:gd name="connsiteX1" fmla="*/ 25880 w 388189"/>
                      <a:gd name="connsiteY1" fmla="*/ 232913 h 500332"/>
                      <a:gd name="connsiteX2" fmla="*/ 155276 w 388189"/>
                      <a:gd name="connsiteY2" fmla="*/ 103517 h 500332"/>
                      <a:gd name="connsiteX3" fmla="*/ 293298 w 388189"/>
                      <a:gd name="connsiteY3" fmla="*/ 34506 h 500332"/>
                      <a:gd name="connsiteX4" fmla="*/ 388189 w 388189"/>
                      <a:gd name="connsiteY4" fmla="*/ 0 h 500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8189" h="500332">
                        <a:moveTo>
                          <a:pt x="0" y="500332"/>
                        </a:moveTo>
                        <a:cubicBezTo>
                          <a:pt x="0" y="399690"/>
                          <a:pt x="1" y="299049"/>
                          <a:pt x="25880" y="232913"/>
                        </a:cubicBezTo>
                        <a:cubicBezTo>
                          <a:pt x="51759" y="166777"/>
                          <a:pt x="110706" y="136585"/>
                          <a:pt x="155276" y="103517"/>
                        </a:cubicBezTo>
                        <a:cubicBezTo>
                          <a:pt x="199846" y="70449"/>
                          <a:pt x="254479" y="51759"/>
                          <a:pt x="293298" y="34506"/>
                        </a:cubicBezTo>
                        <a:cubicBezTo>
                          <a:pt x="332117" y="17253"/>
                          <a:pt x="362310" y="5751"/>
                          <a:pt x="388189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>
                  <a:xfrm>
                    <a:off x="2691165" y="3901669"/>
                    <a:ext cx="336430" cy="175403"/>
                  </a:xfrm>
                  <a:custGeom>
                    <a:avLst/>
                    <a:gdLst>
                      <a:gd name="connsiteX0" fmla="*/ 336430 w 336430"/>
                      <a:gd name="connsiteY0" fmla="*/ 175403 h 175403"/>
                      <a:gd name="connsiteX1" fmla="*/ 215660 w 336430"/>
                      <a:gd name="connsiteY1" fmla="*/ 54634 h 175403"/>
                      <a:gd name="connsiteX2" fmla="*/ 94891 w 336430"/>
                      <a:gd name="connsiteY2" fmla="*/ 11502 h 175403"/>
                      <a:gd name="connsiteX3" fmla="*/ 0 w 336430"/>
                      <a:gd name="connsiteY3" fmla="*/ 2875 h 175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30" h="175403">
                        <a:moveTo>
                          <a:pt x="336430" y="175403"/>
                        </a:moveTo>
                        <a:cubicBezTo>
                          <a:pt x="296173" y="128677"/>
                          <a:pt x="255916" y="81951"/>
                          <a:pt x="215660" y="54634"/>
                        </a:cubicBezTo>
                        <a:cubicBezTo>
                          <a:pt x="175404" y="27317"/>
                          <a:pt x="130834" y="20128"/>
                          <a:pt x="94891" y="11502"/>
                        </a:cubicBezTo>
                        <a:cubicBezTo>
                          <a:pt x="58948" y="2876"/>
                          <a:pt x="12940" y="0"/>
                          <a:pt x="0" y="2875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>
                  <a:xfrm>
                    <a:off x="2665286" y="4085699"/>
                    <a:ext cx="362309" cy="17253"/>
                  </a:xfrm>
                  <a:custGeom>
                    <a:avLst/>
                    <a:gdLst>
                      <a:gd name="connsiteX0" fmla="*/ 362309 w 362309"/>
                      <a:gd name="connsiteY0" fmla="*/ 0 h 17253"/>
                      <a:gd name="connsiteX1" fmla="*/ 112143 w 362309"/>
                      <a:gd name="connsiteY1" fmla="*/ 17253 h 17253"/>
                      <a:gd name="connsiteX2" fmla="*/ 0 w 362309"/>
                      <a:gd name="connsiteY2" fmla="*/ 0 h 17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2309" h="17253">
                        <a:moveTo>
                          <a:pt x="362309" y="0"/>
                        </a:moveTo>
                        <a:cubicBezTo>
                          <a:pt x="267418" y="8626"/>
                          <a:pt x="172528" y="17253"/>
                          <a:pt x="112143" y="17253"/>
                        </a:cubicBezTo>
                        <a:cubicBezTo>
                          <a:pt x="51758" y="17253"/>
                          <a:pt x="11502" y="0"/>
                          <a:pt x="0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2699792" y="4077072"/>
                    <a:ext cx="327803" cy="207034"/>
                  </a:xfrm>
                  <a:custGeom>
                    <a:avLst/>
                    <a:gdLst>
                      <a:gd name="connsiteX0" fmla="*/ 327803 w 327803"/>
                      <a:gd name="connsiteY0" fmla="*/ 0 h 207034"/>
                      <a:gd name="connsiteX1" fmla="*/ 232913 w 327803"/>
                      <a:gd name="connsiteY1" fmla="*/ 163902 h 207034"/>
                      <a:gd name="connsiteX2" fmla="*/ 0 w 327803"/>
                      <a:gd name="connsiteY2" fmla="*/ 207034 h 207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7803" h="207034">
                        <a:moveTo>
                          <a:pt x="327803" y="0"/>
                        </a:moveTo>
                        <a:cubicBezTo>
                          <a:pt x="307675" y="64698"/>
                          <a:pt x="287547" y="129396"/>
                          <a:pt x="232913" y="163902"/>
                        </a:cubicBezTo>
                        <a:cubicBezTo>
                          <a:pt x="178279" y="198408"/>
                          <a:pt x="34506" y="199845"/>
                          <a:pt x="0" y="207034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47"/>
                <p:cNvGrpSpPr/>
                <p:nvPr/>
              </p:nvGrpSpPr>
              <p:grpSpPr>
                <a:xfrm>
                  <a:off x="5724128" y="3717032"/>
                  <a:ext cx="709271" cy="802257"/>
                  <a:chOff x="5227608" y="1751162"/>
                  <a:chExt cx="1285335" cy="802257"/>
                </a:xfrm>
              </p:grpSpPr>
              <p:sp>
                <p:nvSpPr>
                  <p:cNvPr id="80" name="Freeform 79"/>
                  <p:cNvSpPr/>
                  <p:nvPr/>
                </p:nvSpPr>
                <p:spPr>
                  <a:xfrm>
                    <a:off x="5469147" y="1751162"/>
                    <a:ext cx="767751" cy="388189"/>
                  </a:xfrm>
                  <a:custGeom>
                    <a:avLst/>
                    <a:gdLst>
                      <a:gd name="connsiteX0" fmla="*/ 767751 w 767751"/>
                      <a:gd name="connsiteY0" fmla="*/ 388189 h 388189"/>
                      <a:gd name="connsiteX1" fmla="*/ 621102 w 767751"/>
                      <a:gd name="connsiteY1" fmla="*/ 172529 h 388189"/>
                      <a:gd name="connsiteX2" fmla="*/ 388189 w 767751"/>
                      <a:gd name="connsiteY2" fmla="*/ 43132 h 388189"/>
                      <a:gd name="connsiteX3" fmla="*/ 172528 w 767751"/>
                      <a:gd name="connsiteY3" fmla="*/ 8627 h 388189"/>
                      <a:gd name="connsiteX4" fmla="*/ 0 w 767751"/>
                      <a:gd name="connsiteY4" fmla="*/ 0 h 388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7751" h="388189">
                        <a:moveTo>
                          <a:pt x="767751" y="388189"/>
                        </a:moveTo>
                        <a:cubicBezTo>
                          <a:pt x="726056" y="309114"/>
                          <a:pt x="684362" y="230039"/>
                          <a:pt x="621102" y="172529"/>
                        </a:cubicBezTo>
                        <a:cubicBezTo>
                          <a:pt x="557842" y="115020"/>
                          <a:pt x="462951" y="70449"/>
                          <a:pt x="388189" y="43132"/>
                        </a:cubicBezTo>
                        <a:cubicBezTo>
                          <a:pt x="313427" y="15815"/>
                          <a:pt x="237226" y="15816"/>
                          <a:pt x="172528" y="8627"/>
                        </a:cubicBezTo>
                        <a:cubicBezTo>
                          <a:pt x="107830" y="1438"/>
                          <a:pt x="53915" y="719"/>
                          <a:pt x="0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Freeform 80"/>
                  <p:cNvSpPr/>
                  <p:nvPr/>
                </p:nvSpPr>
                <p:spPr>
                  <a:xfrm>
                    <a:off x="5339751" y="2031521"/>
                    <a:ext cx="905774" cy="125083"/>
                  </a:xfrm>
                  <a:custGeom>
                    <a:avLst/>
                    <a:gdLst>
                      <a:gd name="connsiteX0" fmla="*/ 905774 w 905774"/>
                      <a:gd name="connsiteY0" fmla="*/ 125083 h 125083"/>
                      <a:gd name="connsiteX1" fmla="*/ 586596 w 905774"/>
                      <a:gd name="connsiteY1" fmla="*/ 38819 h 125083"/>
                      <a:gd name="connsiteX2" fmla="*/ 362309 w 905774"/>
                      <a:gd name="connsiteY2" fmla="*/ 4313 h 125083"/>
                      <a:gd name="connsiteX3" fmla="*/ 207034 w 905774"/>
                      <a:gd name="connsiteY3" fmla="*/ 12939 h 125083"/>
                      <a:gd name="connsiteX4" fmla="*/ 60385 w 905774"/>
                      <a:gd name="connsiteY4" fmla="*/ 12939 h 125083"/>
                      <a:gd name="connsiteX5" fmla="*/ 0 w 905774"/>
                      <a:gd name="connsiteY5" fmla="*/ 12939 h 125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05774" h="125083">
                        <a:moveTo>
                          <a:pt x="905774" y="125083"/>
                        </a:moveTo>
                        <a:cubicBezTo>
                          <a:pt x="791473" y="92015"/>
                          <a:pt x="677173" y="58947"/>
                          <a:pt x="586596" y="38819"/>
                        </a:cubicBezTo>
                        <a:cubicBezTo>
                          <a:pt x="496019" y="18691"/>
                          <a:pt x="425569" y="8626"/>
                          <a:pt x="362309" y="4313"/>
                        </a:cubicBezTo>
                        <a:cubicBezTo>
                          <a:pt x="299049" y="0"/>
                          <a:pt x="257355" y="11501"/>
                          <a:pt x="207034" y="12939"/>
                        </a:cubicBezTo>
                        <a:cubicBezTo>
                          <a:pt x="156713" y="14377"/>
                          <a:pt x="60385" y="12939"/>
                          <a:pt x="60385" y="12939"/>
                        </a:cubicBezTo>
                        <a:lnTo>
                          <a:pt x="0" y="12939"/>
                        </a:ln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5227608" y="2147977"/>
                    <a:ext cx="1000664" cy="405442"/>
                  </a:xfrm>
                  <a:custGeom>
                    <a:avLst/>
                    <a:gdLst>
                      <a:gd name="connsiteX0" fmla="*/ 1000664 w 1000664"/>
                      <a:gd name="connsiteY0" fmla="*/ 0 h 405442"/>
                      <a:gd name="connsiteX1" fmla="*/ 733245 w 1000664"/>
                      <a:gd name="connsiteY1" fmla="*/ 301925 h 405442"/>
                      <a:gd name="connsiteX2" fmla="*/ 534837 w 1000664"/>
                      <a:gd name="connsiteY2" fmla="*/ 379563 h 405442"/>
                      <a:gd name="connsiteX3" fmla="*/ 388188 w 1000664"/>
                      <a:gd name="connsiteY3" fmla="*/ 396815 h 405442"/>
                      <a:gd name="connsiteX4" fmla="*/ 0 w 1000664"/>
                      <a:gd name="connsiteY4" fmla="*/ 405442 h 405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664" h="405442">
                        <a:moveTo>
                          <a:pt x="1000664" y="0"/>
                        </a:moveTo>
                        <a:cubicBezTo>
                          <a:pt x="905773" y="119332"/>
                          <a:pt x="810883" y="238665"/>
                          <a:pt x="733245" y="301925"/>
                        </a:cubicBezTo>
                        <a:cubicBezTo>
                          <a:pt x="655607" y="365185"/>
                          <a:pt x="592346" y="363748"/>
                          <a:pt x="534837" y="379563"/>
                        </a:cubicBezTo>
                        <a:cubicBezTo>
                          <a:pt x="477328" y="395378"/>
                          <a:pt x="477328" y="392502"/>
                          <a:pt x="388188" y="396815"/>
                        </a:cubicBezTo>
                        <a:cubicBezTo>
                          <a:pt x="299049" y="401128"/>
                          <a:pt x="149524" y="403285"/>
                          <a:pt x="0" y="405442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 82"/>
                  <p:cNvSpPr/>
                  <p:nvPr/>
                </p:nvSpPr>
                <p:spPr>
                  <a:xfrm>
                    <a:off x="6228272" y="1788543"/>
                    <a:ext cx="129396" cy="350808"/>
                  </a:xfrm>
                  <a:custGeom>
                    <a:avLst/>
                    <a:gdLst>
                      <a:gd name="connsiteX0" fmla="*/ 0 w 129396"/>
                      <a:gd name="connsiteY0" fmla="*/ 350808 h 350808"/>
                      <a:gd name="connsiteX1" fmla="*/ 17253 w 129396"/>
                      <a:gd name="connsiteY1" fmla="*/ 57510 h 350808"/>
                      <a:gd name="connsiteX2" fmla="*/ 60385 w 129396"/>
                      <a:gd name="connsiteY2" fmla="*/ 14378 h 350808"/>
                      <a:gd name="connsiteX3" fmla="*/ 129396 w 129396"/>
                      <a:gd name="connsiteY3" fmla="*/ 5751 h 350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9396" h="350808">
                        <a:moveTo>
                          <a:pt x="0" y="350808"/>
                        </a:moveTo>
                        <a:cubicBezTo>
                          <a:pt x="3594" y="232195"/>
                          <a:pt x="7189" y="113582"/>
                          <a:pt x="17253" y="57510"/>
                        </a:cubicBezTo>
                        <a:cubicBezTo>
                          <a:pt x="27317" y="1438"/>
                          <a:pt x="41695" y="23005"/>
                          <a:pt x="60385" y="14378"/>
                        </a:cubicBezTo>
                        <a:cubicBezTo>
                          <a:pt x="79076" y="5752"/>
                          <a:pt x="104955" y="0"/>
                          <a:pt x="129396" y="5751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Freeform 83"/>
                  <p:cNvSpPr/>
                  <p:nvPr/>
                </p:nvSpPr>
                <p:spPr>
                  <a:xfrm>
                    <a:off x="6236898" y="2018581"/>
                    <a:ext cx="276045" cy="120770"/>
                  </a:xfrm>
                  <a:custGeom>
                    <a:avLst/>
                    <a:gdLst>
                      <a:gd name="connsiteX0" fmla="*/ 0 w 276045"/>
                      <a:gd name="connsiteY0" fmla="*/ 120770 h 120770"/>
                      <a:gd name="connsiteX1" fmla="*/ 86264 w 276045"/>
                      <a:gd name="connsiteY1" fmla="*/ 43132 h 120770"/>
                      <a:gd name="connsiteX2" fmla="*/ 276045 w 276045"/>
                      <a:gd name="connsiteY2" fmla="*/ 0 h 1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045" h="120770">
                        <a:moveTo>
                          <a:pt x="0" y="120770"/>
                        </a:moveTo>
                        <a:cubicBezTo>
                          <a:pt x="20128" y="92015"/>
                          <a:pt x="40257" y="63260"/>
                          <a:pt x="86264" y="43132"/>
                        </a:cubicBezTo>
                        <a:cubicBezTo>
                          <a:pt x="132271" y="23004"/>
                          <a:pt x="204158" y="11502"/>
                          <a:pt x="276045" y="0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Freeform 84"/>
                  <p:cNvSpPr/>
                  <p:nvPr/>
                </p:nvSpPr>
                <p:spPr>
                  <a:xfrm>
                    <a:off x="6236898" y="2139351"/>
                    <a:ext cx="258793" cy="250166"/>
                  </a:xfrm>
                  <a:custGeom>
                    <a:avLst/>
                    <a:gdLst>
                      <a:gd name="connsiteX0" fmla="*/ 0 w 258793"/>
                      <a:gd name="connsiteY0" fmla="*/ 0 h 250166"/>
                      <a:gd name="connsiteX1" fmla="*/ 94891 w 258793"/>
                      <a:gd name="connsiteY1" fmla="*/ 138023 h 250166"/>
                      <a:gd name="connsiteX2" fmla="*/ 258793 w 258793"/>
                      <a:gd name="connsiteY2" fmla="*/ 250166 h 250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793" h="250166">
                        <a:moveTo>
                          <a:pt x="0" y="0"/>
                        </a:moveTo>
                        <a:cubicBezTo>
                          <a:pt x="25879" y="48164"/>
                          <a:pt x="51759" y="96329"/>
                          <a:pt x="94891" y="138023"/>
                        </a:cubicBezTo>
                        <a:cubicBezTo>
                          <a:pt x="138023" y="179717"/>
                          <a:pt x="198408" y="214941"/>
                          <a:pt x="258793" y="250166"/>
                        </a:cubicBezTo>
                      </a:path>
                    </a:pathLst>
                  </a:custGeom>
                  <a:ln w="2857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Oval 67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059832" y="3861048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203848" y="414908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203848" y="443711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868144" y="364502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796136" y="393305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724128" y="443711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004048" y="407707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716016" y="364502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211960" y="407707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79912" y="436510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6546094" y="3581400"/>
                <a:ext cx="3893306" cy="3151584"/>
                <a:chOff x="2627784" y="1565176"/>
                <a:chExt cx="3893306" cy="3151584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2627784" y="3501008"/>
                  <a:ext cx="3893306" cy="1215752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2631976" y="1565176"/>
                  <a:ext cx="3884240" cy="1215752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>
                  <a:stCxn id="109" idx="0"/>
                  <a:endCxn id="109" idx="2"/>
                </p:cNvCxnSpPr>
                <p:nvPr/>
              </p:nvCxnSpPr>
              <p:spPr>
                <a:xfrm>
                  <a:off x="4574437" y="3501008"/>
                  <a:ext cx="0" cy="12157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Down Arrow 111"/>
                <p:cNvSpPr/>
                <p:nvPr/>
              </p:nvSpPr>
              <p:spPr>
                <a:xfrm>
                  <a:off x="4499992" y="2852936"/>
                  <a:ext cx="144016" cy="576064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203848" y="213285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923928" y="2420888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923928" y="177281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4644008" y="220486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292080" y="24928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076056" y="184482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868144" y="24928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796136" y="198884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572000" y="177281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1880" y="24928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491880" y="371703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220072" y="371703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580112" y="42930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3059832" y="429309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4932040" y="4077072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3303917" y="1871932"/>
                  <a:ext cx="698740" cy="301925"/>
                </a:xfrm>
                <a:custGeom>
                  <a:avLst/>
                  <a:gdLst>
                    <a:gd name="connsiteX0" fmla="*/ 0 w 698740"/>
                    <a:gd name="connsiteY0" fmla="*/ 301925 h 301925"/>
                    <a:gd name="connsiteX1" fmla="*/ 129396 w 698740"/>
                    <a:gd name="connsiteY1" fmla="*/ 163902 h 301925"/>
                    <a:gd name="connsiteX2" fmla="*/ 431321 w 698740"/>
                    <a:gd name="connsiteY2" fmla="*/ 51759 h 301925"/>
                    <a:gd name="connsiteX3" fmla="*/ 698740 w 698740"/>
                    <a:gd name="connsiteY3" fmla="*/ 0 h 301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8740" h="301925">
                      <a:moveTo>
                        <a:pt x="0" y="301925"/>
                      </a:moveTo>
                      <a:cubicBezTo>
                        <a:pt x="28754" y="253760"/>
                        <a:pt x="57509" y="205596"/>
                        <a:pt x="129396" y="163902"/>
                      </a:cubicBezTo>
                      <a:cubicBezTo>
                        <a:pt x="201283" y="122208"/>
                        <a:pt x="336430" y="79076"/>
                        <a:pt x="431321" y="51759"/>
                      </a:cubicBezTo>
                      <a:cubicBezTo>
                        <a:pt x="526212" y="24442"/>
                        <a:pt x="612476" y="12221"/>
                        <a:pt x="698740" y="0"/>
                      </a:cubicBezTo>
                    </a:path>
                  </a:pathLst>
                </a:cu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4718649" y="2277374"/>
                  <a:ext cx="646981" cy="258792"/>
                </a:xfrm>
                <a:custGeom>
                  <a:avLst/>
                  <a:gdLst>
                    <a:gd name="connsiteX0" fmla="*/ 0 w 646981"/>
                    <a:gd name="connsiteY0" fmla="*/ 0 h 258792"/>
                    <a:gd name="connsiteX1" fmla="*/ 370936 w 646981"/>
                    <a:gd name="connsiteY1" fmla="*/ 25879 h 258792"/>
                    <a:gd name="connsiteX2" fmla="*/ 646981 w 646981"/>
                    <a:gd name="connsiteY2" fmla="*/ 258792 h 25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981" h="258792">
                      <a:moveTo>
                        <a:pt x="0" y="0"/>
                      </a:moveTo>
                      <a:lnTo>
                        <a:pt x="370936" y="25879"/>
                      </a:lnTo>
                      <a:cubicBezTo>
                        <a:pt x="478766" y="69011"/>
                        <a:pt x="562873" y="163901"/>
                        <a:pt x="646981" y="258792"/>
                      </a:cubicBezTo>
                    </a:path>
                  </a:pathLst>
                </a:cu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>
                  <a:off x="5917721" y="2096219"/>
                  <a:ext cx="64698" cy="422694"/>
                </a:xfrm>
                <a:custGeom>
                  <a:avLst/>
                  <a:gdLst>
                    <a:gd name="connsiteX0" fmla="*/ 25879 w 64698"/>
                    <a:gd name="connsiteY0" fmla="*/ 422694 h 422694"/>
                    <a:gd name="connsiteX1" fmla="*/ 60385 w 64698"/>
                    <a:gd name="connsiteY1" fmla="*/ 181155 h 422694"/>
                    <a:gd name="connsiteX2" fmla="*/ 0 w 64698"/>
                    <a:gd name="connsiteY2" fmla="*/ 0 h 4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98" h="422694">
                      <a:moveTo>
                        <a:pt x="25879" y="422694"/>
                      </a:moveTo>
                      <a:cubicBezTo>
                        <a:pt x="45288" y="337149"/>
                        <a:pt x="64698" y="251604"/>
                        <a:pt x="60385" y="181155"/>
                      </a:cubicBezTo>
                      <a:cubicBezTo>
                        <a:pt x="56072" y="110706"/>
                        <a:pt x="28036" y="55353"/>
                        <a:pt x="0" y="0"/>
                      </a:cubicBezTo>
                    </a:path>
                  </a:pathLst>
                </a:cu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3" idx="6"/>
                  <a:endCxn id="124" idx="2"/>
                </p:cNvCxnSpPr>
                <p:nvPr/>
              </p:nvCxnSpPr>
              <p:spPr>
                <a:xfrm>
                  <a:off x="3635896" y="3789040"/>
                  <a:ext cx="1584176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26" idx="6"/>
                  <a:endCxn id="125" idx="2"/>
                </p:cNvCxnSpPr>
                <p:nvPr/>
              </p:nvCxnSpPr>
              <p:spPr>
                <a:xfrm>
                  <a:off x="3203848" y="4365104"/>
                  <a:ext cx="2376264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/>
                <p:cNvSpPr/>
                <p:nvPr/>
              </p:nvSpPr>
              <p:spPr>
                <a:xfrm>
                  <a:off x="3923928" y="400506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4139952" y="450912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436096" y="3933056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6084168" y="3789040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6084168" y="4365104"/>
                  <a:ext cx="144016" cy="14401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>
                  <a:off x="6151418" y="3906982"/>
                  <a:ext cx="87085" cy="486888"/>
                </a:xfrm>
                <a:custGeom>
                  <a:avLst/>
                  <a:gdLst>
                    <a:gd name="connsiteX0" fmla="*/ 0 w 87085"/>
                    <a:gd name="connsiteY0" fmla="*/ 0 h 486888"/>
                    <a:gd name="connsiteX1" fmla="*/ 83127 w 87085"/>
                    <a:gd name="connsiteY1" fmla="*/ 285008 h 486888"/>
                    <a:gd name="connsiteX2" fmla="*/ 23751 w 87085"/>
                    <a:gd name="connsiteY2" fmla="*/ 486888 h 486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085" h="486888">
                      <a:moveTo>
                        <a:pt x="0" y="0"/>
                      </a:moveTo>
                      <a:cubicBezTo>
                        <a:pt x="39584" y="101930"/>
                        <a:pt x="79169" y="203860"/>
                        <a:pt x="83127" y="285008"/>
                      </a:cubicBezTo>
                      <a:cubicBezTo>
                        <a:pt x="87085" y="366156"/>
                        <a:pt x="55418" y="426522"/>
                        <a:pt x="23751" y="486888"/>
                      </a:cubicBezTo>
                    </a:path>
                  </a:pathLst>
                </a:cu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-1981200" y="3554016"/>
                <a:ext cx="3893306" cy="3151584"/>
                <a:chOff x="2627784" y="1565176"/>
                <a:chExt cx="3893306" cy="3151584"/>
              </a:xfrm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2627784" y="3501008"/>
                  <a:ext cx="3893306" cy="1215752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2631976" y="1565176"/>
                  <a:ext cx="3884240" cy="1215752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stCxn id="140" idx="0"/>
                  <a:endCxn id="140" idx="2"/>
                </p:cNvCxnSpPr>
                <p:nvPr/>
              </p:nvCxnSpPr>
              <p:spPr>
                <a:xfrm>
                  <a:off x="4574437" y="3501008"/>
                  <a:ext cx="0" cy="12157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Down Arrow 142"/>
                <p:cNvSpPr/>
                <p:nvPr/>
              </p:nvSpPr>
              <p:spPr>
                <a:xfrm>
                  <a:off x="4499992" y="2852936"/>
                  <a:ext cx="144016" cy="576064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843808" y="1844824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707904" y="1844824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563888" y="2276872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4427984" y="2276872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499992" y="170080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508104" y="2204864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220072" y="170080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5868144" y="1772816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5004048" y="422108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4932040" y="3645024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419872" y="422108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771800" y="386104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3923928" y="3573016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3995936" y="4149080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275856" y="3645024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724128" y="3645024"/>
                  <a:ext cx="432048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TextBox 241"/>
              <p:cNvSpPr txBox="1"/>
              <p:nvPr/>
            </p:nvSpPr>
            <p:spPr>
              <a:xfrm>
                <a:off x="-1447800" y="6762690"/>
                <a:ext cx="297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latin typeface="Palatino Linotype" pitchFamily="18" charset="0"/>
                  </a:rPr>
                  <a:t>Exclusión por volumen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590800" y="6781800"/>
                <a:ext cx="381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latin typeface="Palatino Linotype" pitchFamily="18" charset="0"/>
                  </a:rPr>
                  <a:t>Segregación mediante husos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62800" y="6762690"/>
                <a:ext cx="381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latin typeface="Palatino Linotype" pitchFamily="18" charset="0"/>
                  </a:rPr>
                  <a:t>Formación de pares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-2819400" y="-1828800"/>
                <a:ext cx="588303" cy="4724400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s-ES" sz="2000" b="1" spc="-300" dirty="0" smtClean="0">
                    <a:latin typeface="Palatino Linotype" pitchFamily="18" charset="0"/>
                  </a:rPr>
                  <a:t>DESORDENADA</a:t>
                </a:r>
                <a:endParaRPr lang="en-US" sz="2000" b="1" spc="-300" dirty="0">
                  <a:latin typeface="Palatino Linotype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219200" y="533400"/>
            <a:ext cx="11963400" cy="2438400"/>
            <a:chOff x="-1219200" y="533400"/>
            <a:chExt cx="11963400" cy="2438400"/>
          </a:xfrm>
        </p:grpSpPr>
        <p:grpSp>
          <p:nvGrpSpPr>
            <p:cNvPr id="5" name="Group 59"/>
            <p:cNvGrpSpPr/>
            <p:nvPr/>
          </p:nvGrpSpPr>
          <p:grpSpPr>
            <a:xfrm>
              <a:off x="-1219200" y="1600200"/>
              <a:ext cx="11963400" cy="487977"/>
              <a:chOff x="228600" y="1600200"/>
              <a:chExt cx="11963400" cy="487977"/>
            </a:xfrm>
          </p:grpSpPr>
          <p:cxnSp>
            <p:nvCxnSpPr>
              <p:cNvPr id="25" name="Straight Connector 6"/>
              <p:cNvCxnSpPr/>
              <p:nvPr/>
            </p:nvCxnSpPr>
            <p:spPr>
              <a:xfrm>
                <a:off x="2895600" y="2052118"/>
                <a:ext cx="92964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73"/>
              <p:cNvGrpSpPr/>
              <p:nvPr/>
            </p:nvGrpSpPr>
            <p:grpSpPr>
              <a:xfrm>
                <a:off x="3179166" y="1600200"/>
                <a:ext cx="5275986" cy="487977"/>
                <a:chOff x="144016" y="1098252"/>
                <a:chExt cx="5359081" cy="650635"/>
              </a:xfrm>
            </p:grpSpPr>
            <p:cxnSp>
              <p:nvCxnSpPr>
                <p:cNvPr id="37" name="Elbow Connector 36"/>
                <p:cNvCxnSpPr/>
                <p:nvPr/>
              </p:nvCxnSpPr>
              <p:spPr>
                <a:xfrm flipV="1">
                  <a:off x="144016" y="1124744"/>
                  <a:ext cx="864096" cy="576064"/>
                </a:xfrm>
                <a:prstGeom prst="bentConnector3">
                  <a:avLst>
                    <a:gd name="adj1" fmla="val -2911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/>
                <p:cNvSpPr/>
                <p:nvPr/>
              </p:nvSpPr>
              <p:spPr>
                <a:xfrm>
                  <a:off x="1945787" y="1098252"/>
                  <a:ext cx="576064" cy="60255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dirty="0" smtClean="0">
                      <a:latin typeface="Palatino Linotype" pitchFamily="18" charset="0"/>
                    </a:rPr>
                    <a:t>Ter.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cxnSp>
              <p:nvCxnSpPr>
                <p:cNvPr id="39" name="Elbow Connector 38"/>
                <p:cNvCxnSpPr/>
                <p:nvPr/>
              </p:nvCxnSpPr>
              <p:spPr>
                <a:xfrm flipV="1">
                  <a:off x="3790696" y="1124744"/>
                  <a:ext cx="864096" cy="576064"/>
                </a:xfrm>
                <a:prstGeom prst="bentConnector3">
                  <a:avLst>
                    <a:gd name="adj1" fmla="val -2911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42985" y="1196752"/>
                  <a:ext cx="774001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000" b="1" dirty="0" smtClean="0">
                      <a:latin typeface="Palatino Linotype" pitchFamily="18" charset="0"/>
                    </a:rPr>
                    <a:t>P</a:t>
                  </a:r>
                  <a:r>
                    <a:rPr lang="es-ES" sz="2000" b="1" baseline="-25000" dirty="0" smtClean="0">
                      <a:latin typeface="Palatino Linotype" pitchFamily="18" charset="0"/>
                    </a:rPr>
                    <a:t>1</a:t>
                  </a:r>
                  <a:endParaRPr lang="en-US" sz="2000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871578" y="1215408"/>
                  <a:ext cx="639198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000" b="1" dirty="0" smtClean="0">
                      <a:latin typeface="Palatino Linotype" pitchFamily="18" charset="0"/>
                    </a:rPr>
                    <a:t>P</a:t>
                  </a:r>
                  <a:r>
                    <a:rPr lang="es-ES" sz="2000" b="1" baseline="-25000" dirty="0" smtClean="0">
                      <a:latin typeface="Palatino Linotype" pitchFamily="18" charset="0"/>
                    </a:rPr>
                    <a:t>2</a:t>
                  </a:r>
                  <a:endParaRPr lang="en-US" b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732192" y="1098252"/>
                  <a:ext cx="770905" cy="60959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smtClean="0">
                      <a:latin typeface="Palatino Linotype" pitchFamily="18" charset="0"/>
                    </a:rPr>
                    <a:t>p</a:t>
                  </a:r>
                  <a:r>
                    <a:rPr lang="es-ES" b="1" i="1" baseline="-25000" dirty="0" smtClean="0">
                      <a:latin typeface="Palatino Linotype" pitchFamily="18" charset="0"/>
                    </a:rPr>
                    <a:t>2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094386" y="1098253"/>
                  <a:ext cx="774001" cy="6025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 i="1" dirty="0" smtClean="0">
                      <a:latin typeface="Palatino Linotype" pitchFamily="18" charset="0"/>
                    </a:rPr>
                    <a:t>p</a:t>
                  </a:r>
                  <a:r>
                    <a:rPr lang="es-ES" b="1" i="1" baseline="-25000" dirty="0" smtClean="0">
                      <a:latin typeface="Palatino Linotype" pitchFamily="18" charset="0"/>
                    </a:rPr>
                    <a:t>1</a:t>
                  </a:r>
                  <a:endParaRPr lang="en-US" b="1" i="1" dirty="0">
                    <a:latin typeface="Palatino Linotype" pitchFamily="18" charset="0"/>
                  </a:endParaRPr>
                </a:p>
              </p:txBody>
            </p:sp>
          </p:grpSp>
          <p:cxnSp>
            <p:nvCxnSpPr>
              <p:cNvPr id="28" name="Elbow Connector 27"/>
              <p:cNvCxnSpPr/>
              <p:nvPr/>
            </p:nvCxnSpPr>
            <p:spPr>
              <a:xfrm flipV="1">
                <a:off x="9525000" y="1600200"/>
                <a:ext cx="850698" cy="432049"/>
              </a:xfrm>
              <a:prstGeom prst="bentConnector3">
                <a:avLst>
                  <a:gd name="adj1" fmla="val -2911"/>
                </a:avLst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9677400" y="1688067"/>
                <a:ext cx="629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latin typeface="Palatino Linotype" pitchFamily="18" charset="0"/>
                  </a:rPr>
                  <a:t>P</a:t>
                </a:r>
                <a:r>
                  <a:rPr lang="es-ES" sz="2000" b="1" baseline="-25000" dirty="0">
                    <a:latin typeface="Palatino Linotype" pitchFamily="18" charset="0"/>
                  </a:rPr>
                  <a:t>3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91800" y="1600200"/>
                <a:ext cx="758952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i="1" dirty="0" smtClean="0">
                    <a:latin typeface="Palatino Linotype" pitchFamily="18" charset="0"/>
                  </a:rPr>
                  <a:t>p</a:t>
                </a:r>
                <a:r>
                  <a:rPr lang="es-ES" b="1" i="1" baseline="-25000" dirty="0" smtClean="0">
                    <a:latin typeface="Palatino Linotype" pitchFamily="18" charset="0"/>
                  </a:rPr>
                  <a:t>3</a:t>
                </a:r>
                <a:endParaRPr lang="en-US" b="1" i="1" dirty="0">
                  <a:latin typeface="Palatino Linotype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534400" y="1600200"/>
                <a:ext cx="567132" cy="45191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latin typeface="Palatino Linotype" pitchFamily="18" charset="0"/>
                  </a:rPr>
                  <a:t>Ter.</a:t>
                </a:r>
                <a:endParaRPr lang="en-US" b="1" dirty="0">
                  <a:latin typeface="Palatino Linotype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430000" y="1600200"/>
                <a:ext cx="567132" cy="45191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latin typeface="Palatino Linotype" pitchFamily="18" charset="0"/>
                  </a:rPr>
                  <a:t>Ter.</a:t>
                </a:r>
                <a:endParaRPr lang="en-US" b="1" dirty="0">
                  <a:latin typeface="Palatino Linotype" pitchFamily="18" charset="0"/>
                </a:endParaRPr>
              </a:p>
            </p:txBody>
          </p:sp>
          <p:cxnSp>
            <p:nvCxnSpPr>
              <p:cNvPr id="33" name="Straight Connector 6"/>
              <p:cNvCxnSpPr/>
              <p:nvPr/>
            </p:nvCxnSpPr>
            <p:spPr>
              <a:xfrm>
                <a:off x="228600" y="2057400"/>
                <a:ext cx="2286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/>
              <p:nvPr/>
            </p:nvCxnSpPr>
            <p:spPr>
              <a:xfrm flipV="1">
                <a:off x="533400" y="1620068"/>
                <a:ext cx="850698" cy="432049"/>
              </a:xfrm>
              <a:prstGeom prst="bentConnector3">
                <a:avLst>
                  <a:gd name="adj1" fmla="val -2911"/>
                </a:avLst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609600" y="1674074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latin typeface="Palatino Linotype" pitchFamily="18" charset="0"/>
                  </a:rPr>
                  <a:t>P</a:t>
                </a:r>
                <a:r>
                  <a:rPr lang="es-ES" sz="2000" b="1" baseline="-25000" dirty="0" smtClean="0">
                    <a:latin typeface="Palatino Linotype" pitchFamily="18" charset="0"/>
                  </a:rPr>
                  <a:t>0</a:t>
                </a:r>
                <a:endParaRPr lang="en-US" sz="2000" b="1" dirty="0">
                  <a:latin typeface="Palatino Linotype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69034" y="1600200"/>
                <a:ext cx="762000" cy="4519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b="1" i="1" dirty="0" smtClean="0">
                    <a:latin typeface="Palatino Linotype" pitchFamily="18" charset="0"/>
                  </a:rPr>
                  <a:t>p</a:t>
                </a:r>
                <a:r>
                  <a:rPr lang="es-ES" b="1" i="1" baseline="-25000" dirty="0" smtClean="0">
                    <a:latin typeface="Palatino Linotype" pitchFamily="18" charset="0"/>
                  </a:rPr>
                  <a:t>0</a:t>
                </a:r>
                <a:endParaRPr lang="en-US" b="1" i="1" dirty="0">
                  <a:latin typeface="Palatino Linotype" pitchFamily="18" charset="0"/>
                </a:endParaRPr>
              </a:p>
            </p:txBody>
          </p:sp>
        </p:grpSp>
        <p:grpSp>
          <p:nvGrpSpPr>
            <p:cNvPr id="6" name="Group 64"/>
            <p:cNvGrpSpPr/>
            <p:nvPr/>
          </p:nvGrpSpPr>
          <p:grpSpPr>
            <a:xfrm>
              <a:off x="442913" y="1204913"/>
              <a:ext cx="1766887" cy="295275"/>
              <a:chOff x="442913" y="1204913"/>
              <a:chExt cx="1766887" cy="295275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442913" y="1204913"/>
                <a:ext cx="1614487" cy="295275"/>
              </a:xfrm>
              <a:custGeom>
                <a:avLst/>
                <a:gdLst>
                  <a:gd name="connsiteX0" fmla="*/ 0 w 1614487"/>
                  <a:gd name="connsiteY0" fmla="*/ 295275 h 295275"/>
                  <a:gd name="connsiteX1" fmla="*/ 800100 w 1614487"/>
                  <a:gd name="connsiteY1" fmla="*/ 9525 h 295275"/>
                  <a:gd name="connsiteX2" fmla="*/ 1614487 w 1614487"/>
                  <a:gd name="connsiteY2" fmla="*/ 23812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4487" h="295275">
                    <a:moveTo>
                      <a:pt x="0" y="295275"/>
                    </a:moveTo>
                    <a:cubicBezTo>
                      <a:pt x="265509" y="157162"/>
                      <a:pt x="531019" y="19050"/>
                      <a:pt x="800100" y="9525"/>
                    </a:cubicBezTo>
                    <a:cubicBezTo>
                      <a:pt x="1069181" y="0"/>
                      <a:pt x="1341834" y="119062"/>
                      <a:pt x="1614487" y="238125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752600" y="14478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5334000" y="14478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043238" y="1238251"/>
              <a:ext cx="2686050" cy="233362"/>
            </a:xfrm>
            <a:custGeom>
              <a:avLst/>
              <a:gdLst>
                <a:gd name="connsiteX0" fmla="*/ 0 w 2686050"/>
                <a:gd name="connsiteY0" fmla="*/ 233362 h 233362"/>
                <a:gd name="connsiteX1" fmla="*/ 1400175 w 2686050"/>
                <a:gd name="connsiteY1" fmla="*/ 4762 h 233362"/>
                <a:gd name="connsiteX2" fmla="*/ 2686050 w 2686050"/>
                <a:gd name="connsiteY2" fmla="*/ 204787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233362">
                  <a:moveTo>
                    <a:pt x="0" y="233362"/>
                  </a:moveTo>
                  <a:cubicBezTo>
                    <a:pt x="476250" y="121443"/>
                    <a:pt x="952500" y="9525"/>
                    <a:pt x="1400175" y="4762"/>
                  </a:cubicBezTo>
                  <a:cubicBezTo>
                    <a:pt x="1847850" y="0"/>
                    <a:pt x="2452688" y="145256"/>
                    <a:pt x="2686050" y="204787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66800" y="1066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5400" y="5334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609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IPTG</a:t>
              </a:r>
              <a:endParaRPr lang="en-US" sz="2000" b="1" dirty="0">
                <a:latin typeface="Palatino Linotype" pitchFamily="18" charset="0"/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-304800" y="1447800"/>
              <a:ext cx="381000" cy="19050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2781300" y="1104900"/>
              <a:ext cx="381000" cy="25908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5943600" y="1524001"/>
              <a:ext cx="381000" cy="17526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8801100" y="1409701"/>
              <a:ext cx="381000" cy="1981200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609600" y="2602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0</a:t>
              </a:r>
              <a:endParaRPr lang="en-US" b="1" dirty="0">
                <a:latin typeface="Palatino Linotyp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</a:t>
              </a:r>
              <a:r>
                <a:rPr lang="en-US" b="1" dirty="0">
                  <a:latin typeface="Palatino Linotype" pitchFamily="18" charset="0"/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</a:t>
              </a:r>
              <a:r>
                <a:rPr lang="en-US" b="1" dirty="0">
                  <a:latin typeface="Palatino Linotype" pitchFamily="18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44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itchFamily="18" charset="0"/>
                </a:rPr>
                <a:t>Gen </a:t>
              </a:r>
              <a:r>
                <a:rPr lang="en-US" b="1" dirty="0">
                  <a:latin typeface="Palatino Linotype" pitchFamily="18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130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Luis Alberto</dc:creator>
  <cp:lastModifiedBy>Luis Alberto</cp:lastModifiedBy>
  <cp:revision>5</cp:revision>
  <dcterms:created xsi:type="dcterms:W3CDTF">2016-05-19T18:23:57Z</dcterms:created>
  <dcterms:modified xsi:type="dcterms:W3CDTF">2016-05-23T03:54:59Z</dcterms:modified>
</cp:coreProperties>
</file>