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2" r:id="rId5"/>
    <p:sldId id="266" r:id="rId6"/>
    <p:sldId id="265" r:id="rId7"/>
    <p:sldId id="268" r:id="rId8"/>
    <p:sldId id="272" r:id="rId9"/>
    <p:sldId id="286" r:id="rId10"/>
    <p:sldId id="279" r:id="rId11"/>
    <p:sldId id="282" r:id="rId12"/>
    <p:sldId id="283" r:id="rId13"/>
    <p:sldId id="285" r:id="rId14"/>
    <p:sldId id="280" r:id="rId15"/>
    <p:sldId id="284" r:id="rId16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18E"/>
    <a:srgbClr val="649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72502-E2BA-4FB9-BA6D-B011782018AD}" v="121" dt="2024-03-26T13:32:30.86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21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9637A-5BC7-4C28-AC7A-D6657EE4AEFC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3F573-08F3-4408-823F-35FEF753BB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126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CF47-D9B6-4C26-B41B-EEF113543D9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7E6A1-932C-4404-88EF-A78D302300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2254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Hinweise:</a:t>
            </a:r>
          </a:p>
          <a:p>
            <a:pPr marL="171450" indent="-171450">
              <a:buFontTx/>
              <a:buChar char="-"/>
            </a:pPr>
            <a:r>
              <a:rPr lang="de-CH"/>
              <a:t>Titelfolie der Präsentation</a:t>
            </a:r>
          </a:p>
          <a:p>
            <a:pPr marL="171450" indent="-171450">
              <a:buFontTx/>
              <a:buChar char="-"/>
            </a:pPr>
            <a:r>
              <a:rPr lang="de-CH" baseline="0"/>
              <a:t>Bild optional</a:t>
            </a:r>
          </a:p>
          <a:p>
            <a:pPr marL="171450" indent="-171450">
              <a:buFontTx/>
              <a:buChar char="-"/>
            </a:pPr>
            <a:r>
              <a:rPr lang="de-CH" baseline="0"/>
              <a:t>Bibliothek der Bilder, Logos &amp; Icons: </a:t>
            </a:r>
            <a:r>
              <a:rPr lang="de-CH"/>
              <a:t>Bilder\@OVM-</a:t>
            </a:r>
            <a:r>
              <a:rPr lang="de-CH" err="1"/>
              <a:t>Grafics</a:t>
            </a:r>
            <a:r>
              <a:rPr lang="de-CH"/>
              <a:t>\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489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204EB-5F99-8BE5-977E-BAB050BB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F9E48D5-DE32-E545-66AA-6E8CF3D24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A455B3-F34E-928E-8FE0-D5DE6976B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3D Vision Konferenzen CVPR, 3dv etc.</a:t>
            </a:r>
          </a:p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Wo / Dauer / #Paper /#Orals /#Spotlight Keynotes</a:t>
            </a:r>
          </a:p>
          <a:p>
            <a:pPr marL="171450" indent="-171450">
              <a:buFont typeface="Calibri"/>
              <a:buChar char="-"/>
              <a:defRPr/>
            </a:pPr>
            <a:endParaRPr lang="de-CH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D3C987-CBA2-AEF1-C10B-710E19D49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0479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AB33E-DF49-85A8-F61E-7719F8FCF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35A3D-D6CF-C7D5-86E5-CAAE6E61F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180870-6990-B61E-D195-8796A8D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Hinweise:</a:t>
            </a:r>
          </a:p>
          <a:p>
            <a:pPr marL="171450" indent="-171450">
              <a:buFontTx/>
              <a:buChar char="-"/>
            </a:pPr>
            <a:r>
              <a:rPr lang="de-CH" dirty="0"/>
              <a:t>«Abschnitt Folie»</a:t>
            </a:r>
            <a:r>
              <a:rPr lang="de-CH" baseline="0" dirty="0"/>
              <a:t> = Titelfolie der einzelnen Abschnitte (Kapitel)</a:t>
            </a:r>
          </a:p>
          <a:p>
            <a:pPr marL="171450" indent="-171450">
              <a:buFontTx/>
              <a:buChar char="-"/>
            </a:pPr>
            <a:r>
              <a:rPr lang="de-CH" dirty="0"/>
              <a:t>Abschnittsüberschrift </a:t>
            </a:r>
            <a:r>
              <a:rPr lang="de-CH" baseline="0" dirty="0"/>
              <a:t>gemäss Folie «Inhalt Übersicht»</a:t>
            </a:r>
          </a:p>
          <a:p>
            <a:pPr marL="171450" indent="-171450">
              <a:buFontTx/>
              <a:buChar char="-"/>
            </a:pPr>
            <a:r>
              <a:rPr lang="de-CH" baseline="0" dirty="0"/>
              <a:t>Titel und Bild sind optional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A2B677-FF1A-0E9E-B26B-A306E3638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69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8D785-E5CB-08B4-14AA-78CCF2364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4B9451-7FF5-4A8C-54CE-D407BC40E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433378A-C07E-118F-D878-98C68D1AB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3D Vision Konferenzen CVPR, 3dv etc.</a:t>
            </a:r>
          </a:p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Wo / Dauer / #Paper /#Orals /#Spotlight Keynotes</a:t>
            </a:r>
          </a:p>
          <a:p>
            <a:pPr marL="171450" indent="-171450">
              <a:buFont typeface="Calibri"/>
              <a:buChar char="-"/>
              <a:defRPr/>
            </a:pPr>
            <a:endParaRPr lang="de-CH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7F7BD1-81D6-C786-A206-AA48CE192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92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Hinweise: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Um den Text </a:t>
            </a:r>
            <a:r>
              <a:rPr lang="de-CH" dirty="0"/>
              <a:t>«Inhalt» zu ändern: Ansicht </a:t>
            </a:r>
            <a:r>
              <a:rPr lang="de-CH" dirty="0">
                <a:sym typeface="Wingdings" panose="05000000000000000000" pitchFamily="2" charset="2"/>
              </a:rPr>
              <a:t>-</a:t>
            </a:r>
            <a:r>
              <a:rPr lang="de-CH" dirty="0"/>
              <a:t> Folienmaster</a:t>
            </a:r>
          </a:p>
          <a:p>
            <a:pPr marL="171450" indent="-171450">
              <a:buFontTx/>
              <a:buChar char="-"/>
            </a:pPr>
            <a:r>
              <a:rPr lang="de-CH" baseline="0" dirty="0"/>
              <a:t>Abschnittüberschriften (Kapitel) der Präsentation</a:t>
            </a:r>
            <a:endParaRPr lang="de-CH" baseline="0" dirty="0">
              <a:sym typeface="Wingdings" panose="05000000000000000000" pitchFamily="2" charset="2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Tipp: Zuerst diese Folie «Inhalt Übersicht» fertigstellen und dann für jeden Abschnitt die «Abschnitt Folie» machen</a:t>
            </a:r>
            <a:endParaRPr lang="de-CH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>
                <a:sym typeface="Wingdings" panose="05000000000000000000" pitchFamily="2" charset="2"/>
              </a:rPr>
              <a:t>Datei speichern als .</a:t>
            </a:r>
            <a:r>
              <a:rPr lang="de-CH" baseline="0" dirty="0" err="1">
                <a:sym typeface="Wingdings" panose="05000000000000000000" pitchFamily="2" charset="2"/>
              </a:rPr>
              <a:t>pptx</a:t>
            </a:r>
            <a:endParaRPr lang="de-CH" baseline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CH" baseline="0" dirty="0">
                <a:sym typeface="Wingdings" panose="05000000000000000000" pitchFamily="2" charset="2"/>
              </a:rPr>
              <a:t>Dokumentennummer unten links manuell ergänzen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584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3D Vision Konferenzen CVPR, 3dv etc.</a:t>
            </a:r>
          </a:p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Wo / Dauer / #Paper /#Orals /#Spotlight Keynotes</a:t>
            </a:r>
          </a:p>
          <a:p>
            <a:pPr marL="171450" indent="-171450">
              <a:buFont typeface="Calibri"/>
              <a:buChar char="-"/>
              <a:defRPr/>
            </a:pPr>
            <a:endParaRPr lang="de-CH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078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3D Vision Konferenzen CVPR, 3dv etc.</a:t>
            </a:r>
          </a:p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Wo / Dauer / #Paper /#Orals /#Spotlight Keynotes</a:t>
            </a:r>
          </a:p>
          <a:p>
            <a:pPr marL="171450" indent="-171450">
              <a:buFont typeface="Calibri"/>
              <a:buChar char="-"/>
              <a:defRPr/>
            </a:pPr>
            <a:endParaRPr lang="de-CH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479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Hinweise:</a:t>
            </a:r>
          </a:p>
          <a:p>
            <a:pPr marL="171450" indent="-171450">
              <a:buFontTx/>
              <a:buChar char="-"/>
            </a:pPr>
            <a:r>
              <a:rPr lang="de-CH"/>
              <a:t>«Abschnitt Folie»</a:t>
            </a:r>
            <a:r>
              <a:rPr lang="de-CH" baseline="0"/>
              <a:t> = Titelfolie der einzelnen Abschnitte (Kapitel)</a:t>
            </a:r>
          </a:p>
          <a:p>
            <a:pPr marL="171450" indent="-171450">
              <a:buFontTx/>
              <a:buChar char="-"/>
            </a:pPr>
            <a:r>
              <a:rPr lang="de-CH"/>
              <a:t>Abschnittsüberschrift </a:t>
            </a:r>
            <a:r>
              <a:rPr lang="de-CH" baseline="0"/>
              <a:t>gemäss Folie «Inhalt Übersicht»</a:t>
            </a:r>
          </a:p>
          <a:p>
            <a:pPr marL="171450" indent="-171450">
              <a:buFontTx/>
              <a:buChar char="-"/>
            </a:pPr>
            <a:r>
              <a:rPr lang="de-CH" baseline="0"/>
              <a:t>Titel und Bild sind optional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964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8B9CD-97D7-504A-E953-93EAAB646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ADC4E65-4BE5-E1A0-AAE2-C24A05641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3071452-6750-5EFA-6B03-5B23B8A0F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3D Vision Konferenzen CVPR, 3dv etc.</a:t>
            </a:r>
          </a:p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Wo / Dauer / #Paper /#Orals /#Spotlight Keynotes</a:t>
            </a:r>
          </a:p>
          <a:p>
            <a:pPr marL="171450" indent="-171450">
              <a:buFont typeface="Calibri"/>
              <a:buChar char="-"/>
              <a:defRPr/>
            </a:pPr>
            <a:endParaRPr lang="de-CH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27E063-68B7-859B-5FCB-F29009286C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30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E0549-7E3B-AA7C-40FC-18C7C1938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1141FFF-E560-F3AC-D0C4-03063BD48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6D6996-7ADB-E960-491A-056434CA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Hinweise:</a:t>
            </a:r>
          </a:p>
          <a:p>
            <a:pPr marL="171450" indent="-171450">
              <a:buFontTx/>
              <a:buChar char="-"/>
            </a:pPr>
            <a:r>
              <a:rPr lang="de-CH"/>
              <a:t>«Abschnitt Folie»</a:t>
            </a:r>
            <a:r>
              <a:rPr lang="de-CH" baseline="0"/>
              <a:t> = Titelfolie der einzelnen Abschnitte (Kapitel)</a:t>
            </a:r>
          </a:p>
          <a:p>
            <a:pPr marL="171450" indent="-171450">
              <a:buFontTx/>
              <a:buChar char="-"/>
            </a:pPr>
            <a:r>
              <a:rPr lang="de-CH"/>
              <a:t>Abschnittsüberschrift </a:t>
            </a:r>
            <a:r>
              <a:rPr lang="de-CH" baseline="0"/>
              <a:t>gemäss Folie «Inhalt Übersicht»</a:t>
            </a:r>
          </a:p>
          <a:p>
            <a:pPr marL="171450" indent="-171450">
              <a:buFontTx/>
              <a:buChar char="-"/>
            </a:pPr>
            <a:r>
              <a:rPr lang="de-CH" baseline="0"/>
              <a:t>Titel und Bild sind optional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9D0317-0A0D-47EF-08F4-BBBEDEB4A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2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C65B6-BBBA-8F62-ACC5-710547774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0610F1-F47D-3128-5BFE-954301847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69BF44-A2BF-BFFC-B2B7-77D74CFEF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3D Vision Konferenzen CVPR, 3dv etc.</a:t>
            </a:r>
          </a:p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Wo / Dauer / #Paper /#Orals /#Spotlight Keynotes</a:t>
            </a:r>
          </a:p>
          <a:p>
            <a:pPr marL="171450" indent="-171450">
              <a:buFont typeface="Calibri"/>
              <a:buChar char="-"/>
              <a:defRPr/>
            </a:pPr>
            <a:endParaRPr lang="de-CH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AEF3DB-2667-7CFE-6D36-6E8D53DEF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FE0AB-FF92-9CC6-B104-6CC782B43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4BDD7FE-45CC-1972-FB94-2AC92F2EE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18D1D21-4020-CB46-E35D-77460A325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3D Vision Konferenzen CVPR, 3dv etc.</a:t>
            </a:r>
          </a:p>
          <a:p>
            <a:pPr marL="171450" indent="-171450">
              <a:buFont typeface="Calibri"/>
              <a:buChar char="-"/>
              <a:defRPr/>
            </a:pPr>
            <a:r>
              <a:rPr lang="de-CH">
                <a:cs typeface="Calibri"/>
              </a:rPr>
              <a:t>Wo / Dauer / #Paper /#Orals /#Spotlight Keynotes</a:t>
            </a:r>
          </a:p>
          <a:p>
            <a:pPr marL="171450" indent="-171450">
              <a:buFont typeface="Calibri"/>
              <a:buChar char="-"/>
              <a:defRPr/>
            </a:pPr>
            <a:endParaRPr lang="de-CH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6C893-42EB-5A92-E243-66CBD10A0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E6A1-932C-4404-88EF-A78D3023000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664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Folie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-133887" y="5110032"/>
            <a:ext cx="9360000" cy="0"/>
          </a:xfrm>
          <a:prstGeom prst="line">
            <a:avLst/>
          </a:prstGeom>
          <a:ln w="101600">
            <a:solidFill>
              <a:srgbClr val="6496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331640" y="1545636"/>
            <a:ext cx="6480720" cy="486054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/>
                </a:solidFill>
                <a:latin typeface="TheSansOffice" panose="020B0503040302060204" pitchFamily="34" charset="0"/>
              </a:defRPr>
            </a:lvl1pPr>
          </a:lstStyle>
          <a:p>
            <a:pPr lvl="0"/>
            <a:r>
              <a:rPr lang="de-DE"/>
              <a:t>Firmenname</a:t>
            </a:r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 hasCustomPrompt="1"/>
          </p:nvPr>
        </p:nvSpPr>
        <p:spPr>
          <a:xfrm>
            <a:off x="2411414" y="2031206"/>
            <a:ext cx="4321175" cy="162044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ym typeface="Wingdings" panose="05000000000000000000" pitchFamily="2" charset="2"/>
              </a:defRPr>
            </a:lvl1pPr>
          </a:lstStyle>
          <a:p>
            <a:r>
              <a:rPr lang="de-CH"/>
              <a:t>Logo einfügen</a:t>
            </a:r>
            <a:br>
              <a:rPr lang="de-CH"/>
            </a:br>
            <a:br>
              <a:rPr lang="de-CH"/>
            </a:br>
            <a:endParaRPr lang="de-CH"/>
          </a:p>
        </p:txBody>
      </p:sp>
      <p:sp>
        <p:nvSpPr>
          <p:cNvPr id="6" name="Textfeld 5"/>
          <p:cNvSpPr txBox="1"/>
          <p:nvPr userDrawn="1"/>
        </p:nvSpPr>
        <p:spPr>
          <a:xfrm>
            <a:off x="2419004" y="1107055"/>
            <a:ext cx="4320480" cy="58477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CH" sz="3200">
                <a:solidFill>
                  <a:srgbClr val="93918E"/>
                </a:solidFill>
                <a:latin typeface="TheSansOffice" panose="020B0503040302060204" pitchFamily="34" charset="0"/>
              </a:rPr>
              <a:t>Herzlich willkommen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63987"/>
            <a:ext cx="1187036" cy="3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90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8777"/>
            <a:ext cx="9145588" cy="20250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de-CH"/>
              <a:t>Bild einfügen</a:t>
            </a:r>
            <a:br>
              <a:rPr lang="de-CH"/>
            </a:br>
            <a:br>
              <a:rPr lang="de-CH"/>
            </a:b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3111810"/>
            <a:ext cx="8280000" cy="4050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CH" sz="2400">
                <a:solidFill>
                  <a:srgbClr val="93918E"/>
                </a:solidFill>
                <a:latin typeface="TheSansOffice" panose="020B0503040302060204" pitchFamily="34" charset="0"/>
              </a:rPr>
              <a:t>Vorname Nachname, Funktion</a:t>
            </a:r>
            <a:endParaRPr lang="de-DE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108000" y="33468"/>
            <a:ext cx="9360000" cy="0"/>
          </a:xfrm>
          <a:prstGeom prst="line">
            <a:avLst/>
          </a:prstGeom>
          <a:ln w="101600">
            <a:solidFill>
              <a:srgbClr val="6496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32000" y="2571750"/>
            <a:ext cx="8280000" cy="54001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Präsentation Titel</a:t>
            </a:r>
            <a:endParaRPr lang="de-CH"/>
          </a:p>
        </p:txBody>
      </p:sp>
      <p:sp>
        <p:nvSpPr>
          <p:cNvPr id="10" name="Foliennummernplatzhalter 3"/>
          <p:cNvSpPr txBox="1">
            <a:spLocks/>
          </p:cNvSpPr>
          <p:nvPr userDrawn="1"/>
        </p:nvSpPr>
        <p:spPr>
          <a:xfrm>
            <a:off x="431540" y="4836189"/>
            <a:ext cx="4680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64689A7-1F9F-4E88-B3E6-6C835414E020}" type="slidenum">
              <a:rPr lang="de-CH" sz="900" smtClean="0"/>
              <a:pPr algn="l"/>
              <a:t>‹Nr.›</a:t>
            </a:fld>
            <a:endParaRPr lang="de-CH" sz="90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63987"/>
            <a:ext cx="1187036" cy="3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801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Übersicht">
    <p:bg>
      <p:bgPr>
        <a:solidFill>
          <a:srgbClr val="649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843558"/>
            <a:ext cx="8280000" cy="39419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Abschnittsüberschrift 1</a:t>
            </a:r>
            <a:br>
              <a:rPr lang="de-CH"/>
            </a:br>
            <a:r>
              <a:rPr lang="de-CH"/>
              <a:t>Abschnittsüberschrift 2</a:t>
            </a:r>
            <a:br>
              <a:rPr lang="de-CH"/>
            </a:br>
            <a:r>
              <a:rPr lang="de-CH"/>
              <a:t>Abschnittsüberschrift 3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31540" y="4836189"/>
            <a:ext cx="4680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64689A7-1F9F-4E88-B3E6-6C835414E020}" type="slidenum">
              <a:rPr lang="de-CH" sz="900" smtClean="0"/>
              <a:pPr algn="l"/>
              <a:t>‹Nr.›</a:t>
            </a:fld>
            <a:endParaRPr lang="de-CH" sz="90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9592" y="4891998"/>
            <a:ext cx="1008608" cy="1622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de-DE"/>
              <a:t>XXXX/YYYY.pptx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422539" y="195486"/>
            <a:ext cx="8298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0" dirty="0">
                <a:solidFill>
                  <a:schemeClr val="bg2"/>
                </a:solidFill>
              </a:rPr>
              <a:t>Content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7" y="4663584"/>
            <a:ext cx="1196253" cy="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2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Folie">
    <p:bg>
      <p:bgPr>
        <a:solidFill>
          <a:srgbClr val="649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57803"/>
            <a:ext cx="9144000" cy="202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CH"/>
              <a:t>Bild einfügen</a:t>
            </a:r>
            <a:br>
              <a:rPr lang="de-CH"/>
            </a:br>
            <a:br>
              <a:rPr lang="de-CH"/>
            </a:br>
            <a:endParaRPr lang="de-CH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27534"/>
            <a:ext cx="8280400" cy="75608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Titel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-133887" y="5110032"/>
            <a:ext cx="9360000" cy="0"/>
          </a:xfrm>
          <a:prstGeom prst="line">
            <a:avLst/>
          </a:prstGeom>
          <a:ln w="101600">
            <a:solidFill>
              <a:srgbClr val="6496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195487"/>
            <a:ext cx="8280400" cy="43219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Abschnittsüberschrift</a:t>
            </a:r>
          </a:p>
        </p:txBody>
      </p:sp>
      <p:sp>
        <p:nvSpPr>
          <p:cNvPr id="9" name="Foliennummernplatzhalter 3"/>
          <p:cNvSpPr txBox="1">
            <a:spLocks/>
          </p:cNvSpPr>
          <p:nvPr userDrawn="1"/>
        </p:nvSpPr>
        <p:spPr>
          <a:xfrm>
            <a:off x="431540" y="4836189"/>
            <a:ext cx="4680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64689A7-1F9F-4E88-B3E6-6C835414E020}" type="slidenum">
              <a:rPr lang="de-CH" sz="900" smtClean="0"/>
              <a:pPr algn="l"/>
              <a:t>‹Nr.›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1853678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63987"/>
            <a:ext cx="1187036" cy="325968"/>
          </a:xfrm>
          <a:prstGeom prst="rect">
            <a:avLst/>
          </a:prstGeom>
        </p:spPr>
      </p:pic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195487"/>
            <a:ext cx="8280400" cy="43219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rgbClr val="6496C8"/>
                </a:solidFill>
              </a:defRPr>
            </a:lvl1pPr>
          </a:lstStyle>
          <a:p>
            <a:pPr lvl="0"/>
            <a:r>
              <a:rPr lang="de-CH"/>
              <a:t>Folientitel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627534"/>
            <a:ext cx="8280400" cy="3510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CH"/>
              <a:t>Untertitel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431540" y="4836189"/>
            <a:ext cx="4680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64689A7-1F9F-4E88-B3E6-6C835414E020}" type="slidenum">
              <a:rPr lang="de-CH" sz="900" smtClean="0"/>
              <a:pPr algn="l"/>
              <a:t>‹Nr.›</a:t>
            </a:fld>
            <a:endParaRPr lang="de-CH" sz="90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6"/>
          </p:nvPr>
        </p:nvSpPr>
        <p:spPr>
          <a:xfrm>
            <a:off x="431800" y="1221600"/>
            <a:ext cx="8280400" cy="3402378"/>
          </a:xfrm>
        </p:spPr>
        <p:txBody>
          <a:bodyPr/>
          <a:lstStyle>
            <a:lvl4pPr marL="1163638" indent="-265113">
              <a:buFont typeface="Symbol" panose="05050102010706020507" pitchFamily="18" charset="2"/>
              <a:buChar char="-"/>
              <a:defRPr/>
            </a:lvl4pPr>
            <a:lvl5pPr marL="1438275" indent="-274638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0692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13588"/>
            <a:ext cx="3960000" cy="3510000"/>
          </a:xfrm>
          <a:prstGeom prst="roundRect">
            <a:avLst>
              <a:gd name="adj" fmla="val 0"/>
            </a:avLst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de-DE" sz="2400" kern="1200" dirty="0" smtClean="0">
                <a:solidFill>
                  <a:schemeClr val="tx2"/>
                </a:solidFill>
                <a:latin typeface="TheSansOffice" panose="020B0503040302060204" pitchFamily="34" charset="0"/>
                <a:ea typeface="+mn-ea"/>
                <a:cs typeface="+mn-cs"/>
              </a:defRPr>
            </a:lvl1pPr>
            <a:lvl2pPr marL="357188" indent="0">
              <a:buNone/>
              <a:defRPr lang="de-DE" sz="2000" kern="1200" dirty="0" smtClean="0">
                <a:solidFill>
                  <a:srgbClr val="93918E"/>
                </a:solidFill>
                <a:latin typeface="TheSansOffice" panose="020B0503040302060204" pitchFamily="34" charset="0"/>
                <a:ea typeface="+mn-ea"/>
                <a:cs typeface="+mn-cs"/>
              </a:defRPr>
            </a:lvl2pPr>
            <a:lvl3pPr>
              <a:defRPr lang="de-DE" sz="1800" kern="1200" dirty="0" smtClean="0">
                <a:solidFill>
                  <a:srgbClr val="93918E"/>
                </a:solidFill>
                <a:latin typeface="TheSansOffice" panose="020B0503040302060204" pitchFamily="34" charset="0"/>
                <a:ea typeface="+mn-ea"/>
                <a:cs typeface="+mn-cs"/>
              </a:defRPr>
            </a:lvl3pPr>
            <a:lvl4pPr>
              <a:defRPr lang="de-DE" sz="1800" kern="1200" dirty="0" smtClean="0">
                <a:solidFill>
                  <a:srgbClr val="93918E"/>
                </a:solidFill>
                <a:latin typeface="TheSansOffice" panose="020B0503040302060204" pitchFamily="34" charset="0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788464" y="1113588"/>
            <a:ext cx="3960000" cy="3510000"/>
          </a:xfrm>
          <a:prstGeom prst="roundRect">
            <a:avLst>
              <a:gd name="adj" fmla="val 0"/>
            </a:avLst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de-DE" sz="2400" kern="1200" dirty="0" smtClean="0">
                <a:solidFill>
                  <a:srgbClr val="6496C8"/>
                </a:solidFill>
                <a:latin typeface="TheSansOffice" panose="020B0503040302060204" pitchFamily="34" charset="0"/>
                <a:ea typeface="+mn-ea"/>
                <a:cs typeface="+mn-cs"/>
              </a:defRPr>
            </a:lvl1pPr>
            <a:lvl2pPr>
              <a:defRPr lang="de-DE" sz="2000" kern="1200" dirty="0" smtClean="0">
                <a:solidFill>
                  <a:srgbClr val="93918E"/>
                </a:solidFill>
                <a:latin typeface="TheSansOffice" panose="020B0503040302060204" pitchFamily="34" charset="0"/>
                <a:ea typeface="+mn-ea"/>
                <a:cs typeface="+mn-cs"/>
              </a:defRPr>
            </a:lvl2pPr>
            <a:lvl3pPr>
              <a:defRPr lang="de-DE" sz="1800" kern="1200" dirty="0" smtClean="0">
                <a:solidFill>
                  <a:srgbClr val="93918E"/>
                </a:solidFill>
                <a:latin typeface="TheSansOffice" panose="020B0503040302060204" pitchFamily="34" charset="0"/>
                <a:ea typeface="+mn-ea"/>
                <a:cs typeface="+mn-cs"/>
              </a:defRPr>
            </a:lvl3pPr>
            <a:lvl4pPr>
              <a:defRPr lang="de-DE" sz="1800" kern="1200" dirty="0" smtClean="0">
                <a:solidFill>
                  <a:srgbClr val="93918E"/>
                </a:solidFill>
                <a:latin typeface="TheSansOffice" panose="020B0503040302060204" pitchFamily="34" charset="0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33887" y="5110032"/>
            <a:ext cx="9360000" cy="0"/>
          </a:xfrm>
          <a:prstGeom prst="line">
            <a:avLst/>
          </a:prstGeom>
          <a:ln w="101600">
            <a:solidFill>
              <a:srgbClr val="6496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195487"/>
            <a:ext cx="8280400" cy="43219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rgbClr val="6496C8"/>
                </a:solidFill>
              </a:defRPr>
            </a:lvl1pPr>
          </a:lstStyle>
          <a:p>
            <a:pPr lvl="0"/>
            <a:r>
              <a:rPr lang="de-CH"/>
              <a:t>Folientitel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627534"/>
            <a:ext cx="8280400" cy="3510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CH"/>
              <a:t>Untertitel</a:t>
            </a:r>
          </a:p>
        </p:txBody>
      </p:sp>
      <p:sp>
        <p:nvSpPr>
          <p:cNvPr id="8" name="Foliennummernplatzhalter 3"/>
          <p:cNvSpPr txBox="1">
            <a:spLocks/>
          </p:cNvSpPr>
          <p:nvPr userDrawn="1"/>
        </p:nvSpPr>
        <p:spPr>
          <a:xfrm>
            <a:off x="431540" y="4836189"/>
            <a:ext cx="4680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64689A7-1F9F-4E88-B3E6-6C835414E020}" type="slidenum">
              <a:rPr lang="de-CH" sz="900" smtClean="0"/>
              <a:pPr algn="l"/>
              <a:t>‹Nr.›</a:t>
            </a:fld>
            <a:endParaRPr lang="de-CH" sz="90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63987"/>
            <a:ext cx="1187036" cy="3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844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31540" y="4836189"/>
            <a:ext cx="4680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64689A7-1F9F-4E88-B3E6-6C835414E020}" type="slidenum">
              <a:rPr lang="de-CH" sz="900" smtClean="0"/>
              <a:pPr algn="l"/>
              <a:t>‹Nr.›</a:t>
            </a:fld>
            <a:endParaRPr lang="de-CH" sz="90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413538" y="195486"/>
            <a:ext cx="8316924" cy="4428492"/>
          </a:xfrm>
        </p:spPr>
        <p:txBody>
          <a:bodyPr/>
          <a:lstStyle>
            <a:lvl4pPr marL="1163638" indent="-265113">
              <a:buFont typeface="Symbol" panose="05050102010706020507" pitchFamily="18" charset="2"/>
              <a:buChar char="-"/>
              <a:defRPr/>
            </a:lvl4pPr>
            <a:lvl5pPr marL="1438275" indent="-274638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72945"/>
            <a:ext cx="1187036" cy="3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707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 Folie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8" y="2571747"/>
            <a:ext cx="2772084" cy="761233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>
          <a:xfrm>
            <a:off x="1547664" y="1275606"/>
            <a:ext cx="6048672" cy="115416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CH" sz="3200">
                <a:solidFill>
                  <a:srgbClr val="93918E"/>
                </a:solidFill>
                <a:latin typeface="TheSansOffice" panose="020B0503040302060204" pitchFamily="34" charset="0"/>
              </a:rPr>
              <a:t>Wir begeistern unsere Partner </a:t>
            </a:r>
          </a:p>
          <a:p>
            <a:pPr algn="ctr">
              <a:spcAft>
                <a:spcPts val="600"/>
              </a:spcAft>
            </a:pPr>
            <a:r>
              <a:rPr lang="de-CH" sz="3200">
                <a:solidFill>
                  <a:srgbClr val="93918E"/>
                </a:solidFill>
                <a:latin typeface="TheSansOffice" panose="020B0503040302060204" pitchFamily="34" charset="0"/>
              </a:rPr>
              <a:t>mit herausragenden Leistungen!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33887" y="5110032"/>
            <a:ext cx="9360000" cy="0"/>
          </a:xfrm>
          <a:prstGeom prst="line">
            <a:avLst/>
          </a:prstGeom>
          <a:ln w="101600">
            <a:solidFill>
              <a:srgbClr val="6496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141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195486"/>
            <a:ext cx="8280000" cy="43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221600"/>
            <a:ext cx="8280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943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72" r:id="rId3"/>
    <p:sldLayoutId id="2147483677" r:id="rId4"/>
    <p:sldLayoutId id="2147483674" r:id="rId5"/>
    <p:sldLayoutId id="2147483664" r:id="rId6"/>
    <p:sldLayoutId id="2147483675" r:id="rId7"/>
    <p:sldLayoutId id="2147483676" r:id="rId8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lang="de-CH" sz="3000" kern="1200" dirty="0">
          <a:solidFill>
            <a:srgbClr val="6496C8"/>
          </a:solidFill>
          <a:latin typeface="TheSansOffice" panose="020B050304030206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de-DE" sz="2400" kern="1200" dirty="0" smtClean="0">
          <a:solidFill>
            <a:srgbClr val="93918E"/>
          </a:solidFill>
          <a:latin typeface="TheSansOffice" panose="020B0503040302060204" pitchFamily="34" charset="0"/>
          <a:ea typeface="+mn-ea"/>
          <a:cs typeface="+mn-cs"/>
        </a:defRPr>
      </a:lvl1pPr>
      <a:lvl2pPr marL="623888" indent="-266700" algn="l" defTabSz="914400" rtl="0" eaLnBrk="1" latinLnBrk="0" hangingPunct="1">
        <a:spcBef>
          <a:spcPct val="20000"/>
        </a:spcBef>
        <a:buFont typeface="Symbol" panose="05050102010706020507" pitchFamily="18" charset="2"/>
        <a:buChar char="-"/>
        <a:defRPr lang="de-DE" sz="2000" kern="1200" dirty="0" smtClean="0">
          <a:solidFill>
            <a:srgbClr val="93918E"/>
          </a:solidFill>
          <a:latin typeface="TheSansOffice" panose="020B0503040302060204" pitchFamily="34" charset="0"/>
          <a:ea typeface="+mn-ea"/>
          <a:cs typeface="+mn-cs"/>
        </a:defRPr>
      </a:lvl2pPr>
      <a:lvl3pPr marL="898525" indent="-274638" algn="l" defTabSz="914400" rtl="0" eaLnBrk="1" latinLnBrk="0" hangingPunct="1">
        <a:spcBef>
          <a:spcPct val="20000"/>
        </a:spcBef>
        <a:buFont typeface="Symbol" panose="05050102010706020507" pitchFamily="18" charset="2"/>
        <a:buChar char="-"/>
        <a:defRPr lang="de-DE" sz="1800" kern="1200" baseline="0" dirty="0" smtClean="0">
          <a:solidFill>
            <a:srgbClr val="93918E"/>
          </a:solidFill>
          <a:latin typeface="TheSansOffice" panose="020B050304030206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lang="de-DE" sz="1600" kern="1200" dirty="0" smtClean="0">
          <a:solidFill>
            <a:srgbClr val="93918E"/>
          </a:solidFill>
          <a:latin typeface="TheSansOffice" panose="020B050304030206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93918E"/>
          </a:solidFill>
          <a:latin typeface="TheSansOffice" panose="020B050304030206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Jonas Gutknecht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latin typeface="TheSansOffice"/>
              </a:rPr>
              <a:t>Camera</a:t>
            </a:r>
            <a:r>
              <a:rPr lang="de-CH" dirty="0">
                <a:latin typeface="TheSansOffice"/>
              </a:rPr>
              <a:t> Settings Controller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24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13D6E-3DE8-D1FD-3763-E62CB98F5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91AFBEF-E376-BE4A-5174-A9BB3E670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RL-Setup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1978EE-ABBF-F96B-4E7F-C67E1420A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Agent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5301DC-76E2-483B-7B7C-2B7373442A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noFill/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2"/>
                </a:solidFill>
              </a:rPr>
              <a:t>DQN-Architecture</a:t>
            </a:r>
          </a:p>
          <a:p>
            <a:pPr lvl="2"/>
            <a:r>
              <a:rPr lang="de-CH" sz="2400" dirty="0" err="1">
                <a:solidFill>
                  <a:schemeClr val="tx2"/>
                </a:solidFill>
              </a:rPr>
              <a:t>Pretrained</a:t>
            </a:r>
            <a:r>
              <a:rPr lang="de-CH" sz="2400" dirty="0">
                <a:solidFill>
                  <a:schemeClr val="tx2"/>
                </a:solidFill>
              </a:rPr>
              <a:t> MobileNet-V2 feature </a:t>
            </a:r>
            <a:r>
              <a:rPr lang="de-CH" sz="2400" dirty="0" err="1">
                <a:solidFill>
                  <a:schemeClr val="tx2"/>
                </a:solidFill>
              </a:rPr>
              <a:t>extractor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br>
              <a:rPr lang="de-CH" sz="2400" dirty="0">
                <a:solidFill>
                  <a:schemeClr val="tx2"/>
                </a:solidFill>
              </a:rPr>
            </a:br>
            <a:r>
              <a:rPr lang="de-CH" sz="2400" dirty="0" err="1">
                <a:solidFill>
                  <a:schemeClr val="tx2"/>
                </a:solidFill>
              </a:rPr>
              <a:t>with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freezed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weights</a:t>
            </a:r>
            <a:endParaRPr lang="de-CH" sz="2400" dirty="0">
              <a:solidFill>
                <a:schemeClr val="tx2"/>
              </a:solidFill>
            </a:endParaRPr>
          </a:p>
          <a:p>
            <a:pPr lvl="2"/>
            <a:r>
              <a:rPr lang="de-CH" sz="2400" dirty="0">
                <a:solidFill>
                  <a:schemeClr val="tx2"/>
                </a:solidFill>
              </a:rPr>
              <a:t>Fully </a:t>
            </a:r>
            <a:r>
              <a:rPr lang="de-CH" sz="2400" dirty="0" err="1">
                <a:solidFill>
                  <a:schemeClr val="tx2"/>
                </a:solidFill>
              </a:rPr>
              <a:t>Connected</a:t>
            </a:r>
            <a:r>
              <a:rPr lang="de-CH" sz="2400" dirty="0">
                <a:solidFill>
                  <a:schemeClr val="tx2"/>
                </a:solidFill>
              </a:rPr>
              <a:t> Layer </a:t>
            </a:r>
            <a:r>
              <a:rPr lang="de-CH" sz="2400" dirty="0" err="1">
                <a:solidFill>
                  <a:schemeClr val="tx2"/>
                </a:solidFill>
              </a:rPr>
              <a:t>with</a:t>
            </a:r>
            <a:r>
              <a:rPr lang="de-CH" sz="2400" dirty="0">
                <a:solidFill>
                  <a:schemeClr val="tx2"/>
                </a:solidFill>
              </a:rPr>
              <a:t> 1280 </a:t>
            </a:r>
            <a:r>
              <a:rPr lang="de-CH" sz="2400" dirty="0" err="1">
                <a:solidFill>
                  <a:schemeClr val="tx2"/>
                </a:solidFill>
              </a:rPr>
              <a:t>input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br>
              <a:rPr lang="de-CH" sz="2400" dirty="0">
                <a:solidFill>
                  <a:schemeClr val="tx2"/>
                </a:solidFill>
              </a:rPr>
            </a:br>
            <a:r>
              <a:rPr lang="de-CH" sz="2400" dirty="0">
                <a:solidFill>
                  <a:schemeClr val="tx2"/>
                </a:solidFill>
              </a:rPr>
              <a:t>and A = [1 … 3] </a:t>
            </a:r>
            <a:r>
              <a:rPr lang="de-CH" sz="2400" dirty="0" err="1">
                <a:solidFill>
                  <a:schemeClr val="tx2"/>
                </a:solidFill>
              </a:rPr>
              <a:t>output</a:t>
            </a:r>
            <a:endParaRPr lang="de-CH" sz="2400" dirty="0">
              <a:solidFill>
                <a:schemeClr val="tx2"/>
              </a:solidFill>
            </a:endParaRPr>
          </a:p>
          <a:p>
            <a:pPr lvl="2"/>
            <a:r>
              <a:rPr lang="de-CH" sz="2400" dirty="0">
                <a:solidFill>
                  <a:schemeClr val="tx2"/>
                </a:solidFill>
              </a:rPr>
              <a:t>Sigmoid </a:t>
            </a:r>
            <a:r>
              <a:rPr lang="de-CH" sz="2400" dirty="0" err="1">
                <a:solidFill>
                  <a:schemeClr val="tx2"/>
                </a:solidFill>
              </a:rPr>
              <a:t>activation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to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normalize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to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range</a:t>
            </a:r>
            <a:r>
              <a:rPr lang="de-CH" sz="2400" dirty="0">
                <a:solidFill>
                  <a:schemeClr val="tx2"/>
                </a:solidFill>
              </a:rPr>
              <a:t> [0 … 1]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0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BA4D9-EF7F-0385-970D-C7F9C7861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035102-A20F-6676-0019-D1D00860F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4E742B-E77E-42DF-7B37-98AE34AF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 err="1">
                <a:latin typeface="TheSansOffice"/>
              </a:rPr>
              <a:t>Results</a:t>
            </a:r>
            <a:endParaRPr lang="de-CH" dirty="0"/>
          </a:p>
        </p:txBody>
      </p:sp>
      <p:pic>
        <p:nvPicPr>
          <p:cNvPr id="7" name="Grafik 6" descr="Volltreffer mit einfarbiger Füllung">
            <a:extLst>
              <a:ext uri="{FF2B5EF4-FFF2-40B4-BE49-F238E27FC236}">
                <a16:creationId xmlns:a16="http://schemas.microsoft.com/office/drawing/2014/main" id="{06D31078-8F18-7A4F-4488-54CC8E517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312000" y="165834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C7041-971E-41BB-4B97-ED426FDE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F7584A7-B6A7-5922-6719-3E2AF855C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13588"/>
            <a:ext cx="3960000" cy="3510000"/>
          </a:xfrm>
          <a:noFill/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progess</a:t>
            </a:r>
            <a:r>
              <a:rPr lang="en-US" dirty="0"/>
              <a:t> can be seen in action and reward</a:t>
            </a:r>
          </a:p>
          <a:p>
            <a:r>
              <a:rPr lang="en-US" dirty="0"/>
              <a:t>Optimum for current reward seems to be edge case</a:t>
            </a:r>
          </a:p>
          <a:p>
            <a:r>
              <a:rPr lang="en-US" dirty="0"/>
              <a:t>Another reward metric may be more practical and challenging</a:t>
            </a:r>
          </a:p>
        </p:txBody>
      </p:sp>
      <p:pic>
        <p:nvPicPr>
          <p:cNvPr id="6" name="Inhaltsplatzhalter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41F26FA-9D25-FD90-CDF1-9501EE7FB5C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2"/>
          <a:stretch/>
        </p:blipFill>
        <p:spPr>
          <a:xfrm>
            <a:off x="4788464" y="1113588"/>
            <a:ext cx="3960000" cy="3510000"/>
          </a:xfrm>
          <a:noFill/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0065EE7-F3F5-E467-44CB-90CE0F6833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484" y="195487"/>
            <a:ext cx="8280400" cy="4321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CH" sz="2300" err="1"/>
              <a:t>Results</a:t>
            </a:r>
            <a:endParaRPr lang="de-CH" sz="230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042E1A7-CA43-EABE-C08D-5538CF0DEE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627534"/>
            <a:ext cx="8280400" cy="35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Problem 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Setup</a:t>
            </a:r>
          </a:p>
          <a:p>
            <a:pPr marL="966788" lvl="1" indent="-342900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chemeClr val="bg2"/>
                </a:solidFill>
              </a:rPr>
              <a:t>Transitions</a:t>
            </a:r>
            <a:endParaRPr lang="de-CH" dirty="0">
              <a:solidFill>
                <a:schemeClr val="bg2"/>
              </a:solidFill>
            </a:endParaRPr>
          </a:p>
          <a:p>
            <a:pPr marL="966788" lvl="1" indent="-34290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2"/>
                </a:solidFill>
              </a:rPr>
              <a:t>Environment</a:t>
            </a:r>
          </a:p>
          <a:p>
            <a:pPr marL="966788" lvl="1" indent="-34290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2"/>
                </a:solidFill>
              </a:rPr>
              <a:t>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Results</a:t>
            </a:r>
            <a:endParaRPr lang="de-CH" dirty="0">
              <a:solidFill>
                <a:schemeClr val="bg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EB0509-7B89-7C8C-4B58-7D6800FB527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8" b="7618"/>
          <a:stretch/>
        </p:blipFill>
        <p:spPr>
          <a:xfrm>
            <a:off x="-2317" y="-13169"/>
            <a:ext cx="9148633" cy="5169838"/>
          </a:xfrm>
        </p:spPr>
      </p:pic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Problem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Intraoral Scanner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0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Problem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Intraoral Scanner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D062317-8AFB-2EAC-B5A4-00AB23472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79732"/>
              </p:ext>
            </p:extLst>
          </p:nvPr>
        </p:nvGraphicFramePr>
        <p:xfrm>
          <a:off x="431800" y="1277329"/>
          <a:ext cx="8280400" cy="3046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275">
                  <a:extLst>
                    <a:ext uri="{9D8B030D-6E8A-4147-A177-3AD203B41FA5}">
                      <a16:colId xmlns:a16="http://schemas.microsoft.com/office/drawing/2014/main" val="3739287274"/>
                    </a:ext>
                  </a:extLst>
                </a:gridCol>
                <a:gridCol w="6346125">
                  <a:extLst>
                    <a:ext uri="{9D8B030D-6E8A-4147-A177-3AD203B41FA5}">
                      <a16:colId xmlns:a16="http://schemas.microsoft.com/office/drawing/2014/main" val="3661183769"/>
                    </a:ext>
                  </a:extLst>
                </a:gridCol>
              </a:tblGrid>
              <a:tr h="468440">
                <a:tc>
                  <a:txBody>
                    <a:bodyPr/>
                    <a:lstStyle/>
                    <a:p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3d reconstruction of the human dentition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96049"/>
                  </a:ext>
                </a:extLst>
              </a:tr>
              <a:tr h="465323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Technology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SLAM using active stereovision with 3 cameras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7550"/>
                  </a:ext>
                </a:extLst>
              </a:tr>
              <a:tr h="981559">
                <a:tc>
                  <a:txBody>
                    <a:bodyPr/>
                    <a:lstStyle/>
                    <a:p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differently reflecting materials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External light </a:t>
                      </a:r>
                      <a:r>
                        <a:rPr lang="de-CH" sz="2400" kern="1200" dirty="0" err="1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sources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High </a:t>
                      </a:r>
                      <a:r>
                        <a:rPr lang="de-CH" sz="2400" kern="1200" dirty="0" err="1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dynamic</a:t>
                      </a:r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400" kern="1200" dirty="0" err="1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range</a:t>
                      </a:r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de-CH" sz="2400" kern="1200" dirty="0" err="1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depth</a:t>
                      </a:r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de-CH" sz="2400" kern="1200" dirty="0" err="1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intensity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98832"/>
                  </a:ext>
                </a:extLst>
              </a:tr>
              <a:tr h="923853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Approach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control camera and/or illumination parameter using RL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4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Feature </a:t>
            </a:r>
            <a:r>
              <a:rPr lang="de-CH" dirty="0" err="1"/>
              <a:t>Optimization</a:t>
            </a:r>
            <a:r>
              <a:rPr lang="de-CH" dirty="0"/>
              <a:t> of a Webcam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>
                <a:latin typeface="TheSansOffice"/>
              </a:rPr>
              <a:t>Problem Light</a:t>
            </a:r>
            <a:endParaRPr lang="de-CH" dirty="0"/>
          </a:p>
        </p:txBody>
      </p:sp>
      <p:pic>
        <p:nvPicPr>
          <p:cNvPr id="15" name="Grafik 14" descr="Ein Bild, das Elektronik, Kameras und Optik, optisches Instrument, Elektronisches Gerät enthält.&#10;&#10;Automatisch generierte Beschreibung">
            <a:extLst>
              <a:ext uri="{FF2B5EF4-FFF2-40B4-BE49-F238E27FC236}">
                <a16:creationId xmlns:a16="http://schemas.microsoft.com/office/drawing/2014/main" id="{1D755D8F-905F-124D-8B9C-DE2413760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71" y="827313"/>
            <a:ext cx="5392057" cy="40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2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11B8-2B92-7F59-1E74-4A5EF11E5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F806B73-D29E-897B-AD4F-B7F2FF3CA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Problem Light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23EC9B-74E0-A141-B081-B820AAF101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/>
              <a:t>Feature </a:t>
            </a:r>
            <a:r>
              <a:rPr lang="de-CH" dirty="0" err="1"/>
              <a:t>Optimization</a:t>
            </a:r>
            <a:r>
              <a:rPr lang="de-CH" dirty="0"/>
              <a:t> of a Webcam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930EF03-ECF2-1740-AEA7-29A38F1A8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6132"/>
              </p:ext>
            </p:extLst>
          </p:nvPr>
        </p:nvGraphicFramePr>
        <p:xfrm>
          <a:off x="431800" y="1277329"/>
          <a:ext cx="8280400" cy="3046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275">
                  <a:extLst>
                    <a:ext uri="{9D8B030D-6E8A-4147-A177-3AD203B41FA5}">
                      <a16:colId xmlns:a16="http://schemas.microsoft.com/office/drawing/2014/main" val="3739287274"/>
                    </a:ext>
                  </a:extLst>
                </a:gridCol>
                <a:gridCol w="6346125">
                  <a:extLst>
                    <a:ext uri="{9D8B030D-6E8A-4147-A177-3AD203B41FA5}">
                      <a16:colId xmlns:a16="http://schemas.microsoft.com/office/drawing/2014/main" val="3661183769"/>
                    </a:ext>
                  </a:extLst>
                </a:gridCol>
              </a:tblGrid>
              <a:tr h="468440">
                <a:tc>
                  <a:txBody>
                    <a:bodyPr/>
                    <a:lstStyle/>
                    <a:p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3d reconstruction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96049"/>
                  </a:ext>
                </a:extLst>
              </a:tr>
              <a:tr h="465323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Technology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Monocular SLAM by SIFT feature matching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7550"/>
                  </a:ext>
                </a:extLst>
              </a:tr>
              <a:tr h="981559">
                <a:tc>
                  <a:txBody>
                    <a:bodyPr/>
                    <a:lstStyle/>
                    <a:p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differently reflecting materials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External light </a:t>
                      </a:r>
                      <a:r>
                        <a:rPr lang="de-CH" sz="2400" kern="1200" dirty="0" err="1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sources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High </a:t>
                      </a:r>
                      <a:r>
                        <a:rPr lang="de-CH" sz="2400" kern="1200" dirty="0" err="1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dynamic</a:t>
                      </a:r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400" kern="1200" dirty="0" err="1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range</a:t>
                      </a:r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de-CH" sz="2400" kern="1200" dirty="0" err="1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depth</a:t>
                      </a:r>
                      <a:r>
                        <a:rPr lang="de-CH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de-CH" sz="2400" kern="1200" dirty="0" err="1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intensity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98832"/>
                  </a:ext>
                </a:extLst>
              </a:tr>
              <a:tr h="923853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Approach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heSansOffice" panose="020B0503040302060204" pitchFamily="34" charset="0"/>
                          <a:ea typeface="+mn-ea"/>
                          <a:cs typeface="+mn-cs"/>
                        </a:rPr>
                        <a:t>control camera parameters using RL</a:t>
                      </a:r>
                      <a:endParaRPr lang="de-CH" sz="2400" kern="1200" dirty="0">
                        <a:solidFill>
                          <a:schemeClr val="tx2"/>
                        </a:solidFill>
                        <a:latin typeface="TheSansOffice" panose="020B050304030206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2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2975-579E-0F79-4A86-C05384A4E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004AC5-EAF7-3DF9-F10F-6227631B8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1D1B2-4B94-F6E2-4735-D23312582D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RL-Setup</a:t>
            </a:r>
            <a:endParaRPr lang="de-CH" dirty="0"/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BD565D8E-27A2-02D1-D2FB-DFD3DACF1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800" y="1603481"/>
            <a:ext cx="2520000" cy="2520000"/>
          </a:xfrm>
          <a:prstGeom prst="rect">
            <a:avLst/>
          </a:prstGeom>
        </p:spPr>
      </p:pic>
      <p:pic>
        <p:nvPicPr>
          <p:cNvPr id="25" name="Grafik 24" descr="Erdkugel: Afrika und Europa mit einfarbiger Füllung">
            <a:extLst>
              <a:ext uri="{FF2B5EF4-FFF2-40B4-BE49-F238E27FC236}">
                <a16:creationId xmlns:a16="http://schemas.microsoft.com/office/drawing/2014/main" id="{27270224-AD86-074F-EB88-64ADF5079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2200" y="1603481"/>
            <a:ext cx="2520000" cy="25200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1DCCFA0-7E4B-A4A8-48D0-A660579D3EE0}"/>
              </a:ext>
            </a:extLst>
          </p:cNvPr>
          <p:cNvGrpSpPr/>
          <p:nvPr/>
        </p:nvGrpSpPr>
        <p:grpSpPr>
          <a:xfrm>
            <a:off x="2951800" y="3584339"/>
            <a:ext cx="3280992" cy="792000"/>
            <a:chOff x="3132000" y="1696317"/>
            <a:chExt cx="3280992" cy="792000"/>
          </a:xfrm>
        </p:grpSpPr>
        <p:sp>
          <p:nvSpPr>
            <p:cNvPr id="22" name="Pfeil: nach rechts 21">
              <a:extLst>
                <a:ext uri="{FF2B5EF4-FFF2-40B4-BE49-F238E27FC236}">
                  <a16:creationId xmlns:a16="http://schemas.microsoft.com/office/drawing/2014/main" id="{10B654AB-A482-3475-E3A0-1D42A17773BC}"/>
                </a:ext>
              </a:extLst>
            </p:cNvPr>
            <p:cNvSpPr/>
            <p:nvPr/>
          </p:nvSpPr>
          <p:spPr>
            <a:xfrm>
              <a:off x="3132000" y="1696317"/>
              <a:ext cx="3280992" cy="792000"/>
            </a:xfrm>
            <a:prstGeom prst="rightArrow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bg2"/>
                </a:solidFill>
              </a:endParaRP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87B27F8-7173-785B-06E6-C3FA37173575}"/>
                </a:ext>
              </a:extLst>
            </p:cNvPr>
            <p:cNvSpPr txBox="1"/>
            <p:nvPr/>
          </p:nvSpPr>
          <p:spPr>
            <a:xfrm>
              <a:off x="4211638" y="1866706"/>
              <a:ext cx="1761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>
                  <a:solidFill>
                    <a:schemeClr val="bg2"/>
                  </a:solidFill>
                </a:rPr>
                <a:t>Action</a:t>
              </a:r>
            </a:p>
          </p:txBody>
        </p:sp>
        <p:pic>
          <p:nvPicPr>
            <p:cNvPr id="35" name="Grafik 34" descr="Einstellungen mit einfarbiger Füllung">
              <a:extLst>
                <a:ext uri="{FF2B5EF4-FFF2-40B4-BE49-F238E27FC236}">
                  <a16:creationId xmlns:a16="http://schemas.microsoft.com/office/drawing/2014/main" id="{0C47B506-E1DA-05F7-59B1-2ED9AB24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61538" y="1912317"/>
              <a:ext cx="360000" cy="360000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264CA60-9F83-987E-1B6C-9DA2942A9648}"/>
              </a:ext>
            </a:extLst>
          </p:cNvPr>
          <p:cNvGrpSpPr/>
          <p:nvPr/>
        </p:nvGrpSpPr>
        <p:grpSpPr>
          <a:xfrm>
            <a:off x="2931504" y="1671873"/>
            <a:ext cx="3280992" cy="792000"/>
            <a:chOff x="2731008" y="2593481"/>
            <a:chExt cx="3280992" cy="792000"/>
          </a:xfrm>
        </p:grpSpPr>
        <p:sp>
          <p:nvSpPr>
            <p:cNvPr id="23" name="Pfeil: nach links 22">
              <a:extLst>
                <a:ext uri="{FF2B5EF4-FFF2-40B4-BE49-F238E27FC236}">
                  <a16:creationId xmlns:a16="http://schemas.microsoft.com/office/drawing/2014/main" id="{2B0238F5-259D-7C89-CD6B-87F603E60985}"/>
                </a:ext>
              </a:extLst>
            </p:cNvPr>
            <p:cNvSpPr/>
            <p:nvPr/>
          </p:nvSpPr>
          <p:spPr>
            <a:xfrm>
              <a:off x="2731008" y="2593481"/>
              <a:ext cx="3280992" cy="792000"/>
            </a:xfrm>
            <a:prstGeom prst="leftArrow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bg2"/>
                </a:solidFill>
              </a:endParaRPr>
            </a:p>
          </p:txBody>
        </p:sp>
        <p:pic>
          <p:nvPicPr>
            <p:cNvPr id="31" name="Grafik 30" descr="Videokamera mit einfarbiger Füllung">
              <a:extLst>
                <a:ext uri="{FF2B5EF4-FFF2-40B4-BE49-F238E27FC236}">
                  <a16:creationId xmlns:a16="http://schemas.microsoft.com/office/drawing/2014/main" id="{C8AB9949-0D6E-8C5C-51EE-7235C8BF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61538" y="2808547"/>
              <a:ext cx="360000" cy="360000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775E075-DE71-9A26-8A77-42B0D171518D}"/>
                </a:ext>
              </a:extLst>
            </p:cNvPr>
            <p:cNvSpPr txBox="1"/>
            <p:nvPr/>
          </p:nvSpPr>
          <p:spPr>
            <a:xfrm>
              <a:off x="4211638" y="2757714"/>
              <a:ext cx="1761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>
                  <a:solidFill>
                    <a:schemeClr val="bg2"/>
                  </a:solidFill>
                </a:rPr>
                <a:t>State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BD9316D-A3B8-4E66-E17F-B71274E87D93}"/>
              </a:ext>
            </a:extLst>
          </p:cNvPr>
          <p:cNvGrpSpPr/>
          <p:nvPr/>
        </p:nvGrpSpPr>
        <p:grpSpPr>
          <a:xfrm>
            <a:off x="2931504" y="2628106"/>
            <a:ext cx="3280992" cy="792000"/>
            <a:chOff x="2731008" y="3488777"/>
            <a:chExt cx="3280992" cy="792000"/>
          </a:xfrm>
        </p:grpSpPr>
        <p:sp>
          <p:nvSpPr>
            <p:cNvPr id="24" name="Pfeil: nach links 23">
              <a:extLst>
                <a:ext uri="{FF2B5EF4-FFF2-40B4-BE49-F238E27FC236}">
                  <a16:creationId xmlns:a16="http://schemas.microsoft.com/office/drawing/2014/main" id="{C4BCC220-28FB-347F-0274-F5A76E035C44}"/>
                </a:ext>
              </a:extLst>
            </p:cNvPr>
            <p:cNvSpPr/>
            <p:nvPr/>
          </p:nvSpPr>
          <p:spPr>
            <a:xfrm>
              <a:off x="2731008" y="3488777"/>
              <a:ext cx="3280992" cy="792000"/>
            </a:xfrm>
            <a:prstGeom prst="leftArrow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bg2"/>
                </a:solidFill>
              </a:endParaRPr>
            </a:p>
          </p:txBody>
        </p:sp>
        <p:pic>
          <p:nvPicPr>
            <p:cNvPr id="33" name="Grafik 32" descr="Bonbon mit einfarbiger Füllung">
              <a:extLst>
                <a:ext uri="{FF2B5EF4-FFF2-40B4-BE49-F238E27FC236}">
                  <a16:creationId xmlns:a16="http://schemas.microsoft.com/office/drawing/2014/main" id="{53D9B3AD-9898-5690-744A-C2633E62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61538" y="3704776"/>
              <a:ext cx="360000" cy="360000"/>
            </a:xfrm>
            <a:prstGeom prst="rect">
              <a:avLst/>
            </a:prstGeom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4AFE5DB-F589-9BDD-0DE7-12726DBE0ED3}"/>
                </a:ext>
              </a:extLst>
            </p:cNvPr>
            <p:cNvSpPr txBox="1"/>
            <p:nvPr/>
          </p:nvSpPr>
          <p:spPr>
            <a:xfrm>
              <a:off x="4211638" y="3653944"/>
              <a:ext cx="1761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 err="1">
                  <a:solidFill>
                    <a:schemeClr val="bg2"/>
                  </a:solidFill>
                </a:rPr>
                <a:t>Reward</a:t>
              </a:r>
              <a:endParaRPr lang="de-CH" sz="2400" dirty="0">
                <a:solidFill>
                  <a:schemeClr val="bg2"/>
                </a:solidFill>
              </a:endParaRP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C4965885-4502-CA5F-4A76-2457118F2388}"/>
              </a:ext>
            </a:extLst>
          </p:cNvPr>
          <p:cNvSpPr txBox="1"/>
          <p:nvPr/>
        </p:nvSpPr>
        <p:spPr>
          <a:xfrm>
            <a:off x="6192200" y="1262717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chemeClr val="bg2"/>
                </a:solidFill>
              </a:rPr>
              <a:t>Environment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97F20C6-2DED-0C9B-E5EE-F6F07D5F86FC}"/>
              </a:ext>
            </a:extLst>
          </p:cNvPr>
          <p:cNvSpPr txBox="1"/>
          <p:nvPr/>
        </p:nvSpPr>
        <p:spPr>
          <a:xfrm>
            <a:off x="431800" y="1267512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chemeClr val="bg2"/>
                </a:solidFill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0566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92E35-D01B-95FF-A113-CFBDD94A8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5B1C46-98F8-FA63-499A-FFB685155F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RL-Setup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27F971-B29C-BA8F-4365-48F605C7C1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 err="1">
                <a:latin typeface="TheSansOffice"/>
              </a:rPr>
              <a:t>Transitions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69318-6DD5-9C7C-4B27-C55F8618CC2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85000" lnSpcReduction="10000"/>
          </a:bodyPr>
          <a:lstStyle/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2400" dirty="0">
                <a:solidFill>
                  <a:schemeClr val="tx2"/>
                </a:solidFill>
              </a:rPr>
              <a:t>State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2"/>
                </a:solidFill>
              </a:rPr>
              <a:t>N = [1 ... 3] </a:t>
            </a:r>
            <a:r>
              <a:rPr lang="de-CH" sz="2400" dirty="0" err="1">
                <a:solidFill>
                  <a:schemeClr val="tx2"/>
                </a:solidFill>
              </a:rPr>
              <a:t>consecutive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images</a:t>
            </a:r>
            <a:endParaRPr lang="de-CH" sz="2400" dirty="0">
              <a:solidFill>
                <a:schemeClr val="tx2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2"/>
                </a:solidFill>
              </a:rPr>
              <a:t>Images </a:t>
            </a:r>
            <a:r>
              <a:rPr lang="de-CH" sz="2400" dirty="0" err="1">
                <a:solidFill>
                  <a:schemeClr val="tx2"/>
                </a:solidFill>
              </a:rPr>
              <a:t>as</a:t>
            </a:r>
            <a:r>
              <a:rPr lang="de-CH" sz="2400" dirty="0">
                <a:solidFill>
                  <a:schemeClr val="tx2"/>
                </a:solidFill>
              </a:rPr>
              <a:t> RGB </a:t>
            </a:r>
            <a:r>
              <a:rPr lang="de-CH" sz="2400" dirty="0" err="1">
                <a:solidFill>
                  <a:schemeClr val="tx2"/>
                </a:solidFill>
              </a:rPr>
              <a:t>with</a:t>
            </a:r>
            <a:r>
              <a:rPr lang="de-CH" sz="2400" dirty="0">
                <a:solidFill>
                  <a:schemeClr val="tx2"/>
                </a:solidFill>
              </a:rPr>
              <a:t> VGA Resolution (640x480 </a:t>
            </a:r>
            <a:r>
              <a:rPr lang="de-CH" sz="2400" dirty="0" err="1">
                <a:solidFill>
                  <a:schemeClr val="tx2"/>
                </a:solidFill>
              </a:rPr>
              <a:t>px</a:t>
            </a:r>
            <a:r>
              <a:rPr lang="de-CH" sz="2400" dirty="0">
                <a:solidFill>
                  <a:schemeClr val="tx2"/>
                </a:solidFill>
              </a:rPr>
              <a:t>)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CH" sz="2400" dirty="0" err="1">
                <a:solidFill>
                  <a:schemeClr val="tx2"/>
                </a:solidFill>
              </a:rPr>
              <a:t>Reward</a:t>
            </a:r>
            <a:endParaRPr lang="de-CH" sz="2400" dirty="0">
              <a:solidFill>
                <a:schemeClr val="tx2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2"/>
                </a:solidFill>
              </a:rPr>
              <a:t>Number</a:t>
            </a:r>
            <a:r>
              <a:rPr lang="de-CH" sz="2400" dirty="0">
                <a:solidFill>
                  <a:schemeClr val="tx2"/>
                </a:solidFill>
              </a:rPr>
              <a:t> of </a:t>
            </a:r>
            <a:r>
              <a:rPr lang="de-CH" sz="2400" dirty="0" err="1">
                <a:solidFill>
                  <a:schemeClr val="tx2"/>
                </a:solidFill>
              </a:rPr>
              <a:t>available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Scale</a:t>
            </a:r>
            <a:r>
              <a:rPr lang="de-CH" sz="2400" dirty="0">
                <a:solidFill>
                  <a:schemeClr val="tx2"/>
                </a:solidFill>
              </a:rPr>
              <a:t>-Invariant Feature Transform (SIFT) Features</a:t>
            </a:r>
          </a:p>
          <a:p>
            <a:pPr lvl="1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CH" sz="2400" dirty="0">
                <a:solidFill>
                  <a:schemeClr val="tx2"/>
                </a:solidFill>
              </a:rPr>
              <a:t>Action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2"/>
                </a:solidFill>
              </a:rPr>
              <a:t>Up </a:t>
            </a:r>
            <a:r>
              <a:rPr lang="de-CH" sz="2400" dirty="0" err="1">
                <a:solidFill>
                  <a:schemeClr val="tx2"/>
                </a:solidFill>
              </a:rPr>
              <a:t>to</a:t>
            </a:r>
            <a:r>
              <a:rPr lang="de-CH" sz="2400" dirty="0">
                <a:solidFill>
                  <a:schemeClr val="tx2"/>
                </a:solidFill>
              </a:rPr>
              <a:t> A = 3 </a:t>
            </a:r>
            <a:r>
              <a:rPr lang="de-CH" sz="2400" dirty="0" err="1">
                <a:solidFill>
                  <a:schemeClr val="tx2"/>
                </a:solidFill>
              </a:rPr>
              <a:t>camera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parameters</a:t>
            </a:r>
            <a:r>
              <a:rPr lang="de-CH" sz="2400" dirty="0">
                <a:solidFill>
                  <a:schemeClr val="tx2"/>
                </a:solidFill>
              </a:rPr>
              <a:t> in </a:t>
            </a:r>
            <a:r>
              <a:rPr lang="de-CH" sz="2400" dirty="0" err="1">
                <a:solidFill>
                  <a:schemeClr val="tx2"/>
                </a:solidFill>
              </a:rPr>
              <a:t>range</a:t>
            </a:r>
            <a:r>
              <a:rPr lang="de-CH" sz="2400" dirty="0">
                <a:solidFill>
                  <a:schemeClr val="tx2"/>
                </a:solidFill>
              </a:rPr>
              <a:t> [0 … 1]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2"/>
                </a:solidFill>
              </a:rPr>
              <a:t>Brightness</a:t>
            </a:r>
            <a:endParaRPr lang="de-CH" sz="2400" dirty="0">
              <a:solidFill>
                <a:schemeClr val="tx2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2"/>
                </a:solidFill>
              </a:rPr>
              <a:t>Contrast</a:t>
            </a:r>
            <a:endParaRPr lang="de-CH" sz="2400" dirty="0">
              <a:solidFill>
                <a:schemeClr val="tx2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2"/>
                </a:solidFill>
              </a:rPr>
              <a:t>Saturation</a:t>
            </a:r>
          </a:p>
        </p:txBody>
      </p:sp>
    </p:spTree>
    <p:extLst>
      <p:ext uri="{BB962C8B-B14F-4D97-AF65-F5344CB8AC3E}">
        <p14:creationId xmlns:p14="http://schemas.microsoft.com/office/powerpoint/2010/main" val="31811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4E462-911A-61E3-E386-43CF2BCAD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F9B002D-E19D-6FA1-75C6-73DE06421B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RL-Setup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832AF9-C1F3-A605-9616-4F4B7EECBF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CH" dirty="0">
                <a:latin typeface="TheSansOffice"/>
              </a:rPr>
              <a:t>Environment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ADB456-BB90-5DCA-4397-4EC1F698E4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r>
              <a:rPr lang="de-CH" sz="2400" dirty="0">
                <a:solidFill>
                  <a:schemeClr val="tx2"/>
                </a:solidFill>
              </a:rPr>
              <a:t>Static </a:t>
            </a:r>
            <a:r>
              <a:rPr lang="de-CH" sz="2400" dirty="0" err="1">
                <a:solidFill>
                  <a:schemeClr val="tx2"/>
                </a:solidFill>
              </a:rPr>
              <a:t>setup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without</a:t>
            </a:r>
            <a:r>
              <a:rPr lang="de-CH" sz="2400" dirty="0">
                <a:solidFill>
                  <a:schemeClr val="tx2"/>
                </a:solidFill>
              </a:rPr>
              <a:t> external light</a:t>
            </a:r>
          </a:p>
          <a:p>
            <a:pPr lvl="1"/>
            <a:r>
              <a:rPr lang="de-CH" sz="2400" dirty="0" err="1">
                <a:solidFill>
                  <a:schemeClr val="tx2"/>
                </a:solidFill>
              </a:rPr>
              <a:t>OpenCV</a:t>
            </a:r>
            <a:r>
              <a:rPr lang="de-CH" sz="2400" dirty="0">
                <a:solidFill>
                  <a:schemeClr val="tx2"/>
                </a:solidFill>
              </a:rPr>
              <a:t> SIFT </a:t>
            </a:r>
            <a:r>
              <a:rPr lang="de-CH" sz="2400" dirty="0" err="1">
                <a:solidFill>
                  <a:schemeClr val="tx2"/>
                </a:solidFill>
              </a:rPr>
              <a:t>detector</a:t>
            </a:r>
            <a:endParaRPr lang="de-CH" sz="2400" dirty="0">
              <a:solidFill>
                <a:schemeClr val="tx2"/>
              </a:solidFill>
            </a:endParaRPr>
          </a:p>
          <a:p>
            <a:pPr lvl="1"/>
            <a:endParaRPr lang="de-CH" dirty="0"/>
          </a:p>
        </p:txBody>
      </p:sp>
      <p:pic>
        <p:nvPicPr>
          <p:cNvPr id="6" name="Grafik 5" descr="Ein Bild, das Text, Menschliches Gesicht, Screenshot, Frau enthält.&#10;&#10;Automatisch generierte Beschreibung">
            <a:extLst>
              <a:ext uri="{FF2B5EF4-FFF2-40B4-BE49-F238E27FC236}">
                <a16:creationId xmlns:a16="http://schemas.microsoft.com/office/drawing/2014/main" id="{A85C526E-F094-CF4C-76B7-18AC93CE9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67" y="1221600"/>
            <a:ext cx="3078433" cy="30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VM-BREL-Template-V1.0">
  <a:themeElements>
    <a:clrScheme name="BREL Farbpalette">
      <a:dk1>
        <a:srgbClr val="93918E"/>
      </a:dk1>
      <a:lt1>
        <a:srgbClr val="D8D8D8"/>
      </a:lt1>
      <a:dk2>
        <a:srgbClr val="6496C8"/>
      </a:dk2>
      <a:lt2>
        <a:srgbClr val="FFFFFF"/>
      </a:lt2>
      <a:accent1>
        <a:srgbClr val="6496C8"/>
      </a:accent1>
      <a:accent2>
        <a:srgbClr val="1D3557"/>
      </a:accent2>
      <a:accent3>
        <a:srgbClr val="8CB369"/>
      </a:accent3>
      <a:accent4>
        <a:srgbClr val="EE6C4D"/>
      </a:accent4>
      <a:accent5>
        <a:srgbClr val="CC444B"/>
      </a:accent5>
      <a:accent6>
        <a:srgbClr val="F3C969"/>
      </a:accent6>
      <a:hlink>
        <a:srgbClr val="0000FF"/>
      </a:hlink>
      <a:folHlink>
        <a:srgbClr val="800080"/>
      </a:folHlink>
    </a:clrScheme>
    <a:fontScheme name="Überschrift">
      <a:majorFont>
        <a:latin typeface="TheSansOffice"/>
        <a:ea typeface=""/>
        <a:cs typeface=""/>
      </a:majorFont>
      <a:minorFont>
        <a:latin typeface="TheSans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EUESpalteTEST xmlns="ca1d0251-cce9-4b7f-bf60-a4d3317e816b" xsi:nil="true"/>
    <BriefBetreff xmlns="ca1d0251-cce9-4b7f-bf60-a4d3317e816b" xsi:nil="true"/>
    <officeatwork_baseTemplateUrl xmlns="ca1d0251-cce9-4b7f-bf60-a4d3317e816b">https://brelch.sharepoint.com/sites/officeatwork/BaseTemplates/BREL-Template-16-9.pptx</officeatwork_baseTemplateUrl>
    <BodyInhalt xmlns="ca1d0251-cce9-4b7f-bf60-a4d3317e81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31FC233828AF4ABBDA7F503C521B86" ma:contentTypeVersion="8" ma:contentTypeDescription="Create a new document." ma:contentTypeScope="" ma:versionID="f049fe2ac3aa40f069556a086c22b9cc">
  <xsd:schema xmlns:xsd="http://www.w3.org/2001/XMLSchema" xmlns:xs="http://www.w3.org/2001/XMLSchema" xmlns:p="http://schemas.microsoft.com/office/2006/metadata/properties" xmlns:ns2="ca1d0251-cce9-4b7f-bf60-a4d3317e816b" targetNamespace="http://schemas.microsoft.com/office/2006/metadata/properties" ma:root="true" ma:fieldsID="42e8b63676a242461a0a1ec437f3b133" ns2:_="">
    <xsd:import namespace="ca1d0251-cce9-4b7f-bf60-a4d3317e816b"/>
    <xsd:element name="properties">
      <xsd:complexType>
        <xsd:sequence>
          <xsd:element name="documentManagement">
            <xsd:complexType>
              <xsd:all>
                <xsd:element ref="ns2:officeatwork_baseTemplateUrl" minOccurs="0"/>
                <xsd:element ref="ns2:BriefBetreff" minOccurs="0"/>
                <xsd:element ref="ns2:BodyInhalt" minOccurs="0"/>
                <xsd:element ref="ns2:MediaServiceMetadata" minOccurs="0"/>
                <xsd:element ref="ns2:MediaServiceFastMetadata" minOccurs="0"/>
                <xsd:element ref="ns2:NEUESpalteTES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d0251-cce9-4b7f-bf60-a4d3317e816b" elementFormDefault="qualified">
    <xsd:import namespace="http://schemas.microsoft.com/office/2006/documentManagement/types"/>
    <xsd:import namespace="http://schemas.microsoft.com/office/infopath/2007/PartnerControls"/>
    <xsd:element name="officeatwork_baseTemplateUrl" ma:index="8" nillable="true" ma:displayName="officeatwork_baseTemplateUrl" ma:format="Dropdown" ma:internalName="officeatwork_baseTemplateUrl">
      <xsd:simpleType>
        <xsd:restriction base="dms:Choice">
          <xsd:enumeration value="https://brelch.sharepoint.com/sites/officeatwork/BaseTemplates/Brief.docx"/>
          <xsd:enumeration value="https://brelch.sharepoint.com/sites/officeatwork/BaseTemplates/Brief_EN.docx"/>
          <xsd:enumeration value="https://brelch.sharepoint.com/sites/officeatwork/BaseTemplates/Dokument-intern.docx"/>
          <xsd:enumeration value="https://brelch.sharepoint.com/sites/officeatwork/BaseTemplates/Dokument_Intern_Querformat.docx"/>
          <xsd:enumeration value="https://brelch.sharepoint.com/sites/officeatwork/BaseTemplates/Dokumentation%20EXTERN.docx"/>
          <xsd:enumeration value="https://brelch.sharepoint.com/sites/officeatwork/BaseTemplates/Dokumentation%20EXTERN_breiter%20Rand.docx"/>
          <xsd:enumeration value="https://brelch.sharepoint.com/sites/officeatwork/BaseTemplates/Bedienungsanleitung%20Standard.docx"/>
          <xsd:enumeration value="https://brelch.sharepoint.com/sites/officeatwork/BaseTemplates/Bedienungsanleitung%20Erweitert.docx"/>
          <xsd:enumeration value="https://brelch.sharepoint.com/sites/officeatwork/BaseTemplates/AT_Offerte_Basis.docx"/>
          <xsd:enumeration value="https://brelch.sharepoint.com/sites/officeatwork/BaseTemplates/AT_Dokument_intern.docx"/>
          <xsd:enumeration value="https://brelch.sharepoint.com/sites/officeatwork/BaseTemplates/Protokoll.docx"/>
          <xsd:enumeration value="https://brelch.sharepoint.com/sites/officeatwork/BaseTemplates/Pflichtenheft.docx"/>
          <xsd:enumeration value="https://brelch.sharepoint.com/sites/officeatwork/BaseTemplates/Project-Quotation_EN_Medtech.docx"/>
          <xsd:enumeration value="https://brelch.sharepoint.com/sites/officeatwork/BaseTemplates/Projektofferte_DE_Medtech.docx"/>
          <xsd:enumeration value="https://brelch.sharepoint.com/sites/officeatwork/BaseTemplates/Auftragsbest%C3%A4tigung-GE-kurz.docx"/>
          <xsd:enumeration value="https://brelch.sharepoint.com/sites/officeatwork/BaseTemplates/Auftragsbest%C3%A4tigung-GE-lang.docx"/>
          <xsd:enumeration value="https://brelch.sharepoint.com/sites/officeatwork/BaseTemplates/Technische-Dokumentation.docx"/>
          <xsd:enumeration value="https://brelch.sharepoint.com/sites/officeatwork/BaseTemplates/VIENDIS-Offerte-AB-GE.docx"/>
          <xsd:enumeration value="https://brelch.sharepoint.com/sites/officeatwork/BaseTemplates/VIENDIS-Dokument-extern.docx"/>
          <xsd:enumeration value="https://brelch.sharepoint.com/sites/officeatwork/BaseTemplates/VIENDIS-Dokument-intern.docx"/>
          <xsd:enumeration value="https://brelch.sharepoint.com/sites/officeatwork/BaseTemplates/VIENDIS-Dokument-Intern-Querformat.docx"/>
          <xsd:enumeration value="https://brelch.sharepoint.com/sites/officeatwork/BaseTemplates/Wordvorlage-Inovu.docx"/>
          <xsd:enumeration value="https://brelch.sharepoint.com/sites/officeatwork/BaseTemplates/Inovu-Template-16-9_final.pptx"/>
          <xsd:enumeration value="https://brelch.sharepoint.com/sites/officeatwork/BaseTemplates/BREL-Template-16-9.pptx"/>
          <xsd:enumeration value="https://brelch.sharepoint.com/sites/officeatwork/BaseTemplates/Firmenpr%C3%A4sentation.pptx"/>
          <xsd:enumeration value="https://brelch.sharepoint.com/sites/officeatwork/BaseTemplates/0334G%20FO%20Beschaffungsantrag.xlsx"/>
          <xsd:enumeration value="https://brelch.sharepoint.com/sites/officeatwork/BaseTemplates/8081M-Beschaffungsantrag-Investitionsmaterial.xlsx"/>
          <xsd:enumeration value="https://brelch.sharepoint.com/sites/officeatwork/BaseTemplates/BREL%20intern%20hoch.xlsx"/>
          <xsd:enumeration value="https://brelch.sharepoint.com/sites/officeatwork/BaseTemplates/BREL%20intern%20quer.xlsx"/>
          <xsd:enumeration value="https://brelch.sharepoint.com/sites/officeatwork/BaseTemplates/VIENDIS%20intern%20hoch.xlsx"/>
          <xsd:enumeration value="https://brelch.sharepoint.com/sites/officeatwork/BaseTemplates/VIENDIS%20intern%20quer.xlsx"/>
          <xsd:enumeration value="https://brelch.sharepoint.com/sites/officeatwork/BaseTemplates/AT%20Offerte%20Basisvorlage_update%20Versuch.docx"/>
        </xsd:restriction>
      </xsd:simpleType>
    </xsd:element>
    <xsd:element name="BriefBetreff" ma:index="9" nillable="true" ma:displayName="BriefBetreff" ma:internalName="BriefBetreff">
      <xsd:simpleType>
        <xsd:restriction base="dms:Text">
          <xsd:maxLength value="255"/>
        </xsd:restriction>
      </xsd:simpleType>
    </xsd:element>
    <xsd:element name="BodyInhalt" ma:index="10" nillable="true" ma:displayName="BodyInhalt" ma:internalName="BodyInhalt">
      <xsd:simpleType>
        <xsd:restriction base="dms:Text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NEUESpalteTEST" ma:index="13" nillable="true" ma:displayName="NEUE Spalte TEST" ma:description="Spalten TEST" ma:format="Dropdown" ma:internalName="NEUESpalteTEST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E0E864-A4EC-4E14-A501-8D650C103C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94230C-5658-4DAC-B0DE-DE4FEA052AE1}">
  <ds:schemaRefs>
    <ds:schemaRef ds:uri="ca1d0251-cce9-4b7f-bf60-a4d3317e816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DF4C4A-A12D-4643-BACB-BDF9AC577915}">
  <ds:schemaRefs>
    <ds:schemaRef ds:uri="ca1d0251-cce9-4b7f-bf60-a4d3317e81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EF3B4955</Template>
  <TotalTime>0</TotalTime>
  <Words>529</Words>
  <Application>Microsoft Office PowerPoint</Application>
  <PresentationFormat>Bildschirmpräsentation 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TheSansOffice</vt:lpstr>
      <vt:lpstr>Wingdings</vt:lpstr>
      <vt:lpstr>OVM-BREL-Template-V1.0</vt:lpstr>
      <vt:lpstr>Camera Settings Controller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Bruetsch Elektronik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Gutknecht</dc:creator>
  <cp:lastModifiedBy>Gutknecht Jonas (gutknjon)</cp:lastModifiedBy>
  <cp:revision>16</cp:revision>
  <dcterms:created xsi:type="dcterms:W3CDTF">2024-03-22T12:45:59Z</dcterms:created>
  <dcterms:modified xsi:type="dcterms:W3CDTF">2024-12-05T17:41:19Z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0x010100D031FC233828AF4ABBDA7F503C521B86</vt:lpwstr>
  </property>
</Properties>
</file>