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sldIdLst>
    <p:sldId id="261" r:id="rId3"/>
    <p:sldId id="260" r:id="rId4"/>
    <p:sldId id="262" r:id="rId5"/>
    <p:sldId id="265" r:id="rId6"/>
    <p:sldId id="263" r:id="rId7"/>
    <p:sldId id="264" r:id="rId8"/>
    <p:sldId id="281" r:id="rId9"/>
    <p:sldId id="280" r:id="rId10"/>
    <p:sldId id="266" r:id="rId11"/>
    <p:sldId id="282" r:id="rId12"/>
    <p:sldId id="268" r:id="rId13"/>
    <p:sldId id="267" r:id="rId14"/>
    <p:sldId id="283" r:id="rId15"/>
    <p:sldId id="289" r:id="rId16"/>
    <p:sldId id="271" r:id="rId17"/>
    <p:sldId id="277" r:id="rId18"/>
    <p:sldId id="278" r:id="rId19"/>
    <p:sldId id="274" r:id="rId20"/>
    <p:sldId id="284" r:id="rId21"/>
    <p:sldId id="285" r:id="rId22"/>
    <p:sldId id="286" r:id="rId23"/>
    <p:sldId id="287" r:id="rId24"/>
    <p:sldId id="288" r:id="rId25"/>
    <p:sldId id="269" r:id="rId26"/>
    <p:sldId id="270" r:id="rId27"/>
    <p:sldId id="273" r:id="rId28"/>
    <p:sldId id="279" r:id="rId29"/>
    <p:sldId id="275" r:id="rId30"/>
    <p:sldId id="276"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47" autoAdjust="0"/>
  </p:normalViewPr>
  <p:slideViewPr>
    <p:cSldViewPr snapToGrid="0" snapToObjects="1">
      <p:cViewPr varScale="1">
        <p:scale>
          <a:sx n="88" d="100"/>
          <a:sy n="88" d="100"/>
        </p:scale>
        <p:origin x="792"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8803" y="1149085"/>
            <a:ext cx="7772400" cy="868098"/>
          </a:xfrm>
          <a:prstGeom prst="rect">
            <a:avLst/>
          </a:prstGeom>
        </p:spPr>
        <p:txBody>
          <a:bodyPr lIns="0" tIns="0" rIns="0" bIns="0"/>
          <a:lstStyle>
            <a:lvl1pPr algn="l">
              <a:defRPr sz="3600"/>
            </a:lvl1pPr>
          </a:lstStyle>
          <a:p>
            <a:r>
              <a:rPr lang="en-US"/>
              <a:t>Click to edit Master title style</a:t>
            </a:r>
          </a:p>
        </p:txBody>
      </p:sp>
      <p:sp>
        <p:nvSpPr>
          <p:cNvPr id="3" name="Subtitle 2"/>
          <p:cNvSpPr>
            <a:spLocks noGrp="1"/>
          </p:cNvSpPr>
          <p:nvPr>
            <p:ph type="subTitle" idx="1"/>
          </p:nvPr>
        </p:nvSpPr>
        <p:spPr>
          <a:xfrm>
            <a:off x="558803" y="2017182"/>
            <a:ext cx="6400800" cy="1314450"/>
          </a:xfrm>
        </p:spPr>
        <p:txBody>
          <a:bodyPr lIns="0" tIns="0" bIns="0">
            <a:normAutofit/>
          </a:bodyPr>
          <a:lstStyle>
            <a:lvl1pPr marL="0" indent="0" algn="l">
              <a:buNone/>
              <a:defRPr sz="2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1613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lIns="68580" tIns="34290" rIns="68580" bIns="34290"/>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41795596-A30D-433E-8741-EEF2B6A2B4E5}" type="datetimeFigureOut">
              <a:rPr lang="en-US" smtClean="0"/>
              <a:t>9/25/2017</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CEA49670-0333-4A98-BB76-223D924561AC}" type="slidenum">
              <a:rPr lang="en-US" smtClean="0"/>
              <a:t>‹#›</a:t>
            </a:fld>
            <a:endParaRPr lang="en-US"/>
          </a:p>
        </p:txBody>
      </p:sp>
    </p:spTree>
    <p:extLst>
      <p:ext uri="{BB962C8B-B14F-4D97-AF65-F5344CB8AC3E}">
        <p14:creationId xmlns:p14="http://schemas.microsoft.com/office/powerpoint/2010/main" val="267985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0342" y="1039814"/>
            <a:ext cx="6079067" cy="805920"/>
          </a:xfrm>
          <a:prstGeom prst="rect">
            <a:avLst/>
          </a:prstGeom>
        </p:spPr>
        <p:txBody>
          <a:bodyPr lIns="0" tIns="0" bIns="0"/>
          <a:lstStyle>
            <a:lvl1pPr algn="l">
              <a:defRPr sz="3600"/>
            </a:lvl1pPr>
          </a:lstStyle>
          <a:p>
            <a:r>
              <a:rPr lang="en-US"/>
              <a:t>Click to edit Master title style</a:t>
            </a:r>
          </a:p>
        </p:txBody>
      </p:sp>
      <p:sp>
        <p:nvSpPr>
          <p:cNvPr id="3" name="Subtitle 2"/>
          <p:cNvSpPr>
            <a:spLocks noGrp="1"/>
          </p:cNvSpPr>
          <p:nvPr>
            <p:ph type="subTitle" idx="1"/>
          </p:nvPr>
        </p:nvSpPr>
        <p:spPr>
          <a:xfrm>
            <a:off x="558809" y="1856306"/>
            <a:ext cx="5342467" cy="709083"/>
          </a:xfrm>
          <a:prstGeom prst="rect">
            <a:avLst/>
          </a:prstGeom>
        </p:spPr>
        <p:txBody>
          <a:bodyPr lIns="0" tIns="0" rIns="0" bIns="0"/>
          <a:lstStyle>
            <a:lvl1pPr marL="0" indent="0" algn="l">
              <a:buNone/>
              <a:defRPr sz="26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8066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16725"/>
            <a:ext cx="8229600" cy="34421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l" descr="Information Classification: General"/>
          <p:cNvSpPr txBox="1"/>
          <p:nvPr userDrawn="1"/>
        </p:nvSpPr>
        <p:spPr>
          <a:xfrm>
            <a:off x="0" y="48158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General</a:t>
            </a:r>
            <a:endParaRPr lang="en-US" sz="900" b="0" i="0" u="none" baseline="0">
              <a:solidFill>
                <a:srgbClr val="000000"/>
              </a:solidFill>
              <a:latin typeface="Arial"/>
            </a:endParaRPr>
          </a:p>
        </p:txBody>
      </p:sp>
    </p:spTree>
    <p:extLst>
      <p:ext uri="{BB962C8B-B14F-4D97-AF65-F5344CB8AC3E}">
        <p14:creationId xmlns:p14="http://schemas.microsoft.com/office/powerpoint/2010/main" val="1267928762"/>
      </p:ext>
    </p:extLst>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fl" descr="Information Classification: General"/>
          <p:cNvSpPr txBox="1"/>
          <p:nvPr userDrawn="1"/>
        </p:nvSpPr>
        <p:spPr>
          <a:xfrm>
            <a:off x="0" y="48158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General</a:t>
            </a:r>
            <a:endParaRPr lang="en-US" sz="900" b="0" i="0" u="none" baseline="0">
              <a:solidFill>
                <a:srgbClr val="000000"/>
              </a:solidFill>
              <a:latin typeface="Arial"/>
            </a:endParaRPr>
          </a:p>
        </p:txBody>
      </p:sp>
    </p:spTree>
    <p:extLst>
      <p:ext uri="{BB962C8B-B14F-4D97-AF65-F5344CB8AC3E}">
        <p14:creationId xmlns:p14="http://schemas.microsoft.com/office/powerpoint/2010/main" val="3498502789"/>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www.excel-easy.com/vba/create-a-macro.html"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stackoverflow.com/questions/9879825/how-to-add-a-reference-programmatically"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github.com/gutmach/SourceConExtras/blob/master/OutlookEmailsToExcelUsingVBA" TargetMode="Externa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msdn.microsoft.com/en-us/vba/outlook-vba/articles/automating-outlook-from-a-visual-basic-applicatio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DJQy8VKmMU" TargetMode="External"/><Relationship Id="rId7" Type="http://schemas.openxmlformats.org/officeDocument/2006/relationships/image" Target="../media/image6.jpg"/><Relationship Id="rId2" Type="http://schemas.openxmlformats.org/officeDocument/2006/relationships/hyperlink" Target="https://github.com/KameronKales/Webscraping-Setup-Video"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www.facebook.com/groups/SourcersWhoCode/360429131036881/" TargetMode="External"/><Relationship Id="rId4" Type="http://schemas.openxmlformats.org/officeDocument/2006/relationships/hyperlink" Target="https://github.com/KameronKales/Sourcers-Who-Code-Scraping-Tutorial-by-Glanc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ameronKales/lusha-api-python" TargetMode="External"/><Relationship Id="rId2" Type="http://schemas.openxmlformats.org/officeDocument/2006/relationships/hyperlink" Target="https://github.com/KameronKales/"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3.jpg"/><Relationship Id="rId4" Type="http://schemas.openxmlformats.org/officeDocument/2006/relationships/hyperlink" Target="http://www.tomsitpro.com/articles/powershell-windows-10-clipboard,2-19.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facebook.com/l.php?u=https://www.lusha.co/api_pricing?fref%3Dgc%26dti%3D298375607242234&amp;h=ATOVL2wsw_7faPWyWJxYRpWmj7NU55fEYdjfWuu3-53ZWHiLVt-8nHgRBARUQKn6mc8Xa8YuIKs66lwP_Axt7yuDR3T8KlVrEJr02OHh5G-FowtWWZDqjpn4vYQqbWicxGjWmQ" TargetMode="External"/><Relationship Id="rId2" Type="http://schemas.openxmlformats.org/officeDocument/2006/relationships/hyperlink" Target="http://l.facebook.com/l.php?u=http://www.lusha.co/?fref%3Dgc%26dti%3D298375607242234&amp;h=ATNjztvTMHDTeYmp-YByht2OHBMfJ9A5YS1XfeuUVDAcBeJOPMa-C5VzGYN4M3lF4_YoeuSPuMtfqGP7q3EVHd3BGcTw0AnQbdBEQ8GS812AwwLd_27SEReFX1zxeQcqTbqhnA"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3.jpg"/><Relationship Id="rId4" Type="http://schemas.openxmlformats.org/officeDocument/2006/relationships/hyperlink" Target="https://github.com/KameronKales/lusha-api-python.gi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facebook.com/groups/29837560724223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gutmach/SourceConExtras/blob/master/find_MailTo_emails_explained.j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s://atom.io/" TargetMode="External"/><Relationship Id="rId7" Type="http://schemas.openxmlformats.org/officeDocument/2006/relationships/hyperlink" Target="https://www.jetbrains.com/pycharm/download/" TargetMode="External"/><Relationship Id="rId2" Type="http://schemas.openxmlformats.org/officeDocument/2006/relationships/hyperlink" Target="https://en.wikipedia.org/wiki/Source_code_editor" TargetMode="External"/><Relationship Id="rId1" Type="http://schemas.openxmlformats.org/officeDocument/2006/relationships/slideLayout" Target="../slideLayouts/slideLayout1.xml"/><Relationship Id="rId6" Type="http://schemas.openxmlformats.org/officeDocument/2006/relationships/hyperlink" Target="https://en.wikipedia.org/wiki/Comparison_of_integrated_development_environments" TargetMode="External"/><Relationship Id="rId5" Type="http://schemas.openxmlformats.org/officeDocument/2006/relationships/hyperlink" Target="https://en.wikipedia.org/wiki/Comparison_of_text_editors" TargetMode="External"/><Relationship Id="rId4" Type="http://schemas.openxmlformats.org/officeDocument/2006/relationships/hyperlink" Target="https://www.sublimetext.com/download" TargetMode="External"/><Relationship Id="rId9"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hyperlink" Target="http://www.w3schools.com/jsref/met_win_open.asp"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scripting/javascript/reference/increment-and-decrement-operators-javascript" TargetMode="External"/><Relationship Id="rId2" Type="http://schemas.openxmlformats.org/officeDocument/2006/relationships/hyperlink" Target="http://www.codecademy.com/en/forum_questions/507f6dd09266b70200000d7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gutmach/SourceConExtras/blob/master/find_MailTo_emails.j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automatetheweb.net/how-to-add-vba-references-internet-controls-html-object-library/" TargetMode="External"/><Relationship Id="rId2" Type="http://schemas.openxmlformats.org/officeDocument/2006/relationships/hyperlink" Target="https://support.office.com/en-us/article/Create-and-save-all-your-macros-in-a-single-workbook-66c97ab3-11c2-44db-b021-ae005a9bc790"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_8lTEDqMvxo" TargetMode="External"/><Relationship Id="rId2" Type="http://schemas.openxmlformats.org/officeDocument/2006/relationships/hyperlink" Target="https://www.ablebits.com/office-addins-blog/2013/12/06/add-run-vba-macro-excel/" TargetMode="External"/><Relationship Id="rId1" Type="http://schemas.openxmlformats.org/officeDocument/2006/relationships/slideLayout" Target="../slideLayouts/slideLayout1.xml"/><Relationship Id="rId4" Type="http://schemas.openxmlformats.org/officeDocument/2006/relationships/hyperlink" Target="https://www.youtube.com/user/alexcantu3/video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packaging.python.org/tutorials/installing-packages/#install-pip-setuptools-and-wheel" TargetMode="External"/><Relationship Id="rId2" Type="http://schemas.openxmlformats.org/officeDocument/2006/relationships/hyperlink" Target="http://www.continuum.io/downloads" TargetMode="External"/><Relationship Id="rId1" Type="http://schemas.openxmlformats.org/officeDocument/2006/relationships/slideLayout" Target="../slideLayouts/slideLayout2.xml"/><Relationship Id="rId6" Type="http://schemas.openxmlformats.org/officeDocument/2006/relationships/hyperlink" Target="https://www.crummy.com/software/BeautifulSoup/" TargetMode="External"/><Relationship Id="rId5" Type="http://schemas.openxmlformats.org/officeDocument/2006/relationships/hyperlink" Target="https://www.jetbrains.com/help/pycharm/requirements-installation-and-launching.html" TargetMode="External"/><Relationship Id="rId4" Type="http://schemas.openxmlformats.org/officeDocument/2006/relationships/hyperlink" Target="https://www.python.org/about/gettingstarted/"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hyperlink" Target="http://www.learnpython.org/" TargetMode="External"/><Relationship Id="rId13" Type="http://schemas.openxmlformats.org/officeDocument/2006/relationships/hyperlink" Target="http://learncodethehardway.org/python/" TargetMode="External"/><Relationship Id="rId18" Type="http://schemas.openxmlformats.org/officeDocument/2006/relationships/hyperlink" Target="https://www.codeschool.com/" TargetMode="External"/><Relationship Id="rId3" Type="http://schemas.openxmlformats.org/officeDocument/2006/relationships/hyperlink" Target="http://www.codecademy.com/" TargetMode="External"/><Relationship Id="rId21" Type="http://schemas.openxmlformats.org/officeDocument/2006/relationships/hyperlink" Target="http://www.stackoverflow.com/" TargetMode="External"/><Relationship Id="rId7" Type="http://schemas.openxmlformats.org/officeDocument/2006/relationships/hyperlink" Target="https://python.swaroopch.com/" TargetMode="External"/><Relationship Id="rId12" Type="http://schemas.openxmlformats.org/officeDocument/2006/relationships/hyperlink" Target="http://learncodethehardway.org/javascript/" TargetMode="External"/><Relationship Id="rId17" Type="http://schemas.openxmlformats.org/officeDocument/2006/relationships/hyperlink" Target="http://learncodethehardway.org/unix/" TargetMode="External"/><Relationship Id="rId2" Type="http://schemas.openxmlformats.org/officeDocument/2006/relationships/hyperlink" Target="https://learntocodewith.me/posts/code-for-free/" TargetMode="External"/><Relationship Id="rId16" Type="http://schemas.openxmlformats.org/officeDocument/2006/relationships/hyperlink" Target="http://learncodethehardway.org/sql/" TargetMode="External"/><Relationship Id="rId20" Type="http://schemas.openxmlformats.org/officeDocument/2006/relationships/hyperlink" Target="https://en.wikipedia.org/wiki/Income_Share_Agreement" TargetMode="External"/><Relationship Id="rId1" Type="http://schemas.openxmlformats.org/officeDocument/2006/relationships/slideLayout" Target="../slideLayouts/slideLayout2.xml"/><Relationship Id="rId6" Type="http://schemas.openxmlformats.org/officeDocument/2006/relationships/hyperlink" Target="https://learntocodewith.me/posts/code-for-free/#blogs" TargetMode="External"/><Relationship Id="rId11" Type="http://schemas.openxmlformats.org/officeDocument/2006/relationships/hyperlink" Target="http://learncodethehardway.org/c/" TargetMode="External"/><Relationship Id="rId5" Type="http://schemas.openxmlformats.org/officeDocument/2006/relationships/hyperlink" Target="https://learntocodewith.me/posts/code-for-free/#youtube" TargetMode="External"/><Relationship Id="rId15" Type="http://schemas.openxmlformats.org/officeDocument/2006/relationships/hyperlink" Target="http://ruby.learncodethehardway.org/book/" TargetMode="External"/><Relationship Id="rId10" Type="http://schemas.openxmlformats.org/officeDocument/2006/relationships/hyperlink" Target="https://learncodethehardway.org/" TargetMode="External"/><Relationship Id="rId19" Type="http://schemas.openxmlformats.org/officeDocument/2006/relationships/hyperlink" Target="https://www.google.com/search?q=coding+bootcamp&amp;gws_rd=ssl" TargetMode="External"/><Relationship Id="rId4" Type="http://schemas.openxmlformats.org/officeDocument/2006/relationships/hyperlink" Target="https://www.coursera.org/" TargetMode="External"/><Relationship Id="rId9" Type="http://schemas.openxmlformats.org/officeDocument/2006/relationships/hyperlink" Target="https://www.py4e.com/lessons" TargetMode="External"/><Relationship Id="rId14" Type="http://schemas.openxmlformats.org/officeDocument/2006/relationships/hyperlink" Target="http://learncodethehardway.org/more-python/" TargetMode="External"/><Relationship Id="rId22" Type="http://schemas.openxmlformats.org/officeDocument/2006/relationships/hyperlink" Target="https://code.likeagirl.io/want-to-learn-how-to-code-read-this-6d7cc8494b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nBD4KqH5CT8" TargetMode="External"/><Relationship Id="rId2" Type="http://schemas.openxmlformats.org/officeDocument/2006/relationships/hyperlink" Target="http://www.makeuseof.com/tag/reasons-dual-boot-linux/" TargetMode="External"/><Relationship Id="rId1" Type="http://schemas.openxmlformats.org/officeDocument/2006/relationships/slideLayout" Target="../slideLayouts/slideLayout2.xml"/><Relationship Id="rId4" Type="http://schemas.openxmlformats.org/officeDocument/2006/relationships/hyperlink" Target="https://www.youtube.com/watch?v=JvBZBfY5Pf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xamarin.com/guides/cross-platform/getting_started/introduction_to_mobile_development/" TargetMode="External"/><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hyperlink" Target="http://winterbe.com/posts/2015/03/11/how-to-really-learn-programming/" TargetMode="External"/><Relationship Id="rId4" Type="http://schemas.openxmlformats.org/officeDocument/2006/relationships/hyperlink" Target="http://blog.teamtreehouse.com/choose-programming-languag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howtoprogramwithjava.com/the-5-basic-concepts-of-any-programming-language-concept-2/" TargetMode="External"/><Relationship Id="rId7" Type="http://schemas.openxmlformats.org/officeDocument/2006/relationships/image" Target="../media/image10.png"/><Relationship Id="rId2" Type="http://schemas.openxmlformats.org/officeDocument/2006/relationships/hyperlink" Target="https://howtoprogramwithjava.com/programming-101-the-5-basic-concepts-of-any-programming-language/" TargetMode="External"/><Relationship Id="rId1" Type="http://schemas.openxmlformats.org/officeDocument/2006/relationships/slideLayout" Target="../slideLayouts/slideLayout1.xml"/><Relationship Id="rId6" Type="http://schemas.openxmlformats.org/officeDocument/2006/relationships/hyperlink" Target="http://learncodethehardway.org/regex/" TargetMode="External"/><Relationship Id="rId5" Type="http://schemas.openxmlformats.org/officeDocument/2006/relationships/hyperlink" Target="https://howtoprogramwithjava.com/the-5-basic-concepts-of-any-programming-language-concept-4/" TargetMode="External"/><Relationship Id="rId4" Type="http://schemas.openxmlformats.org/officeDocument/2006/relationships/hyperlink" Target="https://howtoprogramwithjava.com/the-5-basic-concepts-of-any-programming-language-concept-3" TargetMode="External"/><Relationship Id="rId9"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utmach/SourceConExtras/blob/master/find_MailTo_emails.js" TargetMode="External"/><Relationship Id="rId2" Type="http://schemas.openxmlformats.org/officeDocument/2006/relationships/hyperlink" Target="http://www.recruiting-online.com/bookmarklets.html"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www.recruiting-online.com/testpageforscript.html" TargetMode="External"/><Relationship Id="rId4" Type="http://schemas.openxmlformats.org/officeDocument/2006/relationships/hyperlink" Target="https://github.com/gutmach/SourceConExtras/blob/master/find_MailTo_emails_explained.j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shadow.com/bookmarklet-combiner/?bookmarklet=34668" TargetMode="Externa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hyperlink" Target="http://w-shadow.com/bookmarklet-combine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342" y="1127670"/>
            <a:ext cx="6079067" cy="805920"/>
          </a:xfrm>
        </p:spPr>
        <p:txBody>
          <a:bodyPr/>
          <a:lstStyle/>
          <a:p>
            <a:r>
              <a:rPr lang="en-US" dirty="0"/>
              <a:t>Getting Started in Custom Programming for Sourcing </a:t>
            </a:r>
            <a:r>
              <a:rPr lang="en-US" dirty="0" smtClean="0"/>
              <a:t>Purposes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34" y="2979184"/>
            <a:ext cx="822214" cy="10363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30" y="2929146"/>
            <a:ext cx="1071777" cy="803833"/>
          </a:xfrm>
          <a:prstGeom prst="rect">
            <a:avLst/>
          </a:prstGeom>
        </p:spPr>
      </p:pic>
      <p:sp>
        <p:nvSpPr>
          <p:cNvPr id="6" name="Subtitle 2"/>
          <p:cNvSpPr txBox="1">
            <a:spLocks/>
          </p:cNvSpPr>
          <p:nvPr/>
        </p:nvSpPr>
        <p:spPr>
          <a:xfrm>
            <a:off x="4099493" y="4044355"/>
            <a:ext cx="2359754" cy="709083"/>
          </a:xfrm>
          <a:prstGeom prst="rect">
            <a:avLst/>
          </a:prstGeom>
        </p:spPr>
        <p:txBody>
          <a:bodyPr lIns="0" tIns="0" rIns="0" bIns="0"/>
          <a:lstStyle>
            <a:lvl1pPr marL="0" indent="0" algn="l" defTabSz="457200" rtl="0" eaLnBrk="1" latinLnBrk="0" hangingPunct="1">
              <a:spcBef>
                <a:spcPct val="20000"/>
              </a:spcBef>
              <a:buFont typeface="Arial"/>
              <a:buNone/>
              <a:defRPr sz="2600" kern="1200">
                <a:solidFill>
                  <a:schemeClr val="bg1">
                    <a:lumMod val="50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spcBef>
                <a:spcPts val="0"/>
              </a:spcBef>
            </a:pPr>
            <a:r>
              <a:rPr lang="en-US" sz="1600" dirty="0" smtClean="0"/>
              <a:t>Kameron Swinton</a:t>
            </a:r>
          </a:p>
          <a:p>
            <a:pPr algn="ctr">
              <a:spcBef>
                <a:spcPts val="0"/>
              </a:spcBef>
            </a:pPr>
            <a:r>
              <a:rPr lang="en-US" sz="1600" dirty="0" smtClean="0"/>
              <a:t>Recruiting Manager</a:t>
            </a:r>
          </a:p>
          <a:p>
            <a:pPr algn="ctr">
              <a:spcBef>
                <a:spcPts val="0"/>
              </a:spcBef>
            </a:pPr>
            <a:r>
              <a:rPr lang="en-US" sz="1600" dirty="0" smtClean="0"/>
              <a:t>Amazon Web Services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37" y="4015555"/>
            <a:ext cx="1895863" cy="7077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4651" y="2972987"/>
            <a:ext cx="866808" cy="1036986"/>
          </a:xfrm>
          <a:prstGeom prst="rect">
            <a:avLst/>
          </a:prstGeom>
        </p:spPr>
      </p:pic>
      <p:sp>
        <p:nvSpPr>
          <p:cNvPr id="3" name="Subtitle 2"/>
          <p:cNvSpPr>
            <a:spLocks noGrp="1"/>
          </p:cNvSpPr>
          <p:nvPr>
            <p:ph type="subTitle" idx="1"/>
          </p:nvPr>
        </p:nvSpPr>
        <p:spPr>
          <a:xfrm>
            <a:off x="1999300" y="4048530"/>
            <a:ext cx="2359754" cy="709083"/>
          </a:xfrm>
        </p:spPr>
        <p:txBody>
          <a:bodyPr/>
          <a:lstStyle/>
          <a:p>
            <a:pPr algn="ctr">
              <a:spcBef>
                <a:spcPts val="0"/>
              </a:spcBef>
            </a:pPr>
            <a:r>
              <a:rPr lang="en-US" sz="1600" dirty="0" smtClean="0"/>
              <a:t>Glenn Gutmacher</a:t>
            </a:r>
          </a:p>
          <a:p>
            <a:pPr algn="ctr">
              <a:spcBef>
                <a:spcPts val="0"/>
              </a:spcBef>
            </a:pPr>
            <a:r>
              <a:rPr lang="en-US" sz="1600" dirty="0" smtClean="0"/>
              <a:t>VP, Diversity Sourcing</a:t>
            </a:r>
          </a:p>
          <a:p>
            <a:pPr algn="ctr">
              <a:spcBef>
                <a:spcPts val="0"/>
              </a:spcBef>
            </a:pPr>
            <a:r>
              <a:rPr lang="en-US" sz="1600" dirty="0" smtClean="0"/>
              <a:t>State Street Corporation</a:t>
            </a:r>
            <a:endParaRPr lang="en-US" sz="1600" dirty="0"/>
          </a:p>
        </p:txBody>
      </p:sp>
    </p:spTree>
    <p:extLst>
      <p:ext uri="{BB962C8B-B14F-4D97-AF65-F5344CB8AC3E}">
        <p14:creationId xmlns:p14="http://schemas.microsoft.com/office/powerpoint/2010/main" val="100397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7" y="642079"/>
            <a:ext cx="2965088" cy="566981"/>
          </a:xfrm>
        </p:spPr>
        <p:txBody>
          <a:bodyPr/>
          <a:lstStyle/>
          <a:p>
            <a:r>
              <a:rPr lang="en-US" dirty="0"/>
              <a:t>Setting </a:t>
            </a:r>
            <a:r>
              <a:rPr lang="en-US" dirty="0" smtClean="0"/>
              <a:t>up</a:t>
            </a:r>
            <a:r>
              <a:rPr lang="en-US" sz="1600" dirty="0" smtClean="0"/>
              <a:t> (cont.)</a:t>
            </a:r>
            <a:endParaRPr lang="en-US" sz="1200" dirty="0"/>
          </a:p>
        </p:txBody>
      </p:sp>
      <p:sp>
        <p:nvSpPr>
          <p:cNvPr id="3" name="Subtitle 2"/>
          <p:cNvSpPr>
            <a:spLocks noGrp="1"/>
          </p:cNvSpPr>
          <p:nvPr>
            <p:ph type="subTitle" idx="1"/>
          </p:nvPr>
        </p:nvSpPr>
        <p:spPr>
          <a:xfrm>
            <a:off x="82913" y="1264279"/>
            <a:ext cx="3607344" cy="1195892"/>
          </a:xfrm>
        </p:spPr>
        <p:txBody>
          <a:bodyPr>
            <a:noAutofit/>
          </a:bodyPr>
          <a:lstStyle/>
          <a:p>
            <a:r>
              <a:rPr lang="en-US" sz="1600" dirty="0" smtClean="0">
                <a:solidFill>
                  <a:schemeClr val="tx1"/>
                </a:solidFill>
              </a:rPr>
              <a:t>If </a:t>
            </a:r>
            <a:r>
              <a:rPr lang="en-US" sz="1600" dirty="0">
                <a:solidFill>
                  <a:schemeClr val="tx1"/>
                </a:solidFill>
              </a:rPr>
              <a:t>not, </a:t>
            </a:r>
            <a:r>
              <a:rPr lang="en-US" sz="1600" dirty="0" smtClean="0">
                <a:solidFill>
                  <a:schemeClr val="tx1"/>
                </a:solidFill>
              </a:rPr>
              <a:t>Customize </a:t>
            </a:r>
            <a:r>
              <a:rPr lang="en-US" sz="1600" dirty="0">
                <a:solidFill>
                  <a:schemeClr val="tx1"/>
                </a:solidFill>
              </a:rPr>
              <a:t>the Ribbon and select the Developer checkbox as </a:t>
            </a:r>
            <a:r>
              <a:rPr lang="en-US" sz="1600" dirty="0" smtClean="0">
                <a:solidFill>
                  <a:schemeClr val="tx1"/>
                </a:solidFill>
              </a:rPr>
              <a:t>indicated below (&amp; </a:t>
            </a:r>
            <a:r>
              <a:rPr lang="en-US" sz="1600" dirty="0">
                <a:solidFill>
                  <a:schemeClr val="tx1"/>
                </a:solidFill>
              </a:rPr>
              <a:t>steps 1-3 of the screenshots at </a:t>
            </a:r>
            <a:r>
              <a:rPr lang="en-US" sz="1600" dirty="0">
                <a:solidFill>
                  <a:schemeClr val="tx1"/>
                </a:solidFill>
                <a:hlinkClick r:id="rId2"/>
              </a:rPr>
              <a:t>http://</a:t>
            </a:r>
            <a:r>
              <a:rPr lang="en-US" sz="1600" dirty="0" smtClean="0">
                <a:solidFill>
                  <a:schemeClr val="tx1"/>
                </a:solidFill>
                <a:hlinkClick r:id="rId2"/>
              </a:rPr>
              <a:t>www.excel-easy.com/vba/create-a-macro.html</a:t>
            </a:r>
            <a:r>
              <a:rPr lang="en-US" sz="1600" dirty="0" smtClean="0">
                <a:solidFill>
                  <a:schemeClr val="tx1"/>
                </a:solidFill>
              </a:rPr>
              <a:t>) </a:t>
            </a:r>
            <a:r>
              <a:rPr lang="en-US" sz="1600" dirty="0">
                <a:solidFill>
                  <a:schemeClr val="tx1"/>
                </a:solidFill>
              </a:rPr>
              <a:t>covering this one-time setup</a:t>
            </a:r>
            <a:r>
              <a:rPr lang="en-US" sz="1600" dirty="0" smtClean="0">
                <a:solidFill>
                  <a:schemeClr val="tx1"/>
                </a:solidFill>
              </a:rPr>
              <a:t>.</a:t>
            </a:r>
            <a:endParaRPr lang="en-US" sz="1600" dirty="0">
              <a:solidFill>
                <a:schemeClr val="tx1"/>
              </a:solidFill>
            </a:endParaRPr>
          </a:p>
        </p:txBody>
      </p:sp>
      <p:sp>
        <p:nvSpPr>
          <p:cNvPr id="8" name="Rectangle 7"/>
          <p:cNvSpPr/>
          <p:nvPr/>
        </p:nvSpPr>
        <p:spPr>
          <a:xfrm>
            <a:off x="3494314" y="572196"/>
            <a:ext cx="5649685" cy="338554"/>
          </a:xfrm>
          <a:prstGeom prst="rect">
            <a:avLst/>
          </a:prstGeom>
        </p:spPr>
        <p:txBody>
          <a:bodyPr wrap="square">
            <a:spAutoFit/>
          </a:bodyPr>
          <a:lstStyle/>
          <a:p>
            <a:r>
              <a:rPr lang="en-US" sz="1600" dirty="0" smtClean="0"/>
              <a:t>Is Developer </a:t>
            </a:r>
            <a:r>
              <a:rPr lang="en-US" sz="1600" dirty="0"/>
              <a:t>mode </a:t>
            </a:r>
            <a:r>
              <a:rPr lang="en-US" sz="1600" dirty="0" smtClean="0"/>
              <a:t>in your </a:t>
            </a:r>
            <a:r>
              <a:rPr lang="en-US" sz="1600" dirty="0"/>
              <a:t>Excel main </a:t>
            </a:r>
            <a:r>
              <a:rPr lang="en-US" sz="1600" dirty="0" smtClean="0"/>
              <a:t>menu? (You need it.)</a:t>
            </a:r>
            <a:endParaRPr lang="en-US" sz="16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315" y="840563"/>
            <a:ext cx="5612266" cy="55694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6" y="2659957"/>
            <a:ext cx="4638675" cy="24193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5761" y="1452724"/>
            <a:ext cx="5590067" cy="364383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spTree>
    <p:extLst>
      <p:ext uri="{BB962C8B-B14F-4D97-AF65-F5344CB8AC3E}">
        <p14:creationId xmlns:p14="http://schemas.microsoft.com/office/powerpoint/2010/main" val="2995490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85623"/>
            <a:ext cx="8030577" cy="566981"/>
          </a:xfrm>
        </p:spPr>
        <p:txBody>
          <a:bodyPr/>
          <a:lstStyle/>
          <a:p>
            <a:r>
              <a:rPr lang="en-US" dirty="0"/>
              <a:t>Setting up for Excel </a:t>
            </a:r>
            <a:r>
              <a:rPr lang="en-US" dirty="0" smtClean="0"/>
              <a:t>VBA</a:t>
            </a:r>
            <a:r>
              <a:rPr lang="en-US" sz="1600" dirty="0" smtClean="0"/>
              <a:t> (cont.)</a:t>
            </a:r>
            <a:endParaRPr lang="en-US" dirty="0"/>
          </a:p>
        </p:txBody>
      </p:sp>
      <p:sp>
        <p:nvSpPr>
          <p:cNvPr id="3" name="Subtitle 2"/>
          <p:cNvSpPr>
            <a:spLocks noGrp="1"/>
          </p:cNvSpPr>
          <p:nvPr>
            <p:ph type="subTitle" idx="1"/>
          </p:nvPr>
        </p:nvSpPr>
        <p:spPr>
          <a:xfrm>
            <a:off x="300627" y="1296937"/>
            <a:ext cx="5315722" cy="3318904"/>
          </a:xfrm>
        </p:spPr>
        <p:txBody>
          <a:bodyPr>
            <a:noAutofit/>
          </a:bodyPr>
          <a:lstStyle/>
          <a:p>
            <a:r>
              <a:rPr lang="en-US" sz="1600" dirty="0" smtClean="0">
                <a:solidFill>
                  <a:schemeClr val="tx1"/>
                </a:solidFill>
              </a:rPr>
              <a:t>You’ll want to pre-load some common reference libraries:</a:t>
            </a:r>
          </a:p>
          <a:p>
            <a:pPr marL="285750" indent="-285750">
              <a:buFont typeface="Arial" panose="020B0604020202020204" pitchFamily="34" charset="0"/>
              <a:buChar char="•"/>
            </a:pPr>
            <a:r>
              <a:rPr lang="en-US" sz="1600" dirty="0" smtClean="0">
                <a:solidFill>
                  <a:schemeClr val="tx1"/>
                </a:solidFill>
              </a:rPr>
              <a:t>Click </a:t>
            </a:r>
            <a:r>
              <a:rPr lang="en-US" sz="1600" dirty="0">
                <a:solidFill>
                  <a:schemeClr val="tx1"/>
                </a:solidFill>
              </a:rPr>
              <a:t>Developer </a:t>
            </a:r>
            <a:r>
              <a:rPr lang="en-US" sz="1600" dirty="0" smtClean="0">
                <a:solidFill>
                  <a:schemeClr val="tx1"/>
                </a:solidFill>
              </a:rPr>
              <a:t>tab (generated on previous slide), </a:t>
            </a:r>
            <a:r>
              <a:rPr lang="en-US" sz="1600" dirty="0">
                <a:solidFill>
                  <a:schemeClr val="tx1"/>
                </a:solidFill>
              </a:rPr>
              <a:t>then click Visual Basic (leftmost button under that</a:t>
            </a:r>
            <a:r>
              <a:rPr lang="en-US" sz="1600" dirty="0" smtClean="0">
                <a:solidFill>
                  <a:schemeClr val="tx1"/>
                </a:solidFill>
              </a:rPr>
              <a:t>).</a:t>
            </a:r>
          </a:p>
          <a:p>
            <a:pPr marL="285750" indent="-285750">
              <a:buFont typeface="Arial" panose="020B0604020202020204" pitchFamily="34" charset="0"/>
              <a:buChar char="•"/>
            </a:pPr>
            <a:r>
              <a:rPr lang="en-US" sz="1600" dirty="0" smtClean="0">
                <a:solidFill>
                  <a:schemeClr val="tx1"/>
                </a:solidFill>
              </a:rPr>
              <a:t>In </a:t>
            </a:r>
            <a:r>
              <a:rPr lang="en-US" sz="1600" dirty="0">
                <a:solidFill>
                  <a:schemeClr val="tx1"/>
                </a:solidFill>
              </a:rPr>
              <a:t>the Tools menu, select References. </a:t>
            </a:r>
            <a:r>
              <a:rPr lang="en-US" sz="1600" dirty="0" smtClean="0">
                <a:solidFill>
                  <a:schemeClr val="tx1"/>
                </a:solidFill>
              </a:rPr>
              <a:t>Particularly select </a:t>
            </a:r>
            <a:r>
              <a:rPr lang="en-US" sz="1600" dirty="0">
                <a:solidFill>
                  <a:schemeClr val="tx1"/>
                </a:solidFill>
              </a:rPr>
              <a:t>the checkboxes for “Microsoft VBScript Regular Expressions 5.5</a:t>
            </a:r>
            <a:r>
              <a:rPr lang="en-US" sz="1600" dirty="0" smtClean="0">
                <a:solidFill>
                  <a:schemeClr val="tx1"/>
                </a:solidFill>
              </a:rPr>
              <a:t>”, “Microsoft Office Object Library” </a:t>
            </a:r>
            <a:r>
              <a:rPr lang="en-US" sz="1600" dirty="0">
                <a:solidFill>
                  <a:schemeClr val="tx1"/>
                </a:solidFill>
              </a:rPr>
              <a:t>and “Microsoft Visual Basic for Applications Extensibility</a:t>
            </a:r>
            <a:r>
              <a:rPr lang="en-US" sz="1600" dirty="0" smtClean="0">
                <a:solidFill>
                  <a:schemeClr val="tx1"/>
                </a:solidFill>
              </a:rPr>
              <a:t>”. (These may be further down the list, in alphabetical order.)</a:t>
            </a:r>
          </a:p>
          <a:p>
            <a:pPr marL="285750" indent="-285750">
              <a:buFont typeface="Arial" panose="020B0604020202020204" pitchFamily="34" charset="0"/>
              <a:buChar char="•"/>
            </a:pPr>
            <a:r>
              <a:rPr lang="en-US" sz="1600" dirty="0" smtClean="0">
                <a:solidFill>
                  <a:schemeClr val="tx1"/>
                </a:solidFill>
              </a:rPr>
              <a:t>Unfortunately</a:t>
            </a:r>
            <a:r>
              <a:rPr lang="en-US" sz="1600" dirty="0">
                <a:solidFill>
                  <a:schemeClr val="tx1"/>
                </a:solidFill>
              </a:rPr>
              <a:t>, you need to make sure other users of </a:t>
            </a:r>
            <a:r>
              <a:rPr lang="en-US" sz="1600" dirty="0" smtClean="0">
                <a:solidFill>
                  <a:schemeClr val="tx1"/>
                </a:solidFill>
              </a:rPr>
              <a:t>your </a:t>
            </a:r>
            <a:r>
              <a:rPr lang="en-US" sz="1600" dirty="0">
                <a:solidFill>
                  <a:schemeClr val="tx1"/>
                </a:solidFill>
              </a:rPr>
              <a:t>macro also </a:t>
            </a:r>
            <a:r>
              <a:rPr lang="en-US" sz="1600" dirty="0" smtClean="0">
                <a:solidFill>
                  <a:schemeClr val="tx1"/>
                </a:solidFill>
              </a:rPr>
              <a:t>selected these (if needed by your macro), </a:t>
            </a:r>
            <a:r>
              <a:rPr lang="en-US" sz="1600" dirty="0">
                <a:solidFill>
                  <a:schemeClr val="tx1"/>
                </a:solidFill>
              </a:rPr>
              <a:t>but at </a:t>
            </a:r>
            <a:r>
              <a:rPr lang="en-US" sz="1600" dirty="0" smtClean="0">
                <a:solidFill>
                  <a:schemeClr val="tx1"/>
                </a:solidFill>
              </a:rPr>
              <a:t>least you see </a:t>
            </a:r>
            <a:r>
              <a:rPr lang="en-US" sz="1600" dirty="0">
                <a:solidFill>
                  <a:schemeClr val="tx1"/>
                </a:solidFill>
              </a:rPr>
              <a:t>it’s </a:t>
            </a:r>
            <a:r>
              <a:rPr lang="en-US" sz="1600" dirty="0" smtClean="0">
                <a:solidFill>
                  <a:schemeClr val="tx1"/>
                </a:solidFill>
              </a:rPr>
              <a:t>a quick, </a:t>
            </a:r>
            <a:r>
              <a:rPr lang="en-US" sz="1600" dirty="0">
                <a:solidFill>
                  <a:schemeClr val="tx1"/>
                </a:solidFill>
              </a:rPr>
              <a:t>one-time procedure </a:t>
            </a:r>
            <a:r>
              <a:rPr lang="en-US" sz="1600" dirty="0" smtClean="0">
                <a:solidFill>
                  <a:schemeClr val="tx1"/>
                </a:solidFill>
              </a:rPr>
              <a:t>(</a:t>
            </a:r>
            <a:r>
              <a:rPr lang="en-US" sz="1600" dirty="0">
                <a:solidFill>
                  <a:schemeClr val="tx1"/>
                </a:solidFill>
                <a:hlinkClick r:id="rId2"/>
              </a:rPr>
              <a:t>see the top-voted answer here</a:t>
            </a:r>
            <a:r>
              <a:rPr lang="en-US" sz="1600" dirty="0">
                <a:solidFill>
                  <a:schemeClr val="tx1"/>
                </a:solidFill>
              </a:rPr>
              <a:t> to learn more</a:t>
            </a:r>
            <a:r>
              <a:rPr lang="en-US" sz="1600" dirty="0" smtClean="0">
                <a:solidFill>
                  <a:schemeClr val="tx1"/>
                </a:solidFill>
              </a:rPr>
              <a:t>).</a:t>
            </a:r>
          </a:p>
          <a:p>
            <a:pPr marL="285750" indent="-285750">
              <a:buFont typeface="Arial" panose="020B0604020202020204" pitchFamily="34" charset="0"/>
              <a:buChar char="•"/>
            </a:pPr>
            <a:r>
              <a:rPr lang="en-US" sz="1600" dirty="0" smtClean="0">
                <a:solidFill>
                  <a:schemeClr val="tx1"/>
                </a:solidFill>
              </a:rPr>
              <a:t>See Appendix for additional setup steps you *might* need.</a:t>
            </a:r>
            <a:endParaRPr lang="en-US" sz="16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348" y="628650"/>
            <a:ext cx="3419475" cy="19431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1995" y="2473098"/>
            <a:ext cx="4219575" cy="34194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spTree>
    <p:extLst>
      <p:ext uri="{BB962C8B-B14F-4D97-AF65-F5344CB8AC3E}">
        <p14:creationId xmlns:p14="http://schemas.microsoft.com/office/powerpoint/2010/main" val="2440240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597941"/>
            <a:ext cx="8030577" cy="566981"/>
          </a:xfrm>
        </p:spPr>
        <p:txBody>
          <a:bodyPr/>
          <a:lstStyle/>
          <a:p>
            <a:r>
              <a:rPr lang="en-US" dirty="0"/>
              <a:t>An Excel VBA code example</a:t>
            </a:r>
          </a:p>
        </p:txBody>
      </p:sp>
      <p:sp>
        <p:nvSpPr>
          <p:cNvPr id="3" name="Subtitle 2"/>
          <p:cNvSpPr>
            <a:spLocks noGrp="1"/>
          </p:cNvSpPr>
          <p:nvPr>
            <p:ph type="subTitle" idx="1"/>
          </p:nvPr>
        </p:nvSpPr>
        <p:spPr>
          <a:xfrm>
            <a:off x="300627" y="1209255"/>
            <a:ext cx="5414374" cy="3534688"/>
          </a:xfrm>
        </p:spPr>
        <p:txBody>
          <a:bodyPr>
            <a:noAutofit/>
          </a:bodyPr>
          <a:lstStyle/>
          <a:p>
            <a:r>
              <a:rPr lang="en-US" sz="1600" i="1" dirty="0">
                <a:solidFill>
                  <a:schemeClr val="tx1"/>
                </a:solidFill>
              </a:rPr>
              <a:t>Business need: </a:t>
            </a:r>
            <a:r>
              <a:rPr lang="en-US" sz="1600" dirty="0">
                <a:solidFill>
                  <a:schemeClr val="tx1"/>
                </a:solidFill>
              </a:rPr>
              <a:t>You want to send an email campaign to people across a whole particular Outlook folder of </a:t>
            </a:r>
            <a:r>
              <a:rPr lang="en-US" sz="1600" dirty="0" smtClean="0">
                <a:solidFill>
                  <a:schemeClr val="tx1"/>
                </a:solidFill>
              </a:rPr>
              <a:t>emails.  This </a:t>
            </a:r>
            <a:r>
              <a:rPr lang="en-US" sz="1600" dirty="0">
                <a:solidFill>
                  <a:schemeClr val="tx1"/>
                </a:solidFill>
              </a:rPr>
              <a:t>macro:</a:t>
            </a:r>
          </a:p>
          <a:p>
            <a:pPr marL="514350" indent="-514350">
              <a:buFont typeface="+mj-lt"/>
              <a:buAutoNum type="arabicPeriod"/>
            </a:pPr>
            <a:r>
              <a:rPr lang="en-US" sz="1600" dirty="0">
                <a:solidFill>
                  <a:schemeClr val="tx1"/>
                </a:solidFill>
              </a:rPr>
              <a:t>lets you select any Outlook (</a:t>
            </a:r>
            <a:r>
              <a:rPr lang="en-US" sz="1600" dirty="0" smtClean="0">
                <a:solidFill>
                  <a:schemeClr val="tx1"/>
                </a:solidFill>
              </a:rPr>
              <a:t>sub)folder </a:t>
            </a:r>
            <a:r>
              <a:rPr lang="en-US" sz="1600" dirty="0">
                <a:solidFill>
                  <a:schemeClr val="tx1"/>
                </a:solidFill>
              </a:rPr>
              <a:t>in your mailbox </a:t>
            </a:r>
            <a:r>
              <a:rPr lang="en-US" sz="1600" dirty="0" smtClean="0">
                <a:solidFill>
                  <a:schemeClr val="tx1"/>
                </a:solidFill>
              </a:rPr>
              <a:t>or </a:t>
            </a:r>
            <a:r>
              <a:rPr lang="en-US" sz="1600" dirty="0">
                <a:solidFill>
                  <a:schemeClr val="tx1"/>
                </a:solidFill>
              </a:rPr>
              <a:t>any shared </a:t>
            </a:r>
            <a:r>
              <a:rPr lang="en-US" sz="1600" dirty="0" smtClean="0">
                <a:solidFill>
                  <a:schemeClr val="tx1"/>
                </a:solidFill>
              </a:rPr>
              <a:t>box (personal </a:t>
            </a:r>
            <a:r>
              <a:rPr lang="en-US" sz="1600" dirty="0">
                <a:solidFill>
                  <a:schemeClr val="tx1"/>
                </a:solidFill>
              </a:rPr>
              <a:t>or </a:t>
            </a:r>
            <a:r>
              <a:rPr lang="en-US" sz="1600" dirty="0" smtClean="0">
                <a:solidFill>
                  <a:schemeClr val="tx1"/>
                </a:solidFill>
              </a:rPr>
              <a:t>corporate </a:t>
            </a:r>
            <a:r>
              <a:rPr lang="en-US" sz="1600" dirty="0">
                <a:solidFill>
                  <a:schemeClr val="tx1"/>
                </a:solidFill>
              </a:rPr>
              <a:t>Outlook Exchange);</a:t>
            </a:r>
          </a:p>
          <a:p>
            <a:pPr marL="514350" indent="-514350">
              <a:buFont typeface="+mj-lt"/>
              <a:buAutoNum type="arabicPeriod"/>
            </a:pPr>
            <a:r>
              <a:rPr lang="en-US" sz="1600" dirty="0">
                <a:solidFill>
                  <a:schemeClr val="tx1"/>
                </a:solidFill>
              </a:rPr>
              <a:t>automatically grabs all the email addresses in the body of those messages (including the senders);</a:t>
            </a:r>
          </a:p>
          <a:p>
            <a:pPr marL="514350" indent="-514350">
              <a:buFont typeface="+mj-lt"/>
              <a:buAutoNum type="arabicPeriod"/>
            </a:pPr>
            <a:r>
              <a:rPr lang="en-US" sz="1600" dirty="0">
                <a:solidFill>
                  <a:schemeClr val="tx1"/>
                </a:solidFill>
              </a:rPr>
              <a:t>plops them into an Excel file;</a:t>
            </a:r>
          </a:p>
          <a:p>
            <a:pPr marL="514350" indent="-514350">
              <a:buFont typeface="+mj-lt"/>
              <a:buAutoNum type="arabicPeriod"/>
            </a:pPr>
            <a:r>
              <a:rPr lang="en-US" sz="1600" dirty="0">
                <a:solidFill>
                  <a:schemeClr val="tx1"/>
                </a:solidFill>
              </a:rPr>
              <a:t>de-duplicates and sorts the results; and</a:t>
            </a:r>
          </a:p>
          <a:p>
            <a:pPr marL="514350" indent="-514350">
              <a:buFont typeface="+mj-lt"/>
              <a:buAutoNum type="arabicPeriod"/>
            </a:pPr>
            <a:r>
              <a:rPr lang="en-US" sz="1600" dirty="0">
                <a:solidFill>
                  <a:schemeClr val="tx1"/>
                </a:solidFill>
              </a:rPr>
              <a:t>inserts references after each email address with subject line, sent date and message sender, to make it convenient to trace the source for context/reference.</a:t>
            </a:r>
          </a:p>
          <a:p>
            <a:r>
              <a:rPr lang="en-US" sz="1600" dirty="0">
                <a:solidFill>
                  <a:schemeClr val="tx1"/>
                </a:solidFill>
              </a:rPr>
              <a:t>Let’s look </a:t>
            </a:r>
            <a:r>
              <a:rPr lang="en-US" sz="1600" dirty="0" smtClean="0">
                <a:solidFill>
                  <a:schemeClr val="tx1"/>
                </a:solidFill>
              </a:rPr>
              <a:t>through highlights in </a:t>
            </a:r>
            <a:r>
              <a:rPr lang="en-US" sz="1600" dirty="0">
                <a:solidFill>
                  <a:schemeClr val="tx1"/>
                </a:solidFill>
                <a:hlinkClick r:id="rId2"/>
              </a:rPr>
              <a:t>the code</a:t>
            </a:r>
            <a:r>
              <a:rPr lang="en-US" sz="1600" dirty="0">
                <a:solidFill>
                  <a:schemeClr val="tx1"/>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971" y="622132"/>
            <a:ext cx="3142633" cy="44975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spTree>
    <p:extLst>
      <p:ext uri="{BB962C8B-B14F-4D97-AF65-F5344CB8AC3E}">
        <p14:creationId xmlns:p14="http://schemas.microsoft.com/office/powerpoint/2010/main" val="1011398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597941"/>
            <a:ext cx="8030577" cy="566981"/>
          </a:xfrm>
        </p:spPr>
        <p:txBody>
          <a:bodyPr/>
          <a:lstStyle/>
          <a:p>
            <a:r>
              <a:rPr lang="en-US" dirty="0"/>
              <a:t>An Excel VBA </a:t>
            </a:r>
            <a:r>
              <a:rPr lang="en-US" dirty="0" smtClean="0"/>
              <a:t>example (cont.)</a:t>
            </a:r>
            <a:endParaRPr lang="en-US" dirty="0"/>
          </a:p>
        </p:txBody>
      </p:sp>
      <p:sp>
        <p:nvSpPr>
          <p:cNvPr id="3" name="Subtitle 2"/>
          <p:cNvSpPr>
            <a:spLocks noGrp="1"/>
          </p:cNvSpPr>
          <p:nvPr>
            <p:ph type="subTitle" idx="1"/>
          </p:nvPr>
        </p:nvSpPr>
        <p:spPr>
          <a:xfrm>
            <a:off x="300626" y="1209255"/>
            <a:ext cx="8603888" cy="3534688"/>
          </a:xfrm>
        </p:spPr>
        <p:txBody>
          <a:bodyPr>
            <a:noAutofit/>
          </a:bodyPr>
          <a:lstStyle/>
          <a:p>
            <a:pPr marL="285750" indent="-285750">
              <a:buFont typeface="Arial" panose="020B0604020202020204" pitchFamily="34" charset="0"/>
              <a:buChar char="•"/>
            </a:pPr>
            <a:r>
              <a:rPr lang="en-US" sz="1600" dirty="0" smtClean="0">
                <a:solidFill>
                  <a:schemeClr val="tx1"/>
                </a:solidFill>
              </a:rPr>
              <a:t>The usual first set of statements are to dimension (set the type of) your variables. Some types are unique to MS Outlook (</a:t>
            </a:r>
            <a:r>
              <a:rPr lang="en-US" sz="1600" dirty="0" smtClean="0">
                <a:solidFill>
                  <a:schemeClr val="tx1"/>
                </a:solidFill>
                <a:hlinkClick r:id="rId2"/>
              </a:rPr>
              <a:t>more here</a:t>
            </a:r>
            <a:r>
              <a:rPr lang="en-US" sz="1600" dirty="0" smtClean="0">
                <a:solidFill>
                  <a:schemeClr val="tx1"/>
                </a:solidFill>
              </a:rPr>
              <a:t>). String, Long, Object, Range and Boolean are more universal.</a:t>
            </a:r>
          </a:p>
          <a:p>
            <a:r>
              <a:rPr lang="en-US" sz="1400" dirty="0">
                <a:solidFill>
                  <a:srgbClr val="00B050"/>
                </a:solidFill>
              </a:rPr>
              <a:t>Dim </a:t>
            </a:r>
            <a:r>
              <a:rPr lang="en-US" sz="1400" dirty="0" err="1">
                <a:solidFill>
                  <a:srgbClr val="00B050"/>
                </a:solidFill>
              </a:rPr>
              <a:t>objItems</a:t>
            </a:r>
            <a:r>
              <a:rPr lang="en-US" sz="1400" dirty="0">
                <a:solidFill>
                  <a:srgbClr val="00B050"/>
                </a:solidFill>
              </a:rPr>
              <a:t> As </a:t>
            </a:r>
            <a:r>
              <a:rPr lang="en-US" sz="1400" dirty="0" err="1">
                <a:solidFill>
                  <a:srgbClr val="00B050"/>
                </a:solidFill>
              </a:rPr>
              <a:t>Outlook.Items</a:t>
            </a:r>
            <a:r>
              <a:rPr lang="en-US" sz="1400" dirty="0">
                <a:solidFill>
                  <a:srgbClr val="00B050"/>
                </a:solidFill>
              </a:rPr>
              <a:t>, </a:t>
            </a:r>
            <a:r>
              <a:rPr lang="en-US" sz="1400" dirty="0" err="1">
                <a:solidFill>
                  <a:srgbClr val="00B050"/>
                </a:solidFill>
              </a:rPr>
              <a:t>objFolder</a:t>
            </a:r>
            <a:r>
              <a:rPr lang="en-US" sz="1400" dirty="0">
                <a:solidFill>
                  <a:srgbClr val="00B050"/>
                </a:solidFill>
              </a:rPr>
              <a:t> As </a:t>
            </a:r>
            <a:r>
              <a:rPr lang="en-US" sz="1400" dirty="0" err="1">
                <a:solidFill>
                  <a:srgbClr val="00B050"/>
                </a:solidFill>
              </a:rPr>
              <a:t>Outlook.MAPIFolder</a:t>
            </a:r>
            <a:r>
              <a:rPr lang="en-US" sz="1400" dirty="0">
                <a:solidFill>
                  <a:srgbClr val="00B050"/>
                </a:solidFill>
              </a:rPr>
              <a:t>, </a:t>
            </a:r>
            <a:r>
              <a:rPr lang="en-US" sz="1400" dirty="0" err="1">
                <a:solidFill>
                  <a:srgbClr val="00B050"/>
                </a:solidFill>
              </a:rPr>
              <a:t>olItem</a:t>
            </a:r>
            <a:r>
              <a:rPr lang="en-US" sz="1400" dirty="0">
                <a:solidFill>
                  <a:srgbClr val="00B050"/>
                </a:solidFill>
              </a:rPr>
              <a:t> As </a:t>
            </a:r>
            <a:r>
              <a:rPr lang="en-US" sz="1400" dirty="0" err="1">
                <a:solidFill>
                  <a:srgbClr val="00B050"/>
                </a:solidFill>
              </a:rPr>
              <a:t>Outlook.MailItem</a:t>
            </a:r>
            <a:endParaRPr lang="en-US" sz="1400" dirty="0">
              <a:solidFill>
                <a:srgbClr val="00B050"/>
              </a:solidFill>
            </a:endParaRPr>
          </a:p>
          <a:p>
            <a:r>
              <a:rPr lang="en-US" sz="1400" dirty="0">
                <a:solidFill>
                  <a:schemeClr val="tx1"/>
                </a:solidFill>
              </a:rPr>
              <a:t> </a:t>
            </a:r>
            <a:r>
              <a:rPr lang="en-US" sz="1400" dirty="0" smtClean="0">
                <a:solidFill>
                  <a:schemeClr val="tx1"/>
                </a:solidFill>
              </a:rPr>
              <a:t>'Dim is the command preceding </a:t>
            </a:r>
            <a:r>
              <a:rPr lang="en-US" sz="1400" dirty="0" err="1" smtClean="0">
                <a:solidFill>
                  <a:schemeClr val="tx1"/>
                </a:solidFill>
              </a:rPr>
              <a:t>var</a:t>
            </a:r>
            <a:r>
              <a:rPr lang="en-US" sz="1400" dirty="0" smtClean="0">
                <a:solidFill>
                  <a:schemeClr val="tx1"/>
                </a:solidFill>
              </a:rPr>
              <a:t> As type; above </a:t>
            </a:r>
            <a:r>
              <a:rPr lang="en-US" sz="1400" dirty="0">
                <a:solidFill>
                  <a:schemeClr val="tx1"/>
                </a:solidFill>
              </a:rPr>
              <a:t>ones are Outlook-specific, below are some more common ones:</a:t>
            </a:r>
          </a:p>
          <a:p>
            <a:r>
              <a:rPr lang="en-US" sz="1400" dirty="0">
                <a:solidFill>
                  <a:srgbClr val="00B050"/>
                </a:solidFill>
              </a:rPr>
              <a:t>Dim </a:t>
            </a:r>
            <a:r>
              <a:rPr lang="en-US" sz="1400" dirty="0" err="1">
                <a:solidFill>
                  <a:srgbClr val="00B050"/>
                </a:solidFill>
              </a:rPr>
              <a:t>xlApp</a:t>
            </a:r>
            <a:r>
              <a:rPr lang="en-US" sz="1400" dirty="0">
                <a:solidFill>
                  <a:srgbClr val="00B050"/>
                </a:solidFill>
              </a:rPr>
              <a:t> As Object, </a:t>
            </a:r>
            <a:r>
              <a:rPr lang="en-US" sz="1400" dirty="0" err="1">
                <a:solidFill>
                  <a:srgbClr val="00B050"/>
                </a:solidFill>
              </a:rPr>
              <a:t>xlWB</a:t>
            </a:r>
            <a:r>
              <a:rPr lang="en-US" sz="1400" dirty="0">
                <a:solidFill>
                  <a:srgbClr val="00B050"/>
                </a:solidFill>
              </a:rPr>
              <a:t> As Object, </a:t>
            </a:r>
            <a:r>
              <a:rPr lang="en-US" sz="1400" dirty="0" err="1">
                <a:solidFill>
                  <a:srgbClr val="00B050"/>
                </a:solidFill>
              </a:rPr>
              <a:t>xlSheet</a:t>
            </a:r>
            <a:r>
              <a:rPr lang="en-US" sz="1400" dirty="0">
                <a:solidFill>
                  <a:srgbClr val="00B050"/>
                </a:solidFill>
              </a:rPr>
              <a:t> As Object, </a:t>
            </a:r>
            <a:r>
              <a:rPr lang="en-US" sz="1400" dirty="0" err="1">
                <a:solidFill>
                  <a:srgbClr val="00B050"/>
                </a:solidFill>
              </a:rPr>
              <a:t>ws</a:t>
            </a:r>
            <a:r>
              <a:rPr lang="en-US" sz="1400" dirty="0">
                <a:solidFill>
                  <a:srgbClr val="00B050"/>
                </a:solidFill>
              </a:rPr>
              <a:t> As Worksheet</a:t>
            </a:r>
          </a:p>
          <a:p>
            <a:r>
              <a:rPr lang="en-US" sz="1400" dirty="0">
                <a:solidFill>
                  <a:srgbClr val="00B050"/>
                </a:solidFill>
              </a:rPr>
              <a:t>Dim </a:t>
            </a:r>
            <a:r>
              <a:rPr lang="en-US" sz="1400" dirty="0" err="1">
                <a:solidFill>
                  <a:srgbClr val="00B050"/>
                </a:solidFill>
              </a:rPr>
              <a:t>fNameAndPath</a:t>
            </a:r>
            <a:r>
              <a:rPr lang="en-US" sz="1400" dirty="0">
                <a:solidFill>
                  <a:srgbClr val="00B050"/>
                </a:solidFill>
              </a:rPr>
              <a:t> As Variant, </a:t>
            </a:r>
            <a:r>
              <a:rPr lang="en-US" sz="1400" dirty="0" err="1">
                <a:solidFill>
                  <a:srgbClr val="00B050"/>
                </a:solidFill>
              </a:rPr>
              <a:t>deduperList</a:t>
            </a:r>
            <a:r>
              <a:rPr lang="en-US" sz="1400" dirty="0">
                <a:solidFill>
                  <a:srgbClr val="00B050"/>
                </a:solidFill>
              </a:rPr>
              <a:t>(), </a:t>
            </a:r>
            <a:r>
              <a:rPr lang="en-US" sz="1400" dirty="0" err="1">
                <a:solidFill>
                  <a:srgbClr val="00B050"/>
                </a:solidFill>
              </a:rPr>
              <a:t>foundEmails</a:t>
            </a:r>
            <a:r>
              <a:rPr lang="en-US" sz="1400" dirty="0">
                <a:solidFill>
                  <a:srgbClr val="00B050"/>
                </a:solidFill>
              </a:rPr>
              <a:t>() </a:t>
            </a:r>
            <a:r>
              <a:rPr lang="en-US" sz="1400" dirty="0">
                <a:solidFill>
                  <a:schemeClr val="tx1"/>
                </a:solidFill>
              </a:rPr>
              <a:t>'Variant is default when you don't specify a type</a:t>
            </a:r>
          </a:p>
          <a:p>
            <a:r>
              <a:rPr lang="en-US" sz="1400" dirty="0">
                <a:solidFill>
                  <a:schemeClr val="tx1"/>
                </a:solidFill>
              </a:rPr>
              <a:t> 'but a </a:t>
            </a:r>
            <a:r>
              <a:rPr lang="en-US" sz="1400" dirty="0" err="1">
                <a:solidFill>
                  <a:schemeClr val="tx1"/>
                </a:solidFill>
              </a:rPr>
              <a:t>var</a:t>
            </a:r>
            <a:r>
              <a:rPr lang="en-US" sz="1400" dirty="0">
                <a:solidFill>
                  <a:schemeClr val="tx1"/>
                </a:solidFill>
              </a:rPr>
              <a:t> name immediately followed by () implies it will be an array</a:t>
            </a:r>
          </a:p>
          <a:p>
            <a:r>
              <a:rPr lang="en-US" sz="1400" dirty="0">
                <a:solidFill>
                  <a:srgbClr val="00B050"/>
                </a:solidFill>
              </a:rPr>
              <a:t>Dim </a:t>
            </a:r>
            <a:r>
              <a:rPr lang="en-US" sz="1400" dirty="0" err="1">
                <a:solidFill>
                  <a:srgbClr val="00B050"/>
                </a:solidFill>
              </a:rPr>
              <a:t>sText</a:t>
            </a:r>
            <a:r>
              <a:rPr lang="en-US" sz="1400" dirty="0">
                <a:solidFill>
                  <a:srgbClr val="00B050"/>
                </a:solidFill>
              </a:rPr>
              <a:t> As String, </a:t>
            </a:r>
            <a:r>
              <a:rPr lang="en-US" sz="1400" dirty="0" err="1">
                <a:solidFill>
                  <a:srgbClr val="00B050"/>
                </a:solidFill>
              </a:rPr>
              <a:t>OneRange</a:t>
            </a:r>
            <a:r>
              <a:rPr lang="en-US" sz="1400" dirty="0">
                <a:solidFill>
                  <a:srgbClr val="00B050"/>
                </a:solidFill>
              </a:rPr>
              <a:t> As Range, </a:t>
            </a:r>
            <a:r>
              <a:rPr lang="en-US" sz="1400" dirty="0" err="1">
                <a:solidFill>
                  <a:srgbClr val="00B050"/>
                </a:solidFill>
              </a:rPr>
              <a:t>SortCell</a:t>
            </a:r>
            <a:r>
              <a:rPr lang="en-US" sz="1400" dirty="0">
                <a:solidFill>
                  <a:srgbClr val="00B050"/>
                </a:solidFill>
              </a:rPr>
              <a:t> As Range </a:t>
            </a:r>
            <a:r>
              <a:rPr lang="en-US" sz="1400" dirty="0">
                <a:solidFill>
                  <a:schemeClr val="tx1"/>
                </a:solidFill>
              </a:rPr>
              <a:t>'Range refers to a span of one or more cells; String is for text</a:t>
            </a:r>
          </a:p>
          <a:p>
            <a:r>
              <a:rPr lang="en-US" sz="1400" dirty="0">
                <a:solidFill>
                  <a:srgbClr val="00B050"/>
                </a:solidFill>
              </a:rPr>
              <a:t>Dim a As Long, </a:t>
            </a:r>
            <a:r>
              <a:rPr lang="en-US" sz="1400" dirty="0" err="1">
                <a:solidFill>
                  <a:srgbClr val="00B050"/>
                </a:solidFill>
              </a:rPr>
              <a:t>i</a:t>
            </a:r>
            <a:r>
              <a:rPr lang="en-US" sz="1400" dirty="0">
                <a:solidFill>
                  <a:srgbClr val="00B050"/>
                </a:solidFill>
              </a:rPr>
              <a:t> As Long, </a:t>
            </a:r>
            <a:r>
              <a:rPr lang="en-US" sz="1400" dirty="0" err="1">
                <a:solidFill>
                  <a:srgbClr val="00B050"/>
                </a:solidFill>
              </a:rPr>
              <a:t>messageCount</a:t>
            </a:r>
            <a:r>
              <a:rPr lang="en-US" sz="1400" dirty="0">
                <a:solidFill>
                  <a:srgbClr val="00B050"/>
                </a:solidFill>
              </a:rPr>
              <a:t> As Long, </a:t>
            </a:r>
            <a:r>
              <a:rPr lang="en-US" sz="1400" dirty="0" err="1">
                <a:solidFill>
                  <a:srgbClr val="00B050"/>
                </a:solidFill>
              </a:rPr>
              <a:t>LastRow</a:t>
            </a:r>
            <a:r>
              <a:rPr lang="en-US" sz="1400" dirty="0">
                <a:solidFill>
                  <a:srgbClr val="00B050"/>
                </a:solidFill>
              </a:rPr>
              <a:t> As Long </a:t>
            </a:r>
            <a:r>
              <a:rPr lang="en-US" sz="1400" dirty="0">
                <a:solidFill>
                  <a:schemeClr val="tx1"/>
                </a:solidFill>
              </a:rPr>
              <a:t>'Integer works for smaller numbers,</a:t>
            </a:r>
          </a:p>
          <a:p>
            <a:r>
              <a:rPr lang="en-US" sz="1400" dirty="0">
                <a:solidFill>
                  <a:schemeClr val="tx1"/>
                </a:solidFill>
              </a:rPr>
              <a:t> 'but Long works regardless how large your </a:t>
            </a:r>
            <a:r>
              <a:rPr lang="en-US" sz="1400" dirty="0" err="1">
                <a:solidFill>
                  <a:schemeClr val="tx1"/>
                </a:solidFill>
              </a:rPr>
              <a:t>var</a:t>
            </a:r>
            <a:r>
              <a:rPr lang="en-US" sz="1400" dirty="0">
                <a:solidFill>
                  <a:schemeClr val="tx1"/>
                </a:solidFill>
              </a:rPr>
              <a:t> gets &amp; runs faster than Integer, so always use Long!</a:t>
            </a:r>
          </a:p>
          <a:p>
            <a:r>
              <a:rPr lang="en-US" sz="1400" dirty="0">
                <a:solidFill>
                  <a:srgbClr val="00B050"/>
                </a:solidFill>
              </a:rPr>
              <a:t>Dim </a:t>
            </a:r>
            <a:r>
              <a:rPr lang="en-US" sz="1400" dirty="0" err="1">
                <a:solidFill>
                  <a:srgbClr val="00B050"/>
                </a:solidFill>
              </a:rPr>
              <a:t>bXStarted</a:t>
            </a:r>
            <a:r>
              <a:rPr lang="en-US" sz="1400" dirty="0">
                <a:solidFill>
                  <a:srgbClr val="00B050"/>
                </a:solidFill>
              </a:rPr>
              <a:t> As Boolean </a:t>
            </a:r>
            <a:r>
              <a:rPr lang="en-US" sz="1400" dirty="0">
                <a:solidFill>
                  <a:schemeClr val="tx1"/>
                </a:solidFill>
              </a:rPr>
              <a:t>'True or False</a:t>
            </a:r>
          </a:p>
          <a:p>
            <a:r>
              <a:rPr lang="en-US" sz="1400" dirty="0">
                <a:solidFill>
                  <a:srgbClr val="00B050"/>
                </a:solidFill>
              </a:rPr>
              <a:t>Dim Regex As Object, </a:t>
            </a:r>
            <a:r>
              <a:rPr lang="en-US" sz="1400" dirty="0" err="1">
                <a:solidFill>
                  <a:srgbClr val="00B050"/>
                </a:solidFill>
              </a:rPr>
              <a:t>olMatches</a:t>
            </a:r>
            <a:r>
              <a:rPr lang="en-US" sz="1400" dirty="0">
                <a:solidFill>
                  <a:srgbClr val="00B050"/>
                </a:solidFill>
              </a:rPr>
              <a:t> As Object, Match As Object, M As Object </a:t>
            </a:r>
            <a:r>
              <a:rPr lang="en-US" sz="1400" dirty="0">
                <a:solidFill>
                  <a:schemeClr val="tx1"/>
                </a:solidFill>
              </a:rPr>
              <a:t>'used to find pattern matches to regular expressions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spTree>
    <p:extLst>
      <p:ext uri="{BB962C8B-B14F-4D97-AF65-F5344CB8AC3E}">
        <p14:creationId xmlns:p14="http://schemas.microsoft.com/office/powerpoint/2010/main" val="1212521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597941"/>
            <a:ext cx="8030577" cy="566981"/>
          </a:xfrm>
        </p:spPr>
        <p:txBody>
          <a:bodyPr/>
          <a:lstStyle/>
          <a:p>
            <a:r>
              <a:rPr lang="en-US" dirty="0"/>
              <a:t>An Excel VBA </a:t>
            </a:r>
            <a:r>
              <a:rPr lang="en-US" dirty="0" smtClean="0"/>
              <a:t>example (cont.)</a:t>
            </a:r>
            <a:endParaRPr lang="en-US" dirty="0"/>
          </a:p>
        </p:txBody>
      </p:sp>
      <p:sp>
        <p:nvSpPr>
          <p:cNvPr id="3" name="Subtitle 2"/>
          <p:cNvSpPr>
            <a:spLocks noGrp="1"/>
          </p:cNvSpPr>
          <p:nvPr>
            <p:ph type="subTitle" idx="1"/>
          </p:nvPr>
        </p:nvSpPr>
        <p:spPr>
          <a:xfrm>
            <a:off x="300626" y="1209255"/>
            <a:ext cx="8603888" cy="3534688"/>
          </a:xfrm>
        </p:spPr>
        <p:txBody>
          <a:bodyPr>
            <a:noAutofit/>
          </a:bodyPr>
          <a:lstStyle/>
          <a:p>
            <a:r>
              <a:rPr lang="en-US" sz="1600" dirty="0" smtClean="0">
                <a:solidFill>
                  <a:schemeClr val="tx1"/>
                </a:solidFill>
              </a:rPr>
              <a:t>Other interesting parts of the code that we’ll cover as time allows (also read the extensive comments later), and let’s run it on a typical Outlook folder:</a:t>
            </a:r>
          </a:p>
          <a:p>
            <a:pPr marL="285750" indent="-285750">
              <a:buFont typeface="Arial" panose="020B0604020202020204" pitchFamily="34" charset="0"/>
              <a:buChar char="•"/>
            </a:pPr>
            <a:r>
              <a:rPr lang="en-US" sz="1600" dirty="0" smtClean="0">
                <a:solidFill>
                  <a:schemeClr val="tx1"/>
                </a:solidFill>
              </a:rPr>
              <a:t>Selecting a file for later use, adding new worksheets to it (for our data to come)</a:t>
            </a:r>
          </a:p>
          <a:p>
            <a:pPr marL="285750" indent="-285750">
              <a:buFont typeface="Arial" panose="020B0604020202020204" pitchFamily="34" charset="0"/>
              <a:buChar char="•"/>
            </a:pPr>
            <a:r>
              <a:rPr lang="en-US" sz="1600" dirty="0" smtClean="0">
                <a:solidFill>
                  <a:schemeClr val="tx1"/>
                </a:solidFill>
              </a:rPr>
              <a:t>Regular expressions (regex) to find the pattern of all email addresses (and adding values to worksheet)</a:t>
            </a:r>
          </a:p>
          <a:p>
            <a:pPr marL="285750" indent="-285750">
              <a:buFont typeface="Arial" panose="020B0604020202020204" pitchFamily="34" charset="0"/>
              <a:buChar char="•"/>
            </a:pPr>
            <a:r>
              <a:rPr lang="en-US" sz="1600" dirty="0" smtClean="0">
                <a:solidFill>
                  <a:schemeClr val="tx1"/>
                </a:solidFill>
              </a:rPr>
              <a:t>Adding other Outlook message item fields to worksheet</a:t>
            </a:r>
          </a:p>
          <a:p>
            <a:pPr marL="285750" indent="-285750">
              <a:buFont typeface="Arial" panose="020B0604020202020204" pitchFamily="34" charset="0"/>
              <a:buChar char="•"/>
            </a:pPr>
            <a:r>
              <a:rPr lang="en-US" sz="1600" dirty="0" smtClean="0">
                <a:solidFill>
                  <a:schemeClr val="tx1"/>
                </a:solidFill>
              </a:rPr>
              <a:t>Removing duplicate values</a:t>
            </a:r>
          </a:p>
          <a:p>
            <a:pPr marL="285750" indent="-285750">
              <a:buFont typeface="Arial" panose="020B0604020202020204" pitchFamily="34" charset="0"/>
              <a:buChar char="•"/>
            </a:pPr>
            <a:r>
              <a:rPr lang="en-US" sz="1600" dirty="0" smtClean="0">
                <a:solidFill>
                  <a:schemeClr val="tx1"/>
                </a:solidFill>
              </a:rPr>
              <a:t>Alpha-sort the final results</a:t>
            </a:r>
          </a:p>
          <a:p>
            <a:endParaRPr lang="en-US" sz="1600" dirty="0" smtClean="0">
              <a:solidFill>
                <a:schemeClr val="tx1"/>
              </a:solidFill>
            </a:endParaRPr>
          </a:p>
          <a:p>
            <a:endParaRPr lang="en-US" sz="16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spTree>
    <p:extLst>
      <p:ext uri="{BB962C8B-B14F-4D97-AF65-F5344CB8AC3E}">
        <p14:creationId xmlns:p14="http://schemas.microsoft.com/office/powerpoint/2010/main" val="3585055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16730"/>
            <a:ext cx="8030577" cy="566981"/>
          </a:xfrm>
        </p:spPr>
        <p:txBody>
          <a:bodyPr/>
          <a:lstStyle/>
          <a:p>
            <a:r>
              <a:rPr lang="en-US" dirty="0"/>
              <a:t>Setting up for webscraping in Python</a:t>
            </a:r>
          </a:p>
        </p:txBody>
      </p:sp>
      <p:sp>
        <p:nvSpPr>
          <p:cNvPr id="4" name="Content Placeholder 2"/>
          <p:cNvSpPr txBox="1">
            <a:spLocks/>
          </p:cNvSpPr>
          <p:nvPr/>
        </p:nvSpPr>
        <p:spPr>
          <a:xfrm>
            <a:off x="350729" y="1396652"/>
            <a:ext cx="8217831" cy="638827"/>
          </a:xfrm>
          <a:prstGeom prst="rect">
            <a:avLst/>
          </a:prstGeom>
        </p:spPr>
        <p:txBody>
          <a:bodyPr vert="horz" lIns="0" tIns="0" rIns="91440" bIns="0" rtlCol="0">
            <a:normAutofit/>
          </a:bodyPr>
          <a:lstStyle>
            <a:lvl1pPr marL="0" indent="0" algn="l" defTabSz="457200" rtl="0" eaLnBrk="1" latinLnBrk="0" hangingPunct="1">
              <a:spcBef>
                <a:spcPct val="20000"/>
              </a:spcBef>
              <a:buFont typeface="Arial"/>
              <a:buNone/>
              <a:defRPr sz="26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smtClean="0">
                <a:solidFill>
                  <a:schemeClr val="tx1"/>
                </a:solidFill>
              </a:rPr>
              <a:t>Using </a:t>
            </a:r>
            <a:r>
              <a:rPr lang="en-US" sz="1600" dirty="0" smtClean="0">
                <a:solidFill>
                  <a:schemeClr val="tx1"/>
                </a:solidFill>
                <a:hlinkClick r:id="rId2"/>
              </a:rPr>
              <a:t>Kameron Kales’ example</a:t>
            </a:r>
            <a:r>
              <a:rPr lang="en-US" sz="1600" dirty="0" smtClean="0">
                <a:solidFill>
                  <a:schemeClr val="tx1"/>
                </a:solidFill>
              </a:rPr>
              <a:t> (with permission) since it explains the process for Mac users but we’ll be showing things on a </a:t>
            </a:r>
            <a:r>
              <a:rPr lang="en-US" sz="1600" dirty="0" err="1" smtClean="0">
                <a:solidFill>
                  <a:schemeClr val="tx1"/>
                </a:solidFill>
              </a:rPr>
              <a:t>WinPC</a:t>
            </a:r>
            <a:r>
              <a:rPr lang="en-US" sz="1600" dirty="0" smtClean="0">
                <a:solidFill>
                  <a:schemeClr val="tx1"/>
                </a:solidFill>
              </a:rPr>
              <a:t> (see </a:t>
            </a:r>
            <a:r>
              <a:rPr lang="en-US" sz="1600" dirty="0" smtClean="0">
                <a:solidFill>
                  <a:schemeClr val="tx1"/>
                </a:solidFill>
                <a:hlinkClick r:id="rId3"/>
              </a:rPr>
              <a:t>Windows video</a:t>
            </a:r>
            <a:r>
              <a:rPr lang="en-US" sz="1600" dirty="0" smtClean="0">
                <a:solidFill>
                  <a:schemeClr val="tx1"/>
                </a:solidFill>
              </a:rPr>
              <a:t>) so steps will differ slightly...</a:t>
            </a:r>
          </a:p>
        </p:txBody>
      </p:sp>
      <p:sp>
        <p:nvSpPr>
          <p:cNvPr id="5" name="Rectangle 4"/>
          <p:cNvSpPr/>
          <p:nvPr/>
        </p:nvSpPr>
        <p:spPr>
          <a:xfrm>
            <a:off x="242639" y="2010213"/>
            <a:ext cx="5541580" cy="2800767"/>
          </a:xfrm>
          <a:prstGeom prst="rect">
            <a:avLst/>
          </a:prstGeom>
        </p:spPr>
        <p:txBody>
          <a:bodyPr wrap="square">
            <a:spAutoFit/>
          </a:bodyPr>
          <a:lstStyle/>
          <a:p>
            <a:r>
              <a:rPr lang="en-US" sz="1600" dirty="0"/>
              <a:t>1.Learn </a:t>
            </a:r>
            <a:r>
              <a:rPr lang="en-US" sz="1600" dirty="0" smtClean="0"/>
              <a:t>the Terminal/Command </a:t>
            </a:r>
            <a:r>
              <a:rPr lang="en-US" sz="1600" dirty="0"/>
              <a:t>Prompt</a:t>
            </a:r>
          </a:p>
          <a:p>
            <a:r>
              <a:rPr lang="en-US" sz="1600" strike="sngStrike" dirty="0"/>
              <a:t>2.Install </a:t>
            </a:r>
            <a:r>
              <a:rPr lang="en-US" sz="1600" strike="sngStrike" dirty="0" err="1"/>
              <a:t>XCode</a:t>
            </a:r>
            <a:endParaRPr lang="en-US" sz="1600" strike="sngStrike" dirty="0"/>
          </a:p>
          <a:p>
            <a:r>
              <a:rPr lang="en-US" sz="1600" dirty="0"/>
              <a:t>3.Install Python 2.7</a:t>
            </a:r>
          </a:p>
          <a:p>
            <a:r>
              <a:rPr lang="en-US" sz="1600" dirty="0"/>
              <a:t>4.Install Text Editor (Sublime)</a:t>
            </a:r>
          </a:p>
          <a:p>
            <a:r>
              <a:rPr lang="en-US" sz="1600" dirty="0"/>
              <a:t>5.Install PIP</a:t>
            </a:r>
          </a:p>
          <a:p>
            <a:r>
              <a:rPr lang="en-US" sz="1600" dirty="0"/>
              <a:t>6.Install GIT</a:t>
            </a:r>
          </a:p>
          <a:p>
            <a:r>
              <a:rPr lang="en-US" sz="1600" dirty="0"/>
              <a:t>7.Register for a GitHub Account</a:t>
            </a:r>
          </a:p>
          <a:p>
            <a:r>
              <a:rPr lang="en-US" sz="1600" dirty="0"/>
              <a:t>8.Clone a repository</a:t>
            </a:r>
          </a:p>
          <a:p>
            <a:r>
              <a:rPr lang="en-US" sz="1600" dirty="0"/>
              <a:t>9.Start scraping</a:t>
            </a:r>
            <a:r>
              <a:rPr lang="en-US" sz="1600" dirty="0" smtClean="0"/>
              <a:t>!</a:t>
            </a:r>
          </a:p>
          <a:p>
            <a:r>
              <a:rPr lang="en-US" sz="1600" i="1" dirty="0" smtClean="0"/>
              <a:t>(alternatively, see “Alternative Detailed</a:t>
            </a:r>
          </a:p>
          <a:p>
            <a:r>
              <a:rPr lang="en-US" sz="1600" i="1" dirty="0" smtClean="0"/>
              <a:t>Python Setup” slide in Appendix)</a:t>
            </a:r>
            <a:endParaRPr lang="en-US" sz="1600" i="1" dirty="0"/>
          </a:p>
        </p:txBody>
      </p:sp>
      <p:sp>
        <p:nvSpPr>
          <p:cNvPr id="7" name="TextBox 6"/>
          <p:cNvSpPr txBox="1"/>
          <p:nvPr/>
        </p:nvSpPr>
        <p:spPr>
          <a:xfrm>
            <a:off x="3795388" y="2173267"/>
            <a:ext cx="3206662" cy="259914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smtClean="0"/>
              <a:t>This setup example leads to </a:t>
            </a:r>
            <a:r>
              <a:rPr lang="en-US" sz="1600" dirty="0" smtClean="0">
                <a:hlinkClick r:id="rId4"/>
              </a:rPr>
              <a:t>his other GitHub repo with actual webscraping code</a:t>
            </a:r>
            <a:r>
              <a:rPr lang="en-US" sz="1600" dirty="0" smtClean="0"/>
              <a:t>. </a:t>
            </a:r>
          </a:p>
          <a:p>
            <a:endParaRPr lang="en-US" sz="1600" dirty="0"/>
          </a:p>
          <a:p>
            <a:r>
              <a:rPr lang="en-US" sz="1600" b="1" dirty="0" smtClean="0"/>
              <a:t>Bonus</a:t>
            </a:r>
            <a:r>
              <a:rPr lang="en-US" sz="1600" dirty="0" smtClean="0"/>
              <a:t>:  For an expanded version of this code that scrapes the same website but 1) pulls more data from each person and 2) data saved is in a more ready-to-use format, see </a:t>
            </a:r>
            <a:r>
              <a:rPr lang="en-US" sz="1600" dirty="0" smtClean="0">
                <a:hlinkClick r:id="rId5"/>
              </a:rPr>
              <a:t>Glenn’s Sourcers Who Code post</a:t>
            </a:r>
            <a:r>
              <a:rPr lang="en-US" sz="1600" dirty="0" smtClean="0"/>
              <a:t>.</a:t>
            </a:r>
            <a:endParaRPr lang="en-US" sz="1600"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9947" y="0"/>
            <a:ext cx="636949" cy="762000"/>
          </a:xfrm>
          <a:prstGeom prst="rect">
            <a:avLst/>
          </a:prstGeom>
        </p:spPr>
      </p:pic>
    </p:spTree>
    <p:extLst>
      <p:ext uri="{BB962C8B-B14F-4D97-AF65-F5344CB8AC3E}">
        <p14:creationId xmlns:p14="http://schemas.microsoft.com/office/powerpoint/2010/main" val="231478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13" y="438411"/>
            <a:ext cx="8166538" cy="607512"/>
          </a:xfrm>
        </p:spPr>
        <p:txBody>
          <a:bodyPr/>
          <a:lstStyle/>
          <a:p>
            <a:r>
              <a:rPr lang="en-US" sz="3600" dirty="0" smtClean="0"/>
              <a:t>A simple Python example</a:t>
            </a:r>
            <a:endParaRPr lang="en-US" sz="3600" dirty="0"/>
          </a:p>
        </p:txBody>
      </p:sp>
      <p:sp>
        <p:nvSpPr>
          <p:cNvPr id="3" name="Content Placeholder 2"/>
          <p:cNvSpPr>
            <a:spLocks noGrp="1"/>
          </p:cNvSpPr>
          <p:nvPr>
            <p:ph idx="1"/>
          </p:nvPr>
        </p:nvSpPr>
        <p:spPr>
          <a:xfrm>
            <a:off x="242394" y="1910218"/>
            <a:ext cx="6083249" cy="2561139"/>
          </a:xfrm>
        </p:spPr>
        <p:txBody>
          <a:bodyPr>
            <a:noAutofit/>
          </a:bodyPr>
          <a:lstStyle/>
          <a:p>
            <a:pPr marL="257175" indent="-257175">
              <a:buFont typeface="+mj-lt"/>
              <a:buAutoNum type="arabicPeriod"/>
            </a:pPr>
            <a:r>
              <a:rPr lang="en-US" sz="1600" dirty="0"/>
              <a:t>Launch your command prompt app, then type: ls (yes, just those 2 lowercase letters, followed by Enter key)</a:t>
            </a:r>
            <a:br>
              <a:rPr lang="en-US" sz="1600" dirty="0"/>
            </a:br>
            <a:r>
              <a:rPr lang="en-US" sz="1600" dirty="0"/>
              <a:t>(This will show you what’s </a:t>
            </a:r>
            <a:r>
              <a:rPr lang="en-US" sz="1600" dirty="0" smtClean="0"/>
              <a:t>in the </a:t>
            </a:r>
            <a:r>
              <a:rPr lang="en-US" sz="1600" dirty="0"/>
              <a:t>path/folder level where you’re at. You’ll be installing a clone of Kam’s Python project here in the next step. But if that is NOT the place on your computer where you want to store it, then first type cd followed by 1 space and the subfolder name in which you’d want to install it, and hit Enter. Or type cd ../ if you </a:t>
            </a:r>
            <a:r>
              <a:rPr lang="en-US" sz="1600" dirty="0" smtClean="0"/>
              <a:t>want to </a:t>
            </a:r>
            <a:r>
              <a:rPr lang="en-US" sz="1600" dirty="0"/>
              <a:t>go 1 path level HIGHER before installing it.)</a:t>
            </a:r>
          </a:p>
          <a:p>
            <a:pPr marL="257175" indent="-257175">
              <a:buFont typeface="+mj-lt"/>
              <a:buAutoNum type="arabicPeriod"/>
            </a:pPr>
            <a:r>
              <a:rPr lang="en-US" sz="1600" dirty="0"/>
              <a:t>Once at the desired location, type </a:t>
            </a:r>
            <a:r>
              <a:rPr lang="en-US" sz="1600" dirty="0" smtClean="0"/>
              <a:t>first line of next slide </a:t>
            </a:r>
            <a:r>
              <a:rPr lang="en-US" sz="1600" dirty="0"/>
              <a:t>at </a:t>
            </a:r>
            <a:r>
              <a:rPr lang="en-US" sz="1600" dirty="0" smtClean="0"/>
              <a:t>command </a:t>
            </a:r>
            <a:r>
              <a:rPr lang="en-US" sz="1600" dirty="0"/>
              <a:t>prompt to automatically create a new folder called </a:t>
            </a:r>
            <a:r>
              <a:rPr lang="en-US" sz="1600" dirty="0" err="1"/>
              <a:t>lusha</a:t>
            </a:r>
            <a:r>
              <a:rPr lang="en-US" sz="1600" dirty="0"/>
              <a:t>-api-python that will contain Kam’s </a:t>
            </a:r>
            <a:r>
              <a:rPr lang="en-US" sz="1600" dirty="0" smtClean="0"/>
              <a:t>files (or copy/paste it using sidebar tip </a:t>
            </a:r>
            <a:r>
              <a:rPr lang="en-US" sz="1600" dirty="0" smtClean="0">
                <a:sym typeface="Wingdings" panose="05000000000000000000" pitchFamily="2" charset="2"/>
              </a:rPr>
              <a:t>)</a:t>
            </a:r>
            <a:endParaRPr lang="en-US" sz="1600" dirty="0" smtClean="0"/>
          </a:p>
        </p:txBody>
      </p:sp>
      <p:sp>
        <p:nvSpPr>
          <p:cNvPr id="4" name="Rectangle 3"/>
          <p:cNvSpPr/>
          <p:nvPr/>
        </p:nvSpPr>
        <p:spPr>
          <a:xfrm>
            <a:off x="260132" y="986014"/>
            <a:ext cx="6848390" cy="807913"/>
          </a:xfrm>
          <a:prstGeom prst="rect">
            <a:avLst/>
          </a:prstGeom>
        </p:spPr>
        <p:txBody>
          <a:bodyPr wrap="square" lIns="68580" tIns="34290" rIns="68580" bIns="34290">
            <a:spAutoFit/>
          </a:bodyPr>
          <a:lstStyle/>
          <a:p>
            <a:r>
              <a:rPr lang="en-US" sz="1600" dirty="0"/>
              <a:t>Big thanks to </a:t>
            </a:r>
            <a:r>
              <a:rPr lang="en-US" sz="1600" dirty="0">
                <a:hlinkClick r:id="rId2"/>
              </a:rPr>
              <a:t>Kameron Kales</a:t>
            </a:r>
            <a:r>
              <a:rPr lang="en-US" sz="1600" dirty="0"/>
              <a:t> for sharing his </a:t>
            </a:r>
            <a:r>
              <a:rPr lang="en-US" sz="1600" dirty="0">
                <a:hlinkClick r:id="rId3"/>
              </a:rPr>
              <a:t>Python code related to the Lusha API</a:t>
            </a:r>
            <a:r>
              <a:rPr lang="en-US" sz="1600" dirty="0"/>
              <a:t> with nice instructions on the README file. </a:t>
            </a:r>
            <a:r>
              <a:rPr lang="en-US" sz="1600" dirty="0" smtClean="0"/>
              <a:t>This is </a:t>
            </a:r>
            <a:r>
              <a:rPr lang="en-US" sz="1600" dirty="0"/>
              <a:t>all you have to do to install/run it (reference this in combination </a:t>
            </a:r>
            <a:r>
              <a:rPr lang="en-US" sz="1600" dirty="0" smtClean="0"/>
              <a:t>with his </a:t>
            </a:r>
            <a:r>
              <a:rPr lang="en-US" sz="1600" dirty="0"/>
              <a:t>instructions</a:t>
            </a:r>
            <a:r>
              <a:rPr lang="en-US" sz="1600" dirty="0" smtClean="0"/>
              <a:t>):</a:t>
            </a:r>
            <a:endParaRPr lang="en-US" sz="1600" dirty="0"/>
          </a:p>
        </p:txBody>
      </p:sp>
      <p:sp>
        <p:nvSpPr>
          <p:cNvPr id="6" name="TextBox 5"/>
          <p:cNvSpPr txBox="1"/>
          <p:nvPr/>
        </p:nvSpPr>
        <p:spPr>
          <a:xfrm>
            <a:off x="6501008" y="1618563"/>
            <a:ext cx="2430049" cy="310854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1400" b="1" dirty="0" smtClean="0"/>
              <a:t>Time-saving &amp; error-reducing tip</a:t>
            </a:r>
            <a:r>
              <a:rPr lang="en-US" sz="1400" dirty="0" smtClean="0"/>
              <a:t>:  How to copy/paste text into a command prompt. You don’t want to retype stuff because spacing and capitalization matters. But you can’t just ctrl + v here! After you copy (</a:t>
            </a:r>
            <a:r>
              <a:rPr lang="en-US" sz="1400" dirty="0" err="1" smtClean="0"/>
              <a:t>ctrl+c</a:t>
            </a:r>
            <a:r>
              <a:rPr lang="en-US" sz="1400" dirty="0" smtClean="0"/>
              <a:t>), to </a:t>
            </a:r>
            <a:r>
              <a:rPr lang="en-US" sz="1400" dirty="0"/>
              <a:t>paste text into a command </a:t>
            </a:r>
            <a:r>
              <a:rPr lang="en-US" sz="1400" dirty="0" smtClean="0"/>
              <a:t>prompt:</a:t>
            </a:r>
          </a:p>
          <a:p>
            <a:pPr marL="285750" indent="-285750">
              <a:buFont typeface="Arial" panose="020B0604020202020204" pitchFamily="34" charset="0"/>
              <a:buChar char="•"/>
            </a:pPr>
            <a:r>
              <a:rPr lang="en-US" sz="1400" i="1" dirty="0"/>
              <a:t>i</a:t>
            </a:r>
            <a:r>
              <a:rPr lang="en-US" sz="1400" i="1" dirty="0" smtClean="0"/>
              <a:t>n Windows: </a:t>
            </a:r>
            <a:r>
              <a:rPr lang="en-US" sz="1400" dirty="0" smtClean="0"/>
              <a:t>press Alt key + space bar together, then e (Edit), then p (Paste) or </a:t>
            </a:r>
            <a:r>
              <a:rPr lang="en-US" sz="1400" dirty="0" smtClean="0">
                <a:hlinkClick r:id="rId4"/>
              </a:rPr>
              <a:t>this method for </a:t>
            </a:r>
            <a:r>
              <a:rPr lang="en-US" sz="1400" dirty="0" err="1" smtClean="0">
                <a:hlinkClick r:id="rId4"/>
              </a:rPr>
              <a:t>Powershell</a:t>
            </a:r>
            <a:endParaRPr lang="en-US" sz="1400" dirty="0" smtClean="0"/>
          </a:p>
          <a:p>
            <a:pPr marL="285750" indent="-285750">
              <a:buFont typeface="Arial" panose="020B0604020202020204" pitchFamily="34" charset="0"/>
              <a:buChar char="•"/>
            </a:pPr>
            <a:r>
              <a:rPr lang="en-US" sz="1400" i="1" dirty="0"/>
              <a:t>i</a:t>
            </a:r>
            <a:r>
              <a:rPr lang="en-US" sz="1400" i="1" dirty="0" smtClean="0"/>
              <a:t>n Linux: </a:t>
            </a:r>
            <a:r>
              <a:rPr lang="en-US" sz="1400" dirty="0" smtClean="0"/>
              <a:t>Ctrl </a:t>
            </a:r>
            <a:r>
              <a:rPr lang="en-US" sz="1400" dirty="0"/>
              <a:t>+ Shift + </a:t>
            </a:r>
            <a:r>
              <a:rPr lang="en-US" sz="1400" dirty="0" smtClean="0"/>
              <a:t>v</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9947" y="0"/>
            <a:ext cx="636949" cy="762000"/>
          </a:xfrm>
          <a:prstGeom prst="rect">
            <a:avLst/>
          </a:prstGeom>
        </p:spPr>
      </p:pic>
    </p:spTree>
    <p:extLst>
      <p:ext uri="{BB962C8B-B14F-4D97-AF65-F5344CB8AC3E}">
        <p14:creationId xmlns:p14="http://schemas.microsoft.com/office/powerpoint/2010/main" val="158964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13" y="588723"/>
            <a:ext cx="8166538" cy="494778"/>
          </a:xfrm>
        </p:spPr>
        <p:txBody>
          <a:bodyPr/>
          <a:lstStyle/>
          <a:p>
            <a:r>
              <a:rPr lang="en-US" sz="3600" dirty="0" smtClean="0"/>
              <a:t>A simple Python example </a:t>
            </a:r>
            <a:r>
              <a:rPr lang="en-US" sz="1800" dirty="0" smtClean="0"/>
              <a:t>(continued)</a:t>
            </a:r>
            <a:endParaRPr lang="en-US" sz="1800" dirty="0"/>
          </a:p>
        </p:txBody>
      </p:sp>
      <p:sp>
        <p:nvSpPr>
          <p:cNvPr id="5" name="Content Placeholder 2"/>
          <p:cNvSpPr txBox="1">
            <a:spLocks/>
          </p:cNvSpPr>
          <p:nvPr/>
        </p:nvSpPr>
        <p:spPr>
          <a:xfrm>
            <a:off x="300625" y="1684751"/>
            <a:ext cx="8587305" cy="285746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US" sz="1600" dirty="0"/>
              <a:t>Then type: </a:t>
            </a:r>
            <a:r>
              <a:rPr lang="en-US" sz="1600" dirty="0">
                <a:solidFill>
                  <a:srgbClr val="00B050"/>
                </a:solidFill>
              </a:rPr>
              <a:t>cd </a:t>
            </a:r>
            <a:r>
              <a:rPr lang="en-US" sz="1600" dirty="0" err="1">
                <a:solidFill>
                  <a:srgbClr val="00B050"/>
                </a:solidFill>
              </a:rPr>
              <a:t>lusha</a:t>
            </a:r>
            <a:r>
              <a:rPr lang="en-US" sz="1600" dirty="0">
                <a:solidFill>
                  <a:srgbClr val="00B050"/>
                </a:solidFill>
              </a:rPr>
              <a:t>-api-python</a:t>
            </a:r>
            <a:r>
              <a:rPr lang="en-US" sz="1600" dirty="0"/>
              <a:t> (will put you into that new folder)</a:t>
            </a:r>
          </a:p>
          <a:p>
            <a:pPr marL="342900" indent="-342900">
              <a:buFont typeface="+mj-lt"/>
              <a:buAutoNum type="arabicPeriod" startAt="3"/>
            </a:pPr>
            <a:r>
              <a:rPr lang="en-US" sz="1600" dirty="0" smtClean="0"/>
              <a:t>Then</a:t>
            </a:r>
            <a:r>
              <a:rPr lang="en-US" sz="1600" dirty="0"/>
              <a:t>: </a:t>
            </a:r>
            <a:r>
              <a:rPr lang="en-US" sz="1600" dirty="0">
                <a:solidFill>
                  <a:srgbClr val="00B050"/>
                </a:solidFill>
              </a:rPr>
              <a:t>pip install -r requirements.txt</a:t>
            </a:r>
            <a:r>
              <a:rPr lang="en-US" sz="1600" dirty="0"/>
              <a:t> (to install some required modules)</a:t>
            </a:r>
          </a:p>
          <a:p>
            <a:pPr marL="342900" indent="-342900">
              <a:buFont typeface="+mj-lt"/>
              <a:buAutoNum type="arabicPeriod" startAt="3"/>
            </a:pPr>
            <a:r>
              <a:rPr lang="en-US" sz="1600" dirty="0"/>
              <a:t>Note that to use the Lusha API, even though it’s up to 30 contacts free, you need to be on a PAID account tier to get an API key. If you don’t have Lusha, they do offer a free trial of their Pro tier when you register at </a:t>
            </a:r>
            <a:r>
              <a:rPr lang="en-US" sz="1600" dirty="0">
                <a:hlinkClick r:id="rId2"/>
              </a:rPr>
              <a:t>www.lusha.co</a:t>
            </a:r>
            <a:r>
              <a:rPr lang="en-US" sz="1600" dirty="0"/>
              <a:t> (that’s .co, not .com) but if you already have a free account, you won’t get an API key on the API page (</a:t>
            </a:r>
            <a:r>
              <a:rPr lang="en-US" sz="1600" dirty="0">
                <a:hlinkClick r:id="rId3"/>
              </a:rPr>
              <a:t>https://www.lusha.co/api_pricing</a:t>
            </a:r>
            <a:r>
              <a:rPr lang="en-US" sz="1600" dirty="0"/>
              <a:t>) unless you upgrade to a paid plan first.</a:t>
            </a:r>
          </a:p>
          <a:p>
            <a:pPr marL="342900" indent="-342900">
              <a:buFont typeface="+mj-lt"/>
              <a:buAutoNum type="arabicPeriod" startAt="3"/>
            </a:pPr>
            <a:r>
              <a:rPr lang="en-US" sz="1600" dirty="0"/>
              <a:t>Using your code editor (Atom, </a:t>
            </a:r>
            <a:r>
              <a:rPr lang="en-US" sz="1600" dirty="0" err="1"/>
              <a:t>PyCharm</a:t>
            </a:r>
            <a:r>
              <a:rPr lang="en-US" sz="1600" dirty="0"/>
              <a:t>, Sublime or whatever app), open the Python file api.py in the cloned folder and edit it by entering the value of your API key in line 27 and the desired domain in line 37 to find data for.</a:t>
            </a:r>
          </a:p>
          <a:p>
            <a:pPr marL="342900" indent="-342900">
              <a:buFont typeface="+mj-lt"/>
              <a:buAutoNum type="arabicPeriod" startAt="3"/>
            </a:pPr>
            <a:r>
              <a:rPr lang="en-US" sz="1600" dirty="0"/>
              <a:t>Save and run the file/code!</a:t>
            </a:r>
          </a:p>
        </p:txBody>
      </p:sp>
      <p:sp>
        <p:nvSpPr>
          <p:cNvPr id="7" name="Rectangle 6"/>
          <p:cNvSpPr/>
          <p:nvPr/>
        </p:nvSpPr>
        <p:spPr>
          <a:xfrm>
            <a:off x="279920" y="1327759"/>
            <a:ext cx="6509187" cy="338554"/>
          </a:xfrm>
          <a:prstGeom prst="rect">
            <a:avLst/>
          </a:prstGeom>
        </p:spPr>
        <p:txBody>
          <a:bodyPr wrap="square">
            <a:spAutoFit/>
          </a:bodyPr>
          <a:lstStyle/>
          <a:p>
            <a:r>
              <a:rPr lang="en-US" sz="1600" dirty="0"/>
              <a:t>git clone </a:t>
            </a:r>
            <a:r>
              <a:rPr lang="en-US" sz="1600" dirty="0">
                <a:hlinkClick r:id="rId4"/>
              </a:rPr>
              <a:t>https://github.com/KameronKales/lusha-api-python.git</a:t>
            </a:r>
            <a:endParaRPr lang="en-US" sz="16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286" y="-2499"/>
            <a:ext cx="598714" cy="75465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9947" y="0"/>
            <a:ext cx="636949" cy="762000"/>
          </a:xfrm>
          <a:prstGeom prst="rect">
            <a:avLst/>
          </a:prstGeom>
        </p:spPr>
      </p:pic>
    </p:spTree>
    <p:extLst>
      <p:ext uri="{BB962C8B-B14F-4D97-AF65-F5344CB8AC3E}">
        <p14:creationId xmlns:p14="http://schemas.microsoft.com/office/powerpoint/2010/main" val="388458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90" y="620038"/>
            <a:ext cx="3300610" cy="785764"/>
          </a:xfrm>
        </p:spPr>
        <p:txBody>
          <a:bodyPr/>
          <a:lstStyle/>
          <a:p>
            <a:r>
              <a:rPr lang="en-US" sz="3600" dirty="0" smtClean="0"/>
              <a:t>Appendix</a:t>
            </a:r>
            <a:endParaRPr lang="en-US" sz="3600" dirty="0"/>
          </a:p>
        </p:txBody>
      </p:sp>
      <p:sp>
        <p:nvSpPr>
          <p:cNvPr id="3" name="Content Placeholder 2"/>
          <p:cNvSpPr>
            <a:spLocks noGrp="1"/>
          </p:cNvSpPr>
          <p:nvPr>
            <p:ph idx="1"/>
          </p:nvPr>
        </p:nvSpPr>
        <p:spPr>
          <a:xfrm>
            <a:off x="375781" y="1784959"/>
            <a:ext cx="3206663" cy="2911689"/>
          </a:xfrm>
        </p:spPr>
        <p:txBody>
          <a:bodyPr>
            <a:normAutofit/>
          </a:bodyPr>
          <a:lstStyle/>
          <a:p>
            <a:pPr marL="0" indent="0">
              <a:buNone/>
            </a:pPr>
            <a:r>
              <a:rPr lang="en-US" sz="2000" dirty="0" smtClean="0"/>
              <a:t>Useful stuff on the following pages that we won’t have time to cover today, but you can follow the steps… or contact a member of </a:t>
            </a:r>
            <a:r>
              <a:rPr lang="en-US" sz="2000" dirty="0" smtClean="0">
                <a:hlinkClick r:id="rId2"/>
              </a:rPr>
              <a:t>Sourcers Who Code</a:t>
            </a:r>
            <a:r>
              <a:rPr lang="en-US" sz="2000" dirty="0" smtClean="0"/>
              <a:t> or someone in IT/</a:t>
            </a:r>
            <a:r>
              <a:rPr lang="en-US" sz="2000" dirty="0" err="1" smtClean="0"/>
              <a:t>sw</a:t>
            </a:r>
            <a:r>
              <a:rPr lang="en-US" sz="2000" dirty="0" smtClean="0"/>
              <a:t> dev at your company to help you!</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285" y="695194"/>
            <a:ext cx="5411244" cy="4058433"/>
          </a:xfrm>
          <a:prstGeom prst="rect">
            <a:avLst/>
          </a:prstGeom>
        </p:spPr>
      </p:pic>
    </p:spTree>
    <p:extLst>
      <p:ext uri="{BB962C8B-B14F-4D97-AF65-F5344CB8AC3E}">
        <p14:creationId xmlns:p14="http://schemas.microsoft.com/office/powerpoint/2010/main" val="366873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685623"/>
            <a:ext cx="8113489" cy="566981"/>
          </a:xfrm>
        </p:spPr>
        <p:txBody>
          <a:bodyPr/>
          <a:lstStyle/>
          <a:p>
            <a:r>
              <a:rPr lang="en-US" dirty="0"/>
              <a:t>A JavaScript bookmarklet</a:t>
            </a:r>
          </a:p>
        </p:txBody>
      </p:sp>
      <p:sp>
        <p:nvSpPr>
          <p:cNvPr id="3" name="Subtitle 2"/>
          <p:cNvSpPr>
            <a:spLocks noGrp="1"/>
          </p:cNvSpPr>
          <p:nvPr>
            <p:ph type="subTitle" idx="1"/>
          </p:nvPr>
        </p:nvSpPr>
        <p:spPr>
          <a:xfrm>
            <a:off x="217714" y="1296937"/>
            <a:ext cx="8621486" cy="2393320"/>
          </a:xfrm>
        </p:spPr>
        <p:txBody>
          <a:bodyPr>
            <a:noAutofit/>
          </a:bodyPr>
          <a:lstStyle/>
          <a:p>
            <a:r>
              <a:rPr lang="en-US" sz="1600" dirty="0" smtClean="0">
                <a:solidFill>
                  <a:schemeClr val="tx1"/>
                </a:solidFill>
              </a:rPr>
              <a:t>Code highlights from </a:t>
            </a:r>
            <a:r>
              <a:rPr lang="en-US" sz="1600" dirty="0" err="1" smtClean="0">
                <a:solidFill>
                  <a:schemeClr val="tx1"/>
                </a:solidFill>
              </a:rPr>
              <a:t>FindAllEmailsOnPage</a:t>
            </a:r>
            <a:r>
              <a:rPr lang="en-US" sz="1600" dirty="0" smtClean="0">
                <a:solidFill>
                  <a:schemeClr val="tx1"/>
                </a:solidFill>
              </a:rPr>
              <a:t> line-by-line version </a:t>
            </a:r>
            <a:r>
              <a:rPr lang="en-US" sz="1600" dirty="0" smtClean="0">
                <a:solidFill>
                  <a:schemeClr val="tx1"/>
                </a:solidFill>
                <a:hlinkClick r:id="rId2"/>
              </a:rPr>
              <a:t>here</a:t>
            </a:r>
            <a:r>
              <a:rPr lang="en-US" sz="1600" dirty="0" smtClean="0">
                <a:solidFill>
                  <a:schemeClr val="tx1"/>
                </a:solidFill>
              </a:rPr>
              <a:t>:</a:t>
            </a:r>
          </a:p>
          <a:p>
            <a:endParaRPr lang="en-US" sz="1600" dirty="0" smtClean="0">
              <a:solidFill>
                <a:schemeClr val="tx1"/>
              </a:solidFill>
            </a:endParaRPr>
          </a:p>
          <a:p>
            <a:r>
              <a:rPr lang="en-US" sz="1600" dirty="0">
                <a:solidFill>
                  <a:schemeClr val="tx1"/>
                </a:solidFill>
              </a:rPr>
              <a:t>/* Everything inside these slash-asterisk pairs is a comment in JavaScript and </a:t>
            </a:r>
            <a:r>
              <a:rPr lang="en-US" sz="1600" dirty="0" smtClean="0">
                <a:solidFill>
                  <a:schemeClr val="tx1"/>
                </a:solidFill>
              </a:rPr>
              <a:t>is ignored </a:t>
            </a:r>
            <a:r>
              <a:rPr lang="en-US" sz="1600" dirty="0">
                <a:solidFill>
                  <a:schemeClr val="tx1"/>
                </a:solidFill>
              </a:rPr>
              <a:t>by the computer, but it's helpful to us humans in order to figure out </a:t>
            </a:r>
            <a:r>
              <a:rPr lang="en-US" sz="1600" dirty="0" smtClean="0">
                <a:solidFill>
                  <a:schemeClr val="tx1"/>
                </a:solidFill>
              </a:rPr>
              <a:t>what was </a:t>
            </a:r>
            <a:r>
              <a:rPr lang="en-US" sz="1600" dirty="0">
                <a:solidFill>
                  <a:schemeClr val="tx1"/>
                </a:solidFill>
              </a:rPr>
              <a:t>intended by the programmer, so comment generously. If your comment is not </a:t>
            </a:r>
            <a:r>
              <a:rPr lang="en-US" sz="1600" dirty="0" smtClean="0">
                <a:solidFill>
                  <a:schemeClr val="tx1"/>
                </a:solidFill>
              </a:rPr>
              <a:t>more than </a:t>
            </a:r>
            <a:r>
              <a:rPr lang="en-US" sz="1600" dirty="0">
                <a:solidFill>
                  <a:schemeClr val="tx1"/>
                </a:solidFill>
              </a:rPr>
              <a:t>one line long, you can use a leading double slash and nothing afterwards. </a:t>
            </a:r>
            <a:r>
              <a:rPr lang="en-US" sz="1600" dirty="0" smtClean="0">
                <a:solidFill>
                  <a:schemeClr val="tx1"/>
                </a:solidFill>
              </a:rPr>
              <a:t>Both comment </a:t>
            </a:r>
            <a:r>
              <a:rPr lang="en-US" sz="1600" dirty="0">
                <a:solidFill>
                  <a:schemeClr val="tx1"/>
                </a:solidFill>
              </a:rPr>
              <a:t>types are used below. See http://javascript.crockford.com/code.html </a:t>
            </a:r>
            <a:r>
              <a:rPr lang="en-US" sz="1600" dirty="0" smtClean="0">
                <a:solidFill>
                  <a:schemeClr val="tx1"/>
                </a:solidFill>
              </a:rPr>
              <a:t>for more </a:t>
            </a:r>
            <a:r>
              <a:rPr lang="en-US" sz="1600" dirty="0">
                <a:solidFill>
                  <a:schemeClr val="tx1"/>
                </a:solidFill>
              </a:rPr>
              <a:t>tips around recommended syntax in JavaScript */</a:t>
            </a:r>
          </a:p>
          <a:p>
            <a:endParaRPr lang="en-US" sz="1600" dirty="0">
              <a:solidFill>
                <a:schemeClr val="tx1"/>
              </a:solidFill>
            </a:endParaRPr>
          </a:p>
          <a:p>
            <a:r>
              <a:rPr lang="en-US" sz="1600" dirty="0">
                <a:solidFill>
                  <a:schemeClr val="tx1"/>
                </a:solidFill>
              </a:rPr>
              <a:t>/* normally, a </a:t>
            </a:r>
            <a:r>
              <a:rPr lang="en-US" sz="1600" dirty="0" err="1">
                <a:solidFill>
                  <a:schemeClr val="tx1"/>
                </a:solidFill>
              </a:rPr>
              <a:t>javascript</a:t>
            </a:r>
            <a:r>
              <a:rPr lang="en-US" sz="1600" dirty="0">
                <a:solidFill>
                  <a:schemeClr val="tx1"/>
                </a:solidFill>
              </a:rPr>
              <a:t> file ends in </a:t>
            </a:r>
            <a:r>
              <a:rPr lang="en-US" sz="1600" dirty="0" err="1">
                <a:solidFill>
                  <a:schemeClr val="tx1"/>
                </a:solidFill>
              </a:rPr>
              <a:t>filetype</a:t>
            </a:r>
            <a:r>
              <a:rPr lang="en-US" sz="1600" dirty="0">
                <a:solidFill>
                  <a:schemeClr val="tx1"/>
                </a:solidFill>
              </a:rPr>
              <a:t> .</a:t>
            </a:r>
            <a:r>
              <a:rPr lang="en-US" sz="1600" dirty="0" err="1">
                <a:solidFill>
                  <a:schemeClr val="tx1"/>
                </a:solidFill>
              </a:rPr>
              <a:t>js</a:t>
            </a:r>
            <a:r>
              <a:rPr lang="en-US" sz="1600" dirty="0">
                <a:solidFill>
                  <a:schemeClr val="tx1"/>
                </a:solidFill>
              </a:rPr>
              <a:t> so you don't have to tell </a:t>
            </a:r>
            <a:r>
              <a:rPr lang="en-US" sz="1600" dirty="0" smtClean="0">
                <a:solidFill>
                  <a:schemeClr val="tx1"/>
                </a:solidFill>
              </a:rPr>
              <a:t>the computer </a:t>
            </a:r>
            <a:r>
              <a:rPr lang="en-US" sz="1600" dirty="0">
                <a:solidFill>
                  <a:schemeClr val="tx1"/>
                </a:solidFill>
              </a:rPr>
              <a:t>it's JavaScript, but because you'll place the code in a </a:t>
            </a:r>
            <a:r>
              <a:rPr lang="en-US" sz="1600" dirty="0" err="1">
                <a:solidFill>
                  <a:schemeClr val="tx1"/>
                </a:solidFill>
              </a:rPr>
              <a:t>bookmarklet</a:t>
            </a:r>
            <a:r>
              <a:rPr lang="en-US" sz="1600" dirty="0">
                <a:solidFill>
                  <a:schemeClr val="tx1"/>
                </a:solidFill>
              </a:rPr>
              <a:t> </a:t>
            </a:r>
            <a:r>
              <a:rPr lang="en-US" sz="1600" dirty="0" smtClean="0">
                <a:solidFill>
                  <a:schemeClr val="tx1"/>
                </a:solidFill>
              </a:rPr>
              <a:t>stored in </a:t>
            </a:r>
            <a:r>
              <a:rPr lang="en-US" sz="1600" dirty="0">
                <a:solidFill>
                  <a:schemeClr val="tx1"/>
                </a:solidFill>
              </a:rPr>
              <a:t>your web browser, we must begin the code with </a:t>
            </a:r>
            <a:r>
              <a:rPr lang="en-US" sz="1600" dirty="0" err="1">
                <a:solidFill>
                  <a:schemeClr val="tx1"/>
                </a:solidFill>
              </a:rPr>
              <a:t>javascript</a:t>
            </a:r>
            <a:r>
              <a:rPr lang="en-US" sz="1600" dirty="0">
                <a:solidFill>
                  <a:schemeClr val="tx1"/>
                </a:solidFill>
              </a:rPr>
              <a:t>: and remove all </a:t>
            </a:r>
            <a:r>
              <a:rPr lang="en-US" sz="1600" dirty="0" smtClean="0">
                <a:solidFill>
                  <a:schemeClr val="tx1"/>
                </a:solidFill>
              </a:rPr>
              <a:t>the spaces </a:t>
            </a:r>
            <a:r>
              <a:rPr lang="en-US" sz="1600" dirty="0">
                <a:solidFill>
                  <a:schemeClr val="tx1"/>
                </a:solidFill>
              </a:rPr>
              <a:t>in the code. Spaces, tabs, etc., are ignored in JavaScript but do </a:t>
            </a:r>
            <a:r>
              <a:rPr lang="en-US" sz="1600" dirty="0" smtClean="0">
                <a:solidFill>
                  <a:schemeClr val="tx1"/>
                </a:solidFill>
              </a:rPr>
              <a:t>help readability </a:t>
            </a:r>
            <a:r>
              <a:rPr lang="en-US" sz="1600" dirty="0">
                <a:solidFill>
                  <a:schemeClr val="tx1"/>
                </a:solidFill>
              </a:rPr>
              <a:t>so we keep them in .</a:t>
            </a:r>
            <a:r>
              <a:rPr lang="en-US" sz="1600" dirty="0" err="1">
                <a:solidFill>
                  <a:schemeClr val="tx1"/>
                </a:solidFill>
              </a:rPr>
              <a:t>js</a:t>
            </a:r>
            <a:r>
              <a:rPr lang="en-US" sz="1600" dirty="0">
                <a:solidFill>
                  <a:schemeClr val="tx1"/>
                </a:solidFill>
              </a:rPr>
              <a:t> file versions */</a:t>
            </a:r>
            <a:endParaRPr lang="en-US" sz="1600" dirty="0" smtClean="0">
              <a:solidFill>
                <a:schemeClr val="tx1"/>
              </a:solidFill>
            </a:endParaRPr>
          </a:p>
        </p:txBody>
      </p:sp>
    </p:spTree>
    <p:extLst>
      <p:ext uri="{BB962C8B-B14F-4D97-AF65-F5344CB8AC3E}">
        <p14:creationId xmlns:p14="http://schemas.microsoft.com/office/powerpoint/2010/main" val="326416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803" y="685623"/>
            <a:ext cx="7772400" cy="566981"/>
          </a:xfrm>
        </p:spPr>
        <p:txBody>
          <a:bodyPr/>
          <a:lstStyle/>
          <a:p>
            <a:r>
              <a:rPr lang="en-US" dirty="0"/>
              <a:t>The Least You Need to Have</a:t>
            </a:r>
          </a:p>
        </p:txBody>
      </p:sp>
      <p:sp>
        <p:nvSpPr>
          <p:cNvPr id="3" name="Subtitle 2"/>
          <p:cNvSpPr>
            <a:spLocks noGrp="1"/>
          </p:cNvSpPr>
          <p:nvPr>
            <p:ph type="subTitle" idx="1"/>
          </p:nvPr>
        </p:nvSpPr>
        <p:spPr>
          <a:xfrm>
            <a:off x="300626" y="1296937"/>
            <a:ext cx="6901840" cy="2279244"/>
          </a:xfrm>
        </p:spPr>
        <p:txBody>
          <a:bodyPr>
            <a:noAutofit/>
          </a:bodyPr>
          <a:lstStyle/>
          <a:p>
            <a:pPr marL="514350" indent="-514350">
              <a:buFont typeface="+mj-lt"/>
              <a:buAutoNum type="arabicPeriod"/>
            </a:pPr>
            <a:r>
              <a:rPr lang="en-US" sz="1600" dirty="0">
                <a:solidFill>
                  <a:schemeClr val="tx1"/>
                </a:solidFill>
              </a:rPr>
              <a:t>An internet-connected computer. </a:t>
            </a:r>
            <a:r>
              <a:rPr lang="en-US" sz="1600" b="1" dirty="0">
                <a:solidFill>
                  <a:schemeClr val="tx1"/>
                </a:solidFill>
              </a:rPr>
              <a:t>Mac</a:t>
            </a:r>
            <a:r>
              <a:rPr lang="en-US" sz="1600" dirty="0">
                <a:solidFill>
                  <a:schemeClr val="tx1"/>
                </a:solidFill>
              </a:rPr>
              <a:t> users may have it slightly easier, but </a:t>
            </a:r>
            <a:r>
              <a:rPr lang="en-US" sz="1600" b="1" dirty="0">
                <a:solidFill>
                  <a:schemeClr val="tx1"/>
                </a:solidFill>
              </a:rPr>
              <a:t>Windows</a:t>
            </a:r>
            <a:r>
              <a:rPr lang="en-US" sz="1600" dirty="0">
                <a:solidFill>
                  <a:schemeClr val="tx1"/>
                </a:solidFill>
              </a:rPr>
              <a:t> </a:t>
            </a:r>
            <a:r>
              <a:rPr lang="en-US" sz="1600" dirty="0" smtClean="0">
                <a:solidFill>
                  <a:schemeClr val="tx1"/>
                </a:solidFill>
              </a:rPr>
              <a:t>is </a:t>
            </a:r>
            <a:r>
              <a:rPr lang="en-US" sz="1600" dirty="0">
                <a:solidFill>
                  <a:schemeClr val="tx1"/>
                </a:solidFill>
              </a:rPr>
              <a:t>just fine (though it’s free to add a </a:t>
            </a:r>
            <a:r>
              <a:rPr lang="en-US" sz="1600" b="1" dirty="0">
                <a:solidFill>
                  <a:schemeClr val="tx1"/>
                </a:solidFill>
              </a:rPr>
              <a:t>Linux</a:t>
            </a:r>
            <a:r>
              <a:rPr lang="en-US" sz="1600" dirty="0">
                <a:solidFill>
                  <a:schemeClr val="tx1"/>
                </a:solidFill>
              </a:rPr>
              <a:t> OS </a:t>
            </a:r>
            <a:r>
              <a:rPr lang="en-US" sz="1600" dirty="0" err="1">
                <a:solidFill>
                  <a:schemeClr val="tx1"/>
                </a:solidFill>
              </a:rPr>
              <a:t>bootup</a:t>
            </a:r>
            <a:r>
              <a:rPr lang="en-US" sz="1600" dirty="0">
                <a:solidFill>
                  <a:schemeClr val="tx1"/>
                </a:solidFill>
              </a:rPr>
              <a:t> 2</a:t>
            </a:r>
            <a:r>
              <a:rPr lang="en-US" sz="1600" baseline="30000" dirty="0">
                <a:solidFill>
                  <a:schemeClr val="tx1"/>
                </a:solidFill>
              </a:rPr>
              <a:t>nd</a:t>
            </a:r>
            <a:r>
              <a:rPr lang="en-US" sz="1600" dirty="0">
                <a:solidFill>
                  <a:schemeClr val="tx1"/>
                </a:solidFill>
              </a:rPr>
              <a:t> option)</a:t>
            </a:r>
          </a:p>
          <a:p>
            <a:pPr marL="514350" indent="-514350">
              <a:buFont typeface="+mj-lt"/>
              <a:buAutoNum type="arabicPeriod"/>
            </a:pPr>
            <a:r>
              <a:rPr lang="en-US" sz="1600" dirty="0" smtClean="0">
                <a:solidFill>
                  <a:schemeClr val="tx1"/>
                </a:solidFill>
              </a:rPr>
              <a:t> </a:t>
            </a:r>
            <a:r>
              <a:rPr lang="en-US" sz="1600" b="1" dirty="0" smtClean="0">
                <a:solidFill>
                  <a:schemeClr val="tx1"/>
                </a:solidFill>
              </a:rPr>
              <a:t>Motivation</a:t>
            </a:r>
            <a:r>
              <a:rPr lang="en-US" sz="1600" dirty="0" smtClean="0">
                <a:solidFill>
                  <a:schemeClr val="tx1"/>
                </a:solidFill>
              </a:rPr>
              <a:t> </a:t>
            </a:r>
            <a:r>
              <a:rPr lang="en-US" sz="1600" dirty="0">
                <a:solidFill>
                  <a:schemeClr val="tx1"/>
                </a:solidFill>
              </a:rPr>
              <a:t>to learn: best one is a business problem to solve (web scraping, other repetitive computer-based task, etc.) plus a sourcer’s curiosity</a:t>
            </a:r>
          </a:p>
          <a:p>
            <a:pPr marL="514350" indent="-514350">
              <a:buFont typeface="+mj-lt"/>
              <a:buAutoNum type="arabicPeriod"/>
            </a:pPr>
            <a:r>
              <a:rPr lang="en-US" sz="1600" dirty="0" smtClean="0">
                <a:solidFill>
                  <a:schemeClr val="tx1"/>
                </a:solidFill>
              </a:rPr>
              <a:t>Just </a:t>
            </a:r>
            <a:r>
              <a:rPr lang="en-US" sz="1600" b="1" dirty="0" smtClean="0">
                <a:solidFill>
                  <a:schemeClr val="tx1"/>
                </a:solidFill>
              </a:rPr>
              <a:t>enough </a:t>
            </a:r>
            <a:r>
              <a:rPr lang="en-US" sz="1600" b="1" dirty="0">
                <a:solidFill>
                  <a:schemeClr val="tx1"/>
                </a:solidFill>
              </a:rPr>
              <a:t>knowledge</a:t>
            </a:r>
            <a:r>
              <a:rPr lang="en-US" sz="1600" dirty="0">
                <a:solidFill>
                  <a:schemeClr val="tx1"/>
                </a:solidFill>
              </a:rPr>
              <a:t> of a programming language (so many free courses, tutorials, videos, etc., nowadays – see Appendix) </a:t>
            </a:r>
            <a:r>
              <a:rPr lang="en-US" sz="1600" b="1" dirty="0" smtClean="0">
                <a:solidFill>
                  <a:schemeClr val="tx1"/>
                </a:solidFill>
              </a:rPr>
              <a:t>to follow</a:t>
            </a:r>
            <a:r>
              <a:rPr lang="en-US" sz="1600" dirty="0" smtClean="0">
                <a:solidFill>
                  <a:schemeClr val="tx1"/>
                </a:solidFill>
              </a:rPr>
              <a:t> </a:t>
            </a:r>
            <a:r>
              <a:rPr lang="en-US" sz="1600" dirty="0">
                <a:solidFill>
                  <a:schemeClr val="tx1"/>
                </a:solidFill>
              </a:rPr>
              <a:t>and adapt example code you find online/from colleagues</a:t>
            </a:r>
          </a:p>
          <a:p>
            <a:pPr marL="514350" indent="-514350">
              <a:buFont typeface="+mj-lt"/>
              <a:buAutoNum type="arabicPeriod"/>
            </a:pPr>
            <a:r>
              <a:rPr lang="en-US" sz="1600" dirty="0">
                <a:solidFill>
                  <a:schemeClr val="tx1"/>
                </a:solidFill>
              </a:rPr>
              <a:t>Installed the key </a:t>
            </a:r>
            <a:r>
              <a:rPr lang="en-US" sz="1600" b="1" dirty="0">
                <a:solidFill>
                  <a:schemeClr val="tx1"/>
                </a:solidFill>
              </a:rPr>
              <a:t>packages</a:t>
            </a:r>
            <a:r>
              <a:rPr lang="en-US" sz="1600" dirty="0">
                <a:solidFill>
                  <a:schemeClr val="tx1"/>
                </a:solidFill>
              </a:rPr>
              <a:t>/modules </a:t>
            </a:r>
            <a:r>
              <a:rPr lang="en-US" sz="1600" dirty="0" smtClean="0">
                <a:solidFill>
                  <a:schemeClr val="tx1"/>
                </a:solidFill>
              </a:rPr>
              <a:t>for programming </a:t>
            </a:r>
            <a:r>
              <a:rPr lang="en-US" sz="1600" dirty="0">
                <a:solidFill>
                  <a:schemeClr val="tx1"/>
                </a:solidFill>
              </a:rPr>
              <a:t>language(s) you </a:t>
            </a:r>
            <a:r>
              <a:rPr lang="en-US" sz="1600" dirty="0" smtClean="0">
                <a:solidFill>
                  <a:schemeClr val="tx1"/>
                </a:solidFill>
              </a:rPr>
              <a:t>need</a:t>
            </a:r>
            <a:endParaRPr lang="en-US" sz="1600" dirty="0">
              <a:solidFill>
                <a:schemeClr val="tx1"/>
              </a:solidFill>
            </a:endParaRPr>
          </a:p>
        </p:txBody>
      </p:sp>
      <p:sp>
        <p:nvSpPr>
          <p:cNvPr id="4" name="Subtitle 2"/>
          <p:cNvSpPr txBox="1">
            <a:spLocks/>
          </p:cNvSpPr>
          <p:nvPr/>
        </p:nvSpPr>
        <p:spPr>
          <a:xfrm>
            <a:off x="302714" y="3428445"/>
            <a:ext cx="7895572" cy="2279244"/>
          </a:xfrm>
          <a:prstGeom prst="rect">
            <a:avLst/>
          </a:prstGeom>
        </p:spPr>
        <p:txBody>
          <a:bodyPr vert="horz" lIns="0" tIns="0" rIns="91440" bIns="0" rtlCol="0">
            <a:noAutofit/>
          </a:bodyPr>
          <a:lstStyle>
            <a:lvl1pPr marL="0" indent="0" algn="l" defTabSz="457200" rtl="0" eaLnBrk="1" latinLnBrk="0" hangingPunct="1">
              <a:spcBef>
                <a:spcPct val="20000"/>
              </a:spcBef>
              <a:buFont typeface="Arial"/>
              <a:buNone/>
              <a:defRPr sz="26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514350" indent="-514350">
              <a:buFont typeface="+mj-lt"/>
              <a:buAutoNum type="arabicPeriod" startAt="5"/>
            </a:pPr>
            <a:r>
              <a:rPr lang="en-US" sz="1600" dirty="0" smtClean="0">
                <a:solidFill>
                  <a:schemeClr val="tx1"/>
                </a:solidFill>
              </a:rPr>
              <a:t>A </a:t>
            </a:r>
            <a:r>
              <a:rPr lang="en-US" sz="1600" dirty="0" smtClean="0">
                <a:solidFill>
                  <a:schemeClr val="tx1"/>
                </a:solidFill>
                <a:hlinkClick r:id="rId2"/>
              </a:rPr>
              <a:t>source code editor</a:t>
            </a:r>
            <a:r>
              <a:rPr lang="en-US" sz="1600" dirty="0" smtClean="0">
                <a:solidFill>
                  <a:schemeClr val="tx1"/>
                </a:solidFill>
              </a:rPr>
              <a:t>, ranging from text editors to graphical IDEs, to code in (recommend newbies use something full-featured such as </a:t>
            </a:r>
            <a:r>
              <a:rPr lang="en-US" sz="1600" dirty="0" smtClean="0">
                <a:solidFill>
                  <a:schemeClr val="tx1"/>
                </a:solidFill>
                <a:hlinkClick r:id="rId3"/>
              </a:rPr>
              <a:t>Atom</a:t>
            </a:r>
            <a:r>
              <a:rPr lang="en-US" sz="1600" dirty="0" smtClean="0">
                <a:solidFill>
                  <a:schemeClr val="tx1"/>
                </a:solidFill>
              </a:rPr>
              <a:t> or </a:t>
            </a:r>
            <a:r>
              <a:rPr lang="en-US" sz="1600" dirty="0" smtClean="0">
                <a:solidFill>
                  <a:schemeClr val="tx1"/>
                </a:solidFill>
                <a:hlinkClick r:id="rId4"/>
              </a:rPr>
              <a:t>Sublime</a:t>
            </a:r>
            <a:r>
              <a:rPr lang="en-US" sz="1600" dirty="0" smtClean="0">
                <a:solidFill>
                  <a:schemeClr val="tx1"/>
                </a:solidFill>
              </a:rPr>
              <a:t>; see comparisons of many </a:t>
            </a:r>
            <a:r>
              <a:rPr lang="en-US" sz="1600" dirty="0" smtClean="0">
                <a:solidFill>
                  <a:schemeClr val="tx1"/>
                </a:solidFill>
                <a:hlinkClick r:id="rId5"/>
              </a:rPr>
              <a:t>editors</a:t>
            </a:r>
            <a:r>
              <a:rPr lang="en-US" sz="1600" dirty="0" smtClean="0">
                <a:solidFill>
                  <a:schemeClr val="tx1"/>
                </a:solidFill>
              </a:rPr>
              <a:t> and </a:t>
            </a:r>
            <a:r>
              <a:rPr lang="en-US" sz="1600" dirty="0" smtClean="0">
                <a:solidFill>
                  <a:schemeClr val="tx1"/>
                </a:solidFill>
                <a:hlinkClick r:id="rId6"/>
              </a:rPr>
              <a:t>IDEs</a:t>
            </a:r>
            <a:r>
              <a:rPr lang="en-US" sz="1600" dirty="0" smtClean="0">
                <a:solidFill>
                  <a:schemeClr val="tx1"/>
                </a:solidFill>
              </a:rPr>
              <a:t>, some are programming-language specific such as </a:t>
            </a:r>
            <a:r>
              <a:rPr lang="en-US" sz="1600" dirty="0" err="1" smtClean="0">
                <a:solidFill>
                  <a:schemeClr val="tx1"/>
                </a:solidFill>
                <a:hlinkClick r:id="rId7"/>
              </a:rPr>
              <a:t>PyCharm</a:t>
            </a:r>
            <a:r>
              <a:rPr lang="en-US" sz="1600" dirty="0" smtClean="0">
                <a:solidFill>
                  <a:schemeClr val="tx1"/>
                </a:solidFill>
              </a:rPr>
              <a:t>)</a:t>
            </a:r>
          </a:p>
          <a:p>
            <a:pPr marL="514350" indent="-514350">
              <a:buFont typeface="+mj-lt"/>
              <a:buAutoNum type="arabicPeriod" startAt="5"/>
            </a:pPr>
            <a:r>
              <a:rPr lang="en-US" sz="1600" dirty="0" smtClean="0">
                <a:solidFill>
                  <a:schemeClr val="tx1"/>
                </a:solidFill>
              </a:rPr>
              <a:t>Ability to </a:t>
            </a:r>
            <a:r>
              <a:rPr lang="en-US" sz="1600" b="1" dirty="0" smtClean="0">
                <a:solidFill>
                  <a:schemeClr val="tx1"/>
                </a:solidFill>
              </a:rPr>
              <a:t>share code </a:t>
            </a:r>
            <a:r>
              <a:rPr lang="en-US" sz="1600" dirty="0" smtClean="0">
                <a:solidFill>
                  <a:schemeClr val="tx1"/>
                </a:solidFill>
              </a:rPr>
              <a:t>for usage/feedback (GitHub is currently #1, but you can just email files in a pinch – Facebook files and Slack are also popular)</a:t>
            </a:r>
            <a:endParaRPr lang="en-US" sz="1600" dirty="0">
              <a:solidFill>
                <a:schemeClr val="tx1"/>
              </a:solidFill>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67444" y="1279025"/>
            <a:ext cx="1657350" cy="1971675"/>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20206" y="-2498"/>
            <a:ext cx="623794" cy="786270"/>
          </a:xfrm>
          <a:prstGeom prst="rect">
            <a:avLst/>
          </a:prstGeom>
        </p:spPr>
      </p:pic>
    </p:spTree>
    <p:extLst>
      <p:ext uri="{BB962C8B-B14F-4D97-AF65-F5344CB8AC3E}">
        <p14:creationId xmlns:p14="http://schemas.microsoft.com/office/powerpoint/2010/main" val="307812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685623"/>
            <a:ext cx="8113489" cy="566981"/>
          </a:xfrm>
        </p:spPr>
        <p:txBody>
          <a:bodyPr/>
          <a:lstStyle/>
          <a:p>
            <a:r>
              <a:rPr lang="en-US" dirty="0"/>
              <a:t>A JavaScript bookmarklet</a:t>
            </a:r>
          </a:p>
        </p:txBody>
      </p:sp>
      <p:sp>
        <p:nvSpPr>
          <p:cNvPr id="3" name="Subtitle 2"/>
          <p:cNvSpPr>
            <a:spLocks noGrp="1"/>
          </p:cNvSpPr>
          <p:nvPr>
            <p:ph type="subTitle" idx="1"/>
          </p:nvPr>
        </p:nvSpPr>
        <p:spPr>
          <a:xfrm>
            <a:off x="217714" y="1296937"/>
            <a:ext cx="8621486" cy="2393320"/>
          </a:xfrm>
        </p:spPr>
        <p:txBody>
          <a:bodyPr>
            <a:noAutofit/>
          </a:bodyPr>
          <a:lstStyle/>
          <a:p>
            <a:r>
              <a:rPr lang="en-US" sz="1400" dirty="0">
                <a:solidFill>
                  <a:srgbClr val="00B050"/>
                </a:solidFill>
              </a:rPr>
              <a:t>DL = </a:t>
            </a:r>
            <a:r>
              <a:rPr lang="en-US" sz="1400" dirty="0" err="1">
                <a:solidFill>
                  <a:srgbClr val="00B050"/>
                </a:solidFill>
              </a:rPr>
              <a:t>document.links</a:t>
            </a:r>
            <a:r>
              <a:rPr lang="en-US" sz="1400" dirty="0" smtClean="0">
                <a:solidFill>
                  <a:srgbClr val="00B050"/>
                </a:solidFill>
              </a:rPr>
              <a:t>;</a:t>
            </a:r>
            <a:endParaRPr lang="en-US" sz="1400" dirty="0">
              <a:solidFill>
                <a:schemeClr val="tx1"/>
              </a:solidFill>
            </a:endParaRPr>
          </a:p>
          <a:p>
            <a:r>
              <a:rPr lang="en-US" sz="1400" dirty="0">
                <a:solidFill>
                  <a:schemeClr val="tx1"/>
                </a:solidFill>
              </a:rPr>
              <a:t>/* above code line sets variable DL to equal all hyperlinks on the current webpage</a:t>
            </a:r>
          </a:p>
          <a:p>
            <a:r>
              <a:rPr lang="en-US" sz="1400" dirty="0">
                <a:solidFill>
                  <a:schemeClr val="tx1"/>
                </a:solidFill>
              </a:rPr>
              <a:t>(called "document" in JavaScript), and end your statement with a semicolon */</a:t>
            </a:r>
          </a:p>
          <a:p>
            <a:endParaRPr lang="en-US" sz="1400" dirty="0">
              <a:solidFill>
                <a:schemeClr val="tx1"/>
              </a:solidFill>
            </a:endParaRPr>
          </a:p>
          <a:p>
            <a:r>
              <a:rPr lang="en-US" sz="1400" dirty="0">
                <a:solidFill>
                  <a:srgbClr val="00B050"/>
                </a:solidFill>
              </a:rPr>
              <a:t>WN = open('','Z6','width=800,height=400,scrollbars,resizable,menubar</a:t>
            </a:r>
            <a:r>
              <a:rPr lang="en-US" sz="1400" dirty="0" smtClean="0">
                <a:solidFill>
                  <a:srgbClr val="00B050"/>
                </a:solidFill>
              </a:rPr>
              <a:t>');</a:t>
            </a:r>
            <a:endParaRPr lang="en-US" sz="1400" dirty="0">
              <a:solidFill>
                <a:schemeClr val="tx1"/>
              </a:solidFill>
            </a:endParaRPr>
          </a:p>
          <a:p>
            <a:r>
              <a:rPr lang="en-US" sz="1400" dirty="0">
                <a:solidFill>
                  <a:schemeClr val="tx1"/>
                </a:solidFill>
              </a:rPr>
              <a:t>/* unpacking the above line:</a:t>
            </a:r>
          </a:p>
          <a:p>
            <a:r>
              <a:rPr lang="en-US" sz="1400" dirty="0">
                <a:solidFill>
                  <a:schemeClr val="tx1"/>
                </a:solidFill>
              </a:rPr>
              <a:t>- first we create a variable WN that will open a new window</a:t>
            </a:r>
          </a:p>
          <a:p>
            <a:r>
              <a:rPr lang="en-US" sz="1400" dirty="0">
                <a:solidFill>
                  <a:schemeClr val="tx1"/>
                </a:solidFill>
              </a:rPr>
              <a:t>- inside the parentheses are various parameters, the first being URL of page </a:t>
            </a:r>
            <a:r>
              <a:rPr lang="en-US" sz="1400" dirty="0" smtClean="0">
                <a:solidFill>
                  <a:schemeClr val="tx1"/>
                </a:solidFill>
              </a:rPr>
              <a:t>to </a:t>
            </a:r>
            <a:r>
              <a:rPr lang="en-US" sz="1400" dirty="0">
                <a:solidFill>
                  <a:schemeClr val="tx1"/>
                </a:solidFill>
              </a:rPr>
              <a:t>open in new window, but by making this blank (2 apostrophes and nothing </a:t>
            </a:r>
            <a:r>
              <a:rPr lang="en-US" sz="1400" dirty="0" smtClean="0">
                <a:solidFill>
                  <a:schemeClr val="tx1"/>
                </a:solidFill>
              </a:rPr>
              <a:t>between </a:t>
            </a:r>
            <a:r>
              <a:rPr lang="en-US" sz="1400" dirty="0">
                <a:solidFill>
                  <a:schemeClr val="tx1"/>
                </a:solidFill>
              </a:rPr>
              <a:t>is an empty string), a new window with </a:t>
            </a:r>
            <a:r>
              <a:rPr lang="en-US" sz="1400" dirty="0" err="1">
                <a:solidFill>
                  <a:schemeClr val="tx1"/>
                </a:solidFill>
              </a:rPr>
              <a:t>about:blank</a:t>
            </a:r>
            <a:r>
              <a:rPr lang="en-US" sz="1400" dirty="0">
                <a:solidFill>
                  <a:schemeClr val="tx1"/>
                </a:solidFill>
              </a:rPr>
              <a:t> is opened</a:t>
            </a:r>
          </a:p>
          <a:p>
            <a:r>
              <a:rPr lang="en-US" sz="1400" dirty="0">
                <a:solidFill>
                  <a:schemeClr val="tx1"/>
                </a:solidFill>
              </a:rPr>
              <a:t>- next parameter is name of the window in case we want to reference it </a:t>
            </a:r>
            <a:r>
              <a:rPr lang="en-US" sz="1400" dirty="0" smtClean="0">
                <a:solidFill>
                  <a:schemeClr val="tx1"/>
                </a:solidFill>
              </a:rPr>
              <a:t>later; we'll </a:t>
            </a:r>
            <a:r>
              <a:rPr lang="en-US" sz="1400" dirty="0">
                <a:solidFill>
                  <a:schemeClr val="tx1"/>
                </a:solidFill>
              </a:rPr>
              <a:t>just call it Z6</a:t>
            </a:r>
          </a:p>
          <a:p>
            <a:r>
              <a:rPr lang="en-US" sz="1400" dirty="0">
                <a:solidFill>
                  <a:schemeClr val="tx1"/>
                </a:solidFill>
              </a:rPr>
              <a:t>- next parameter is specs, each separated by a comma. Like most open parameters</a:t>
            </a:r>
            <a:r>
              <a:rPr lang="en-US" sz="1400" dirty="0" smtClean="0">
                <a:solidFill>
                  <a:schemeClr val="tx1"/>
                </a:solidFill>
              </a:rPr>
              <a:t>, </a:t>
            </a:r>
            <a:r>
              <a:rPr lang="en-US" sz="1400" dirty="0">
                <a:solidFill>
                  <a:schemeClr val="tx1"/>
                </a:solidFill>
              </a:rPr>
              <a:t>these are optional, but a few are worth having for convenience, such as </a:t>
            </a:r>
            <a:r>
              <a:rPr lang="en-US" sz="1400" dirty="0" smtClean="0">
                <a:solidFill>
                  <a:schemeClr val="tx1"/>
                </a:solidFill>
              </a:rPr>
              <a:t>width </a:t>
            </a:r>
            <a:r>
              <a:rPr lang="en-US" sz="1400" dirty="0">
                <a:solidFill>
                  <a:schemeClr val="tx1"/>
                </a:solidFill>
              </a:rPr>
              <a:t>and height in pixels, whether you want the new window to have scrollbars, </a:t>
            </a:r>
            <a:r>
              <a:rPr lang="en-US" sz="1400" dirty="0" smtClean="0">
                <a:solidFill>
                  <a:schemeClr val="tx1"/>
                </a:solidFill>
              </a:rPr>
              <a:t>be </a:t>
            </a:r>
            <a:r>
              <a:rPr lang="en-US" sz="1400" dirty="0">
                <a:solidFill>
                  <a:schemeClr val="tx1"/>
                </a:solidFill>
              </a:rPr>
              <a:t>resizable and have a menu bar</a:t>
            </a:r>
          </a:p>
          <a:p>
            <a:r>
              <a:rPr lang="en-US" sz="1400" dirty="0">
                <a:solidFill>
                  <a:schemeClr val="tx1"/>
                </a:solidFill>
              </a:rPr>
              <a:t>- for details on all parameters, see </a:t>
            </a:r>
            <a:r>
              <a:rPr lang="en-US" sz="1400" dirty="0" smtClean="0">
                <a:solidFill>
                  <a:schemeClr val="tx1"/>
                </a:solidFill>
                <a:hlinkClick r:id="rId2"/>
              </a:rPr>
              <a:t>www.w3schools.com/jsref/met_win_open.asp</a:t>
            </a:r>
            <a:r>
              <a:rPr lang="en-US" sz="1400" dirty="0" smtClean="0">
                <a:solidFill>
                  <a:schemeClr val="tx1"/>
                </a:solidFill>
              </a:rPr>
              <a:t>  */</a:t>
            </a:r>
            <a:endParaRPr lang="en-US" sz="1400" dirty="0">
              <a:solidFill>
                <a:schemeClr val="tx1"/>
              </a:solidFill>
            </a:endParaRPr>
          </a:p>
        </p:txBody>
      </p:sp>
    </p:spTree>
    <p:extLst>
      <p:ext uri="{BB962C8B-B14F-4D97-AF65-F5344CB8AC3E}">
        <p14:creationId xmlns:p14="http://schemas.microsoft.com/office/powerpoint/2010/main" val="2959168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685623"/>
            <a:ext cx="8113489" cy="566981"/>
          </a:xfrm>
        </p:spPr>
        <p:txBody>
          <a:bodyPr/>
          <a:lstStyle/>
          <a:p>
            <a:r>
              <a:rPr lang="en-US" dirty="0"/>
              <a:t>A JavaScript bookmarklet</a:t>
            </a:r>
          </a:p>
        </p:txBody>
      </p:sp>
      <p:sp>
        <p:nvSpPr>
          <p:cNvPr id="3" name="Subtitle 2"/>
          <p:cNvSpPr>
            <a:spLocks noGrp="1"/>
          </p:cNvSpPr>
          <p:nvPr>
            <p:ph type="subTitle" idx="1"/>
          </p:nvPr>
        </p:nvSpPr>
        <p:spPr>
          <a:xfrm>
            <a:off x="217714" y="1296937"/>
            <a:ext cx="6389915" cy="2393320"/>
          </a:xfrm>
        </p:spPr>
        <p:txBody>
          <a:bodyPr>
            <a:noAutofit/>
          </a:bodyPr>
          <a:lstStyle/>
          <a:p>
            <a:r>
              <a:rPr lang="en-US" sz="1400" dirty="0">
                <a:solidFill>
                  <a:srgbClr val="00B050"/>
                </a:solidFill>
              </a:rPr>
              <a:t>f</a:t>
            </a:r>
            <a:r>
              <a:rPr lang="en-US" sz="1400" dirty="0" smtClean="0">
                <a:solidFill>
                  <a:srgbClr val="00B050"/>
                </a:solidFill>
              </a:rPr>
              <a:t>or(JK=0</a:t>
            </a:r>
            <a:r>
              <a:rPr lang="en-US" sz="1400" dirty="0">
                <a:solidFill>
                  <a:srgbClr val="00B050"/>
                </a:solidFill>
              </a:rPr>
              <a:t>; JK &lt; </a:t>
            </a:r>
            <a:r>
              <a:rPr lang="en-US" sz="1400" dirty="0" err="1">
                <a:solidFill>
                  <a:srgbClr val="00B050"/>
                </a:solidFill>
              </a:rPr>
              <a:t>DL.length</a:t>
            </a:r>
            <a:r>
              <a:rPr lang="en-US" sz="1400" dirty="0">
                <a:solidFill>
                  <a:srgbClr val="00B050"/>
                </a:solidFill>
              </a:rPr>
              <a:t>; JK++) </a:t>
            </a:r>
            <a:r>
              <a:rPr lang="en-US" sz="1400" dirty="0" smtClean="0">
                <a:solidFill>
                  <a:srgbClr val="00B050"/>
                </a:solidFill>
              </a:rPr>
              <a:t>{</a:t>
            </a:r>
            <a:endParaRPr lang="en-US" sz="1400" dirty="0">
              <a:solidFill>
                <a:schemeClr val="tx1"/>
              </a:solidFill>
            </a:endParaRPr>
          </a:p>
          <a:p>
            <a:r>
              <a:rPr lang="en-US" sz="1400" dirty="0">
                <a:solidFill>
                  <a:schemeClr val="tx1"/>
                </a:solidFill>
              </a:rPr>
              <a:t>/* for loops in JavaScript start w/format: (initialization; condition; update).</a:t>
            </a:r>
          </a:p>
          <a:p>
            <a:endParaRPr lang="en-US" sz="1400" dirty="0">
              <a:solidFill>
                <a:schemeClr val="tx1"/>
              </a:solidFill>
            </a:endParaRPr>
          </a:p>
          <a:p>
            <a:r>
              <a:rPr lang="en-US" sz="1400" dirty="0">
                <a:solidFill>
                  <a:schemeClr val="tx1"/>
                </a:solidFill>
              </a:rPr>
              <a:t>Note the use of a semicolon to separate statements, which is only obligatory when</a:t>
            </a:r>
          </a:p>
          <a:p>
            <a:r>
              <a:rPr lang="en-US" sz="1400" dirty="0">
                <a:solidFill>
                  <a:schemeClr val="tx1"/>
                </a:solidFill>
              </a:rPr>
              <a:t>you have 2+ statements on the same line. However, when we remove all the spaces</a:t>
            </a:r>
          </a:p>
          <a:p>
            <a:r>
              <a:rPr lang="en-US" sz="1400" dirty="0">
                <a:solidFill>
                  <a:schemeClr val="tx1"/>
                </a:solidFill>
              </a:rPr>
              <a:t>and line breaks for the </a:t>
            </a:r>
            <a:r>
              <a:rPr lang="en-US" sz="1400" dirty="0" err="1">
                <a:solidFill>
                  <a:schemeClr val="tx1"/>
                </a:solidFill>
              </a:rPr>
              <a:t>bookmarklet</a:t>
            </a:r>
            <a:r>
              <a:rPr lang="en-US" sz="1400" dirty="0">
                <a:solidFill>
                  <a:schemeClr val="tx1"/>
                </a:solidFill>
              </a:rPr>
              <a:t>, that will cause things to be on the same</a:t>
            </a:r>
          </a:p>
          <a:p>
            <a:r>
              <a:rPr lang="en-US" sz="1400" dirty="0">
                <a:solidFill>
                  <a:schemeClr val="tx1"/>
                </a:solidFill>
              </a:rPr>
              <a:t>line, so it is good practice to end each statement with a semicolon.</a:t>
            </a:r>
          </a:p>
          <a:p>
            <a:endParaRPr lang="en-US" sz="1400" dirty="0">
              <a:solidFill>
                <a:schemeClr val="tx1"/>
              </a:solidFill>
            </a:endParaRPr>
          </a:p>
          <a:p>
            <a:r>
              <a:rPr lang="en-US" sz="1400" dirty="0">
                <a:solidFill>
                  <a:schemeClr val="tx1"/>
                </a:solidFill>
              </a:rPr>
              <a:t>Blocks of code are surrounded with curly brackets. If you only have one statement</a:t>
            </a:r>
          </a:p>
          <a:p>
            <a:r>
              <a:rPr lang="en-US" sz="1400" dirty="0">
                <a:solidFill>
                  <a:schemeClr val="tx1"/>
                </a:solidFill>
              </a:rPr>
              <a:t>inside a block, you don't need a semicolon. Never put a semicolon after a closing</a:t>
            </a:r>
          </a:p>
          <a:p>
            <a:r>
              <a:rPr lang="en-US" sz="1400" dirty="0">
                <a:solidFill>
                  <a:schemeClr val="tx1"/>
                </a:solidFill>
              </a:rPr>
              <a:t>curly bracket except for assignment statements. For a great explanation on all</a:t>
            </a:r>
          </a:p>
          <a:p>
            <a:r>
              <a:rPr lang="en-US" sz="1400" dirty="0">
                <a:solidFill>
                  <a:schemeClr val="tx1"/>
                </a:solidFill>
              </a:rPr>
              <a:t>this, see </a:t>
            </a:r>
            <a:r>
              <a:rPr lang="en-US" sz="1400" dirty="0" smtClean="0">
                <a:solidFill>
                  <a:schemeClr val="tx1"/>
                </a:solidFill>
                <a:hlinkClick r:id="rId2"/>
              </a:rPr>
              <a:t>www.codecademy.com/en/forum_questions/507f6dd09266b70200000d7e</a:t>
            </a:r>
            <a:endParaRPr lang="en-US" sz="1400" dirty="0" smtClean="0">
              <a:solidFill>
                <a:schemeClr val="tx1"/>
              </a:solidFill>
            </a:endParaRPr>
          </a:p>
          <a:p>
            <a:r>
              <a:rPr lang="en-US" sz="1400" dirty="0" smtClean="0">
                <a:solidFill>
                  <a:schemeClr val="tx1"/>
                </a:solidFill>
              </a:rPr>
              <a:t>*/</a:t>
            </a:r>
            <a:endParaRPr lang="en-US" sz="1400" dirty="0">
              <a:solidFill>
                <a:schemeClr val="tx1"/>
              </a:solidFill>
            </a:endParaRPr>
          </a:p>
        </p:txBody>
      </p:sp>
      <p:sp>
        <p:nvSpPr>
          <p:cNvPr id="4" name="Rectangle 3"/>
          <p:cNvSpPr/>
          <p:nvPr/>
        </p:nvSpPr>
        <p:spPr>
          <a:xfrm>
            <a:off x="6433457" y="863590"/>
            <a:ext cx="2710542" cy="3754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1400" dirty="0" smtClean="0"/>
              <a:t>So</a:t>
            </a:r>
            <a:r>
              <a:rPr lang="en-US" sz="1400" dirty="0"/>
              <a:t>, in the "for" line of code </a:t>
            </a:r>
            <a:r>
              <a:rPr lang="en-US" sz="1400" dirty="0" smtClean="0"/>
              <a:t>at left:</a:t>
            </a:r>
            <a:endParaRPr lang="en-US" sz="1400" dirty="0"/>
          </a:p>
          <a:p>
            <a:r>
              <a:rPr lang="en-US" sz="1400" dirty="0"/>
              <a:t>- our new variable JK starts off equaling zero,</a:t>
            </a:r>
          </a:p>
          <a:p>
            <a:r>
              <a:rPr lang="en-US" sz="1400" dirty="0"/>
              <a:t>- the loop will run as many times as JK is less than the total # of links on page,</a:t>
            </a:r>
          </a:p>
          <a:p>
            <a:r>
              <a:rPr lang="en-US" sz="1400" dirty="0"/>
              <a:t>- variable increments by 1 each time it loops (what double plus sign does; for more, see </a:t>
            </a:r>
            <a:r>
              <a:rPr lang="en-US" sz="1400" dirty="0">
                <a:hlinkClick r:id="rId3"/>
              </a:rPr>
              <a:t>https://docs.microsoft.com/en-us/scripting/javascript/reference/increment-and-decrement-operators-javascript</a:t>
            </a:r>
            <a:r>
              <a:rPr lang="en-US" sz="1400" dirty="0"/>
              <a:t> </a:t>
            </a:r>
          </a:p>
          <a:p>
            <a:r>
              <a:rPr lang="en-US" sz="1400" dirty="0"/>
              <a:t>- code line ends with a left curly bracket, indicating the start of a code block associated with this </a:t>
            </a:r>
            <a:r>
              <a:rPr lang="en-US" sz="1400" dirty="0" smtClean="0"/>
              <a:t>loop</a:t>
            </a:r>
            <a:endParaRPr lang="en-US" sz="1400" dirty="0"/>
          </a:p>
        </p:txBody>
      </p:sp>
    </p:spTree>
    <p:extLst>
      <p:ext uri="{BB962C8B-B14F-4D97-AF65-F5344CB8AC3E}">
        <p14:creationId xmlns:p14="http://schemas.microsoft.com/office/powerpoint/2010/main" val="2448722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685623"/>
            <a:ext cx="8113489" cy="566981"/>
          </a:xfrm>
        </p:spPr>
        <p:txBody>
          <a:bodyPr/>
          <a:lstStyle/>
          <a:p>
            <a:r>
              <a:rPr lang="en-US" dirty="0"/>
              <a:t>A JavaScript bookmarklet</a:t>
            </a:r>
          </a:p>
        </p:txBody>
      </p:sp>
      <p:sp>
        <p:nvSpPr>
          <p:cNvPr id="3" name="Subtitle 2"/>
          <p:cNvSpPr>
            <a:spLocks noGrp="1"/>
          </p:cNvSpPr>
          <p:nvPr>
            <p:ph type="subTitle" idx="1"/>
          </p:nvPr>
        </p:nvSpPr>
        <p:spPr>
          <a:xfrm>
            <a:off x="217714" y="1296937"/>
            <a:ext cx="8741229" cy="3013806"/>
          </a:xfrm>
        </p:spPr>
        <p:txBody>
          <a:bodyPr>
            <a:noAutofit/>
          </a:bodyPr>
          <a:lstStyle/>
          <a:p>
            <a:r>
              <a:rPr lang="en-US" sz="1400" dirty="0" smtClean="0">
                <a:solidFill>
                  <a:srgbClr val="00B050"/>
                </a:solidFill>
              </a:rPr>
              <a:t>    if </a:t>
            </a:r>
            <a:r>
              <a:rPr lang="en-US" sz="1400" dirty="0">
                <a:solidFill>
                  <a:srgbClr val="00B050"/>
                </a:solidFill>
              </a:rPr>
              <a:t>(DL[JK].protocol == 'mailto</a:t>
            </a:r>
            <a:r>
              <a:rPr lang="en-US" sz="1400" dirty="0" smtClean="0">
                <a:solidFill>
                  <a:srgbClr val="00B050"/>
                </a:solidFill>
              </a:rPr>
              <a:t>:')</a:t>
            </a:r>
            <a:endParaRPr lang="en-US" sz="1400" dirty="0">
              <a:solidFill>
                <a:schemeClr val="tx1"/>
              </a:solidFill>
            </a:endParaRPr>
          </a:p>
          <a:p>
            <a:r>
              <a:rPr lang="en-US" sz="1400" dirty="0">
                <a:solidFill>
                  <a:schemeClr val="tx1"/>
                </a:solidFill>
              </a:rPr>
              <a:t>/* Indenting code lines by 4 spaces inside your for loop is a convention </a:t>
            </a:r>
            <a:r>
              <a:rPr lang="en-US" sz="1400" dirty="0" smtClean="0">
                <a:solidFill>
                  <a:schemeClr val="tx1"/>
                </a:solidFill>
              </a:rPr>
              <a:t>for readability</a:t>
            </a:r>
            <a:r>
              <a:rPr lang="en-US" sz="1400" dirty="0">
                <a:solidFill>
                  <a:schemeClr val="tx1"/>
                </a:solidFill>
              </a:rPr>
              <a:t>, but not required. Above code says: if whatever document link # </a:t>
            </a:r>
            <a:r>
              <a:rPr lang="en-US" sz="1400" dirty="0" smtClean="0">
                <a:solidFill>
                  <a:schemeClr val="tx1"/>
                </a:solidFill>
              </a:rPr>
              <a:t>you're up </a:t>
            </a:r>
            <a:r>
              <a:rPr lang="en-US" sz="1400" dirty="0">
                <a:solidFill>
                  <a:schemeClr val="tx1"/>
                </a:solidFill>
              </a:rPr>
              <a:t>to has the protocol (type) mailto: (email address), then do the following </a:t>
            </a:r>
            <a:r>
              <a:rPr lang="en-US" sz="1400" dirty="0" smtClean="0">
                <a:solidFill>
                  <a:schemeClr val="tx1"/>
                </a:solidFill>
              </a:rPr>
              <a:t>*/</a:t>
            </a:r>
          </a:p>
          <a:p>
            <a:endParaRPr lang="en-US" sz="1400" dirty="0">
              <a:solidFill>
                <a:schemeClr val="tx1"/>
              </a:solidFill>
            </a:endParaRPr>
          </a:p>
          <a:p>
            <a:r>
              <a:rPr lang="en-US" sz="1400" dirty="0">
                <a:solidFill>
                  <a:schemeClr val="tx1"/>
                </a:solidFill>
              </a:rPr>
              <a:t>	</a:t>
            </a:r>
            <a:r>
              <a:rPr lang="en-US" sz="1400" dirty="0">
                <a:solidFill>
                  <a:srgbClr val="00B050"/>
                </a:solidFill>
              </a:rPr>
              <a:t>{</a:t>
            </a:r>
            <a:r>
              <a:rPr lang="en-US" sz="1400" dirty="0" err="1">
                <a:solidFill>
                  <a:srgbClr val="00B050"/>
                </a:solidFill>
              </a:rPr>
              <a:t>rr</a:t>
            </a:r>
            <a:r>
              <a:rPr lang="en-US" sz="1400" dirty="0">
                <a:solidFill>
                  <a:srgbClr val="00B050"/>
                </a:solidFill>
              </a:rPr>
              <a:t> = DL[JK].</a:t>
            </a:r>
            <a:r>
              <a:rPr lang="en-US" sz="1400" dirty="0" err="1">
                <a:solidFill>
                  <a:srgbClr val="00B050"/>
                </a:solidFill>
              </a:rPr>
              <a:t>toString</a:t>
            </a:r>
            <a:r>
              <a:rPr lang="en-US" sz="1400" dirty="0">
                <a:solidFill>
                  <a:srgbClr val="00B050"/>
                </a:solidFill>
              </a:rPr>
              <a:t>() </a:t>
            </a:r>
            <a:r>
              <a:rPr lang="en-US" sz="1400" dirty="0" smtClean="0">
                <a:solidFill>
                  <a:srgbClr val="00B050"/>
                </a:solidFill>
              </a:rPr>
              <a:t>;</a:t>
            </a:r>
            <a:endParaRPr lang="en-US" sz="1400" dirty="0">
              <a:solidFill>
                <a:srgbClr val="00B050"/>
              </a:solidFill>
            </a:endParaRPr>
          </a:p>
          <a:p>
            <a:r>
              <a:rPr lang="en-US" sz="1400" dirty="0">
                <a:solidFill>
                  <a:schemeClr val="tx1"/>
                </a:solidFill>
              </a:rPr>
              <a:t>/* another left curly bracket indicates the start of a code block associated </a:t>
            </a:r>
            <a:r>
              <a:rPr lang="en-US" sz="1400" dirty="0" smtClean="0">
                <a:solidFill>
                  <a:schemeClr val="tx1"/>
                </a:solidFill>
              </a:rPr>
              <a:t>with this </a:t>
            </a:r>
            <a:r>
              <a:rPr lang="en-US" sz="1400" dirty="0">
                <a:solidFill>
                  <a:schemeClr val="tx1"/>
                </a:solidFill>
              </a:rPr>
              <a:t>"if" statement, followed by</a:t>
            </a:r>
          </a:p>
          <a:p>
            <a:r>
              <a:rPr lang="en-US" sz="1400" dirty="0">
                <a:solidFill>
                  <a:schemeClr val="tx1"/>
                </a:solidFill>
              </a:rPr>
              <a:t>a new variable </a:t>
            </a:r>
            <a:r>
              <a:rPr lang="en-US" sz="1400" dirty="0" err="1">
                <a:solidFill>
                  <a:schemeClr val="tx1"/>
                </a:solidFill>
              </a:rPr>
              <a:t>rr</a:t>
            </a:r>
            <a:r>
              <a:rPr lang="en-US" sz="1400" dirty="0">
                <a:solidFill>
                  <a:schemeClr val="tx1"/>
                </a:solidFill>
              </a:rPr>
              <a:t> storing the value in the found mailto: link as a string</a:t>
            </a:r>
            <a:r>
              <a:rPr lang="en-US" sz="1400" dirty="0" smtClean="0">
                <a:solidFill>
                  <a:schemeClr val="tx1"/>
                </a:solidFill>
              </a:rPr>
              <a:t>.</a:t>
            </a:r>
          </a:p>
          <a:p>
            <a:endParaRPr lang="en-US" sz="1400" dirty="0">
              <a:solidFill>
                <a:schemeClr val="tx1"/>
              </a:solidFill>
            </a:endParaRPr>
          </a:p>
          <a:p>
            <a:r>
              <a:rPr lang="en-US" sz="1400" dirty="0">
                <a:solidFill>
                  <a:schemeClr val="tx1"/>
                </a:solidFill>
              </a:rPr>
              <a:t>FYI, if you used DL[JK].</a:t>
            </a:r>
            <a:r>
              <a:rPr lang="en-US" sz="1400" dirty="0" err="1">
                <a:solidFill>
                  <a:schemeClr val="tx1"/>
                </a:solidFill>
              </a:rPr>
              <a:t>toString</a:t>
            </a:r>
            <a:r>
              <a:rPr lang="en-US" sz="1400" dirty="0">
                <a:solidFill>
                  <a:schemeClr val="tx1"/>
                </a:solidFill>
              </a:rPr>
              <a:t>().link(DL[JK]) instead of above code, you'd </a:t>
            </a:r>
            <a:r>
              <a:rPr lang="en-US" sz="1400" dirty="0" smtClean="0">
                <a:solidFill>
                  <a:schemeClr val="tx1"/>
                </a:solidFill>
              </a:rPr>
              <a:t>get the </a:t>
            </a:r>
            <a:r>
              <a:rPr lang="en-US" sz="1400" dirty="0">
                <a:solidFill>
                  <a:schemeClr val="tx1"/>
                </a:solidFill>
              </a:rPr>
              <a:t>full hyperlink starting with &lt;a </a:t>
            </a:r>
            <a:r>
              <a:rPr lang="en-US" sz="1400" dirty="0" err="1">
                <a:solidFill>
                  <a:schemeClr val="tx1"/>
                </a:solidFill>
              </a:rPr>
              <a:t>href</a:t>
            </a:r>
            <a:r>
              <a:rPr lang="en-US" sz="1400" dirty="0">
                <a:solidFill>
                  <a:schemeClr val="tx1"/>
                </a:solidFill>
              </a:rPr>
              <a:t>=" ending with "&gt;whatever&lt;/a&gt; </a:t>
            </a:r>
            <a:r>
              <a:rPr lang="en-US" sz="1400" dirty="0" smtClean="0">
                <a:solidFill>
                  <a:schemeClr val="tx1"/>
                </a:solidFill>
              </a:rPr>
              <a:t>whereas DL[</a:t>
            </a:r>
            <a:r>
              <a:rPr lang="en-US" sz="1400" dirty="0" err="1" smtClean="0">
                <a:solidFill>
                  <a:schemeClr val="tx1"/>
                </a:solidFill>
              </a:rPr>
              <a:t>lK</a:t>
            </a:r>
            <a:r>
              <a:rPr lang="en-US" sz="1400" dirty="0">
                <a:solidFill>
                  <a:schemeClr val="tx1"/>
                </a:solidFill>
              </a:rPr>
              <a:t>].</a:t>
            </a:r>
            <a:r>
              <a:rPr lang="en-US" sz="1400" dirty="0" err="1">
                <a:solidFill>
                  <a:schemeClr val="tx1"/>
                </a:solidFill>
              </a:rPr>
              <a:t>toString</a:t>
            </a:r>
            <a:r>
              <a:rPr lang="en-US" sz="1400" dirty="0">
                <a:solidFill>
                  <a:schemeClr val="tx1"/>
                </a:solidFill>
              </a:rPr>
              <a:t>() just returns what's between the quotation marks being hyper-</a:t>
            </a:r>
          </a:p>
          <a:p>
            <a:r>
              <a:rPr lang="en-US" sz="1400" dirty="0">
                <a:solidFill>
                  <a:schemeClr val="tx1"/>
                </a:solidFill>
              </a:rPr>
              <a:t>linked.  This is advantageous in situations such as where the page displays </a:t>
            </a:r>
            <a:r>
              <a:rPr lang="en-US" sz="1400" dirty="0" smtClean="0">
                <a:solidFill>
                  <a:schemeClr val="tx1"/>
                </a:solidFill>
              </a:rPr>
              <a:t>the hyperlinked </a:t>
            </a:r>
            <a:r>
              <a:rPr lang="en-US" sz="1400" dirty="0">
                <a:solidFill>
                  <a:schemeClr val="tx1"/>
                </a:solidFill>
              </a:rPr>
              <a:t>words Email me, but the </a:t>
            </a:r>
            <a:r>
              <a:rPr lang="en-US" sz="1400" dirty="0" err="1">
                <a:solidFill>
                  <a:schemeClr val="tx1"/>
                </a:solidFill>
              </a:rPr>
              <a:t>href</a:t>
            </a:r>
            <a:r>
              <a:rPr lang="en-US" sz="1400" dirty="0">
                <a:solidFill>
                  <a:schemeClr val="tx1"/>
                </a:solidFill>
              </a:rPr>
              <a:t> is mailto:something@whatever.com </a:t>
            </a:r>
            <a:r>
              <a:rPr lang="en-US" sz="1400" dirty="0" smtClean="0">
                <a:solidFill>
                  <a:schemeClr val="tx1"/>
                </a:solidFill>
              </a:rPr>
              <a:t>-- this </a:t>
            </a:r>
            <a:r>
              <a:rPr lang="en-US" sz="1400" dirty="0">
                <a:solidFill>
                  <a:schemeClr val="tx1"/>
                </a:solidFill>
              </a:rPr>
              <a:t>script grabs the actual email address rather than the words "Email me". */</a:t>
            </a:r>
          </a:p>
        </p:txBody>
      </p:sp>
    </p:spTree>
    <p:extLst>
      <p:ext uri="{BB962C8B-B14F-4D97-AF65-F5344CB8AC3E}">
        <p14:creationId xmlns:p14="http://schemas.microsoft.com/office/powerpoint/2010/main" val="3210869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685623"/>
            <a:ext cx="8113489" cy="566981"/>
          </a:xfrm>
        </p:spPr>
        <p:txBody>
          <a:bodyPr/>
          <a:lstStyle/>
          <a:p>
            <a:r>
              <a:rPr lang="en-US" dirty="0"/>
              <a:t>A JavaScript bookmarklet</a:t>
            </a:r>
          </a:p>
        </p:txBody>
      </p:sp>
      <p:sp>
        <p:nvSpPr>
          <p:cNvPr id="3" name="Subtitle 2"/>
          <p:cNvSpPr>
            <a:spLocks noGrp="1"/>
          </p:cNvSpPr>
          <p:nvPr>
            <p:ph type="subTitle" idx="1"/>
          </p:nvPr>
        </p:nvSpPr>
        <p:spPr>
          <a:xfrm>
            <a:off x="217714" y="1296937"/>
            <a:ext cx="8741229" cy="3013806"/>
          </a:xfrm>
        </p:spPr>
        <p:txBody>
          <a:bodyPr>
            <a:noAutofit/>
          </a:bodyPr>
          <a:lstStyle/>
          <a:p>
            <a:r>
              <a:rPr lang="en-US" sz="1400" dirty="0" smtClean="0">
                <a:solidFill>
                  <a:schemeClr val="tx1"/>
                </a:solidFill>
              </a:rPr>
              <a:t>            </a:t>
            </a:r>
            <a:r>
              <a:rPr lang="en-US" sz="1400" dirty="0" err="1" smtClean="0">
                <a:solidFill>
                  <a:srgbClr val="00B050"/>
                </a:solidFill>
              </a:rPr>
              <a:t>WN.document.write</a:t>
            </a:r>
            <a:r>
              <a:rPr lang="en-US" sz="1400" dirty="0" smtClean="0">
                <a:solidFill>
                  <a:srgbClr val="00B050"/>
                </a:solidFill>
              </a:rPr>
              <a:t>(</a:t>
            </a:r>
            <a:r>
              <a:rPr lang="en-US" sz="1400" dirty="0" err="1" smtClean="0">
                <a:solidFill>
                  <a:srgbClr val="00B050"/>
                </a:solidFill>
              </a:rPr>
              <a:t>rr.substring</a:t>
            </a:r>
            <a:r>
              <a:rPr lang="en-US" sz="1400" dirty="0" smtClean="0">
                <a:solidFill>
                  <a:srgbClr val="00B050"/>
                </a:solidFill>
              </a:rPr>
              <a:t>(7</a:t>
            </a:r>
            <a:r>
              <a:rPr lang="en-US" sz="1400" dirty="0">
                <a:solidFill>
                  <a:srgbClr val="00B050"/>
                </a:solidFill>
              </a:rPr>
              <a:t>, </a:t>
            </a:r>
            <a:r>
              <a:rPr lang="en-US" sz="1400" dirty="0" err="1">
                <a:solidFill>
                  <a:srgbClr val="00B050"/>
                </a:solidFill>
              </a:rPr>
              <a:t>rr.length</a:t>
            </a:r>
            <a:r>
              <a:rPr lang="en-US" sz="1400" dirty="0">
                <a:solidFill>
                  <a:srgbClr val="00B050"/>
                </a:solidFill>
              </a:rPr>
              <a:t>) + '&lt;</a:t>
            </a:r>
            <a:r>
              <a:rPr lang="en-US" sz="1400" dirty="0" err="1">
                <a:solidFill>
                  <a:srgbClr val="00B050"/>
                </a:solidFill>
              </a:rPr>
              <a:t>br</a:t>
            </a:r>
            <a:r>
              <a:rPr lang="en-US" sz="1400" dirty="0">
                <a:solidFill>
                  <a:srgbClr val="00B050"/>
                </a:solidFill>
              </a:rPr>
              <a:t>&gt;' ;)</a:t>
            </a:r>
          </a:p>
          <a:p>
            <a:r>
              <a:rPr lang="en-US" sz="1400" dirty="0" smtClean="0">
                <a:solidFill>
                  <a:schemeClr val="tx1"/>
                </a:solidFill>
              </a:rPr>
              <a:t>/*</a:t>
            </a:r>
          </a:p>
          <a:p>
            <a:r>
              <a:rPr lang="en-US" sz="1400" dirty="0" smtClean="0">
                <a:solidFill>
                  <a:schemeClr val="tx1"/>
                </a:solidFill>
              </a:rPr>
              <a:t>- </a:t>
            </a:r>
            <a:r>
              <a:rPr lang="en-US" sz="1400" dirty="0" err="1">
                <a:solidFill>
                  <a:schemeClr val="tx1"/>
                </a:solidFill>
              </a:rPr>
              <a:t>WN.document.write</a:t>
            </a:r>
            <a:r>
              <a:rPr lang="en-US" sz="1400" dirty="0">
                <a:solidFill>
                  <a:schemeClr val="tx1"/>
                </a:solidFill>
              </a:rPr>
              <a:t> says that we will write what follows to the new window, </a:t>
            </a:r>
            <a:r>
              <a:rPr lang="en-US" sz="1400" dirty="0" smtClean="0">
                <a:solidFill>
                  <a:schemeClr val="tx1"/>
                </a:solidFill>
              </a:rPr>
              <a:t>which will </a:t>
            </a:r>
            <a:r>
              <a:rPr lang="en-US" sz="1400" dirty="0">
                <a:solidFill>
                  <a:schemeClr val="tx1"/>
                </a:solidFill>
              </a:rPr>
              <a:t>be wrapped in parentheses</a:t>
            </a:r>
          </a:p>
          <a:p>
            <a:r>
              <a:rPr lang="en-US" sz="1400" dirty="0">
                <a:solidFill>
                  <a:schemeClr val="tx1"/>
                </a:solidFill>
              </a:rPr>
              <a:t>- take the portion (substring) of variable </a:t>
            </a:r>
            <a:r>
              <a:rPr lang="en-US" sz="1400" dirty="0" err="1">
                <a:solidFill>
                  <a:schemeClr val="tx1"/>
                </a:solidFill>
              </a:rPr>
              <a:t>rr</a:t>
            </a:r>
            <a:r>
              <a:rPr lang="en-US" sz="1400" dirty="0">
                <a:solidFill>
                  <a:schemeClr val="tx1"/>
                </a:solidFill>
              </a:rPr>
              <a:t> starting at character #7, </a:t>
            </a:r>
            <a:r>
              <a:rPr lang="en-US" sz="1400" dirty="0" smtClean="0">
                <a:solidFill>
                  <a:schemeClr val="tx1"/>
                </a:solidFill>
              </a:rPr>
              <a:t>running through </a:t>
            </a:r>
            <a:r>
              <a:rPr lang="en-US" sz="1400" dirty="0">
                <a:solidFill>
                  <a:schemeClr val="tx1"/>
                </a:solidFill>
              </a:rPr>
              <a:t>the end/length of </a:t>
            </a:r>
            <a:r>
              <a:rPr lang="en-US" sz="1400" dirty="0" err="1">
                <a:solidFill>
                  <a:schemeClr val="tx1"/>
                </a:solidFill>
              </a:rPr>
              <a:t>rr</a:t>
            </a:r>
            <a:r>
              <a:rPr lang="en-US" sz="1400" dirty="0">
                <a:solidFill>
                  <a:schemeClr val="tx1"/>
                </a:solidFill>
              </a:rPr>
              <a:t>, which is because you'll recall what's inside </a:t>
            </a:r>
            <a:r>
              <a:rPr lang="en-US" sz="1400" dirty="0" smtClean="0">
                <a:solidFill>
                  <a:schemeClr val="tx1"/>
                </a:solidFill>
              </a:rPr>
              <a:t>the </a:t>
            </a:r>
            <a:r>
              <a:rPr lang="en-US" sz="1400" dirty="0">
                <a:solidFill>
                  <a:schemeClr val="tx1"/>
                </a:solidFill>
              </a:rPr>
              <a:t>quotation marks of a hyperlink is a string starting with mailto: </a:t>
            </a:r>
            <a:r>
              <a:rPr lang="en-US" sz="1400" dirty="0" smtClean="0">
                <a:solidFill>
                  <a:schemeClr val="tx1"/>
                </a:solidFill>
              </a:rPr>
              <a:t>followed </a:t>
            </a:r>
            <a:r>
              <a:rPr lang="en-US" sz="1400" dirty="0">
                <a:solidFill>
                  <a:schemeClr val="tx1"/>
                </a:solidFill>
              </a:rPr>
              <a:t>immediately by the email address, so this omits those first 7 chars and </a:t>
            </a:r>
            <a:r>
              <a:rPr lang="en-US" sz="1400" dirty="0" smtClean="0">
                <a:solidFill>
                  <a:schemeClr val="tx1"/>
                </a:solidFill>
              </a:rPr>
              <a:t>we're </a:t>
            </a:r>
            <a:r>
              <a:rPr lang="en-US" sz="1400" dirty="0">
                <a:solidFill>
                  <a:schemeClr val="tx1"/>
                </a:solidFill>
              </a:rPr>
              <a:t>left with just the email!</a:t>
            </a:r>
          </a:p>
          <a:p>
            <a:r>
              <a:rPr lang="en-US" sz="1400" dirty="0">
                <a:solidFill>
                  <a:schemeClr val="tx1"/>
                </a:solidFill>
              </a:rPr>
              <a:t>- plus we add a line return after each email address using +'&lt;</a:t>
            </a:r>
            <a:r>
              <a:rPr lang="en-US" sz="1400" dirty="0" err="1">
                <a:solidFill>
                  <a:schemeClr val="tx1"/>
                </a:solidFill>
              </a:rPr>
              <a:t>br</a:t>
            </a:r>
            <a:r>
              <a:rPr lang="en-US" sz="1400" dirty="0">
                <a:solidFill>
                  <a:schemeClr val="tx1"/>
                </a:solidFill>
              </a:rPr>
              <a:t>&gt;' (&lt;</a:t>
            </a:r>
            <a:r>
              <a:rPr lang="en-US" sz="1400" dirty="0" err="1">
                <a:solidFill>
                  <a:schemeClr val="tx1"/>
                </a:solidFill>
              </a:rPr>
              <a:t>br</a:t>
            </a:r>
            <a:r>
              <a:rPr lang="en-US" sz="1400" dirty="0">
                <a:solidFill>
                  <a:schemeClr val="tx1"/>
                </a:solidFill>
              </a:rPr>
              <a:t>&gt; </a:t>
            </a:r>
            <a:r>
              <a:rPr lang="en-US" sz="1400" dirty="0" smtClean="0">
                <a:solidFill>
                  <a:schemeClr val="tx1"/>
                </a:solidFill>
              </a:rPr>
              <a:t>is </a:t>
            </a:r>
            <a:r>
              <a:rPr lang="en-US" sz="1400" dirty="0">
                <a:solidFill>
                  <a:schemeClr val="tx1"/>
                </a:solidFill>
              </a:rPr>
              <a:t>HTML's standard tag for a line break) so the final output is easy to read, then</a:t>
            </a:r>
          </a:p>
          <a:p>
            <a:r>
              <a:rPr lang="en-US" sz="1400" dirty="0">
                <a:solidFill>
                  <a:schemeClr val="tx1"/>
                </a:solidFill>
              </a:rPr>
              <a:t>- end-of-statement semicolon, right parentheses to indicate end of what's </a:t>
            </a:r>
            <a:r>
              <a:rPr lang="en-US" sz="1400" dirty="0" smtClean="0">
                <a:solidFill>
                  <a:schemeClr val="tx1"/>
                </a:solidFill>
              </a:rPr>
              <a:t>being </a:t>
            </a:r>
            <a:r>
              <a:rPr lang="en-US" sz="1400" dirty="0">
                <a:solidFill>
                  <a:schemeClr val="tx1"/>
                </a:solidFill>
              </a:rPr>
              <a:t>written to the new window */</a:t>
            </a:r>
          </a:p>
          <a:p>
            <a:endParaRPr lang="en-US" sz="1400" dirty="0">
              <a:solidFill>
                <a:schemeClr val="tx1"/>
              </a:solidFill>
            </a:endParaRPr>
          </a:p>
          <a:p>
            <a:r>
              <a:rPr lang="en-US" sz="1400" dirty="0" smtClean="0">
                <a:solidFill>
                  <a:srgbClr val="00B050"/>
                </a:solidFill>
              </a:rPr>
              <a:t>}}</a:t>
            </a:r>
            <a:endParaRPr lang="en-US" sz="1400" dirty="0">
              <a:solidFill>
                <a:srgbClr val="00B050"/>
              </a:solidFill>
            </a:endParaRPr>
          </a:p>
          <a:p>
            <a:r>
              <a:rPr lang="en-US" sz="1400" dirty="0">
                <a:solidFill>
                  <a:schemeClr val="tx1"/>
                </a:solidFill>
              </a:rPr>
              <a:t>/* the first curly bracket ends the "if" loop block (which was nested inside </a:t>
            </a:r>
            <a:r>
              <a:rPr lang="en-US" sz="1400" dirty="0" smtClean="0">
                <a:solidFill>
                  <a:schemeClr val="tx1"/>
                </a:solidFill>
              </a:rPr>
              <a:t>the "for</a:t>
            </a:r>
            <a:r>
              <a:rPr lang="en-US" sz="1400" dirty="0">
                <a:solidFill>
                  <a:schemeClr val="tx1"/>
                </a:solidFill>
              </a:rPr>
              <a:t>" loop), and the second curly bracket ends the "for" </a:t>
            </a:r>
            <a:r>
              <a:rPr lang="en-US" sz="1400" dirty="0" smtClean="0">
                <a:solidFill>
                  <a:schemeClr val="tx1"/>
                </a:solidFill>
              </a:rPr>
              <a:t>loop.  </a:t>
            </a:r>
            <a:r>
              <a:rPr lang="en-US" sz="1400" dirty="0">
                <a:solidFill>
                  <a:schemeClr val="tx1"/>
                </a:solidFill>
              </a:rPr>
              <a:t>We’re done! Once you remove the comments, spaces and line </a:t>
            </a:r>
            <a:r>
              <a:rPr lang="en-US" sz="1400" dirty="0" smtClean="0">
                <a:solidFill>
                  <a:schemeClr val="tx1"/>
                </a:solidFill>
              </a:rPr>
              <a:t>breaks, it will look like this </a:t>
            </a:r>
            <a:r>
              <a:rPr lang="en-US" sz="1400" dirty="0">
                <a:solidFill>
                  <a:schemeClr val="tx1"/>
                </a:solidFill>
              </a:rPr>
              <a:t>(feel free to copy</a:t>
            </a:r>
            <a:r>
              <a:rPr lang="en-US" sz="1400" dirty="0" smtClean="0">
                <a:solidFill>
                  <a:schemeClr val="tx1"/>
                </a:solidFill>
              </a:rPr>
              <a:t>): </a:t>
            </a:r>
            <a:r>
              <a:rPr lang="en-US" sz="1400" dirty="0" smtClean="0">
                <a:solidFill>
                  <a:schemeClr val="tx1"/>
                </a:solidFill>
                <a:hlinkClick r:id="rId2"/>
              </a:rPr>
              <a:t>https</a:t>
            </a:r>
            <a:r>
              <a:rPr lang="en-US" sz="1400" dirty="0">
                <a:solidFill>
                  <a:schemeClr val="tx1"/>
                </a:solidFill>
                <a:hlinkClick r:id="rId2"/>
              </a:rPr>
              <a:t>://</a:t>
            </a:r>
            <a:r>
              <a:rPr lang="en-US" sz="1400" dirty="0" smtClean="0">
                <a:solidFill>
                  <a:schemeClr val="tx1"/>
                </a:solidFill>
                <a:hlinkClick r:id="rId2"/>
              </a:rPr>
              <a:t>github.com/gutmach/SourceConExtras/blob/master/find_MailTo_emails.js</a:t>
            </a:r>
            <a:r>
              <a:rPr lang="en-US" sz="1400" dirty="0" smtClean="0">
                <a:solidFill>
                  <a:schemeClr val="tx1"/>
                </a:solidFill>
              </a:rPr>
              <a:t> - just add to your browser! */</a:t>
            </a:r>
            <a:endParaRPr lang="en-US" sz="1400" dirty="0">
              <a:solidFill>
                <a:schemeClr val="tx1"/>
              </a:solidFill>
            </a:endParaRPr>
          </a:p>
        </p:txBody>
      </p:sp>
    </p:spTree>
    <p:extLst>
      <p:ext uri="{BB962C8B-B14F-4D97-AF65-F5344CB8AC3E}">
        <p14:creationId xmlns:p14="http://schemas.microsoft.com/office/powerpoint/2010/main" val="4096772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85623"/>
            <a:ext cx="8030577" cy="566981"/>
          </a:xfrm>
        </p:spPr>
        <p:txBody>
          <a:bodyPr/>
          <a:lstStyle/>
          <a:p>
            <a:r>
              <a:rPr lang="en-US" dirty="0"/>
              <a:t>Setting up for Excel </a:t>
            </a:r>
            <a:r>
              <a:rPr lang="en-US" dirty="0" smtClean="0"/>
              <a:t>VBA</a:t>
            </a:r>
            <a:r>
              <a:rPr lang="en-US" sz="2000" dirty="0" smtClean="0"/>
              <a:t> (continued)</a:t>
            </a:r>
            <a:endParaRPr lang="en-US" dirty="0"/>
          </a:p>
        </p:txBody>
      </p:sp>
      <p:sp>
        <p:nvSpPr>
          <p:cNvPr id="3" name="Subtitle 2"/>
          <p:cNvSpPr>
            <a:spLocks noGrp="1"/>
          </p:cNvSpPr>
          <p:nvPr>
            <p:ph type="subTitle" idx="1"/>
          </p:nvPr>
        </p:nvSpPr>
        <p:spPr>
          <a:xfrm>
            <a:off x="300626" y="1296937"/>
            <a:ext cx="7208727" cy="3318904"/>
          </a:xfrm>
        </p:spPr>
        <p:txBody>
          <a:bodyPr>
            <a:noAutofit/>
          </a:bodyPr>
          <a:lstStyle/>
          <a:p>
            <a:r>
              <a:rPr lang="en-US" sz="1600" dirty="0">
                <a:solidFill>
                  <a:schemeClr val="tx1"/>
                </a:solidFill>
              </a:rPr>
              <a:t>For macros you will use yourself and probably not share, leverage the existing Personal.xlsb file on your computer (</a:t>
            </a:r>
            <a:r>
              <a:rPr lang="en-US" sz="1600" dirty="0">
                <a:solidFill>
                  <a:schemeClr val="tx1"/>
                </a:solidFill>
                <a:hlinkClick r:id="rId2"/>
              </a:rPr>
              <a:t>read this</a:t>
            </a:r>
            <a:r>
              <a:rPr lang="en-US" sz="1600" dirty="0">
                <a:solidFill>
                  <a:schemeClr val="tx1"/>
                </a:solidFill>
              </a:rPr>
              <a:t> to learn how to open or create it, if it doesn’t already open automatically when you launch Excel. The resulting file will reside at C:\Users\yourusername\AppData\Roaming\MicrosoftExcel\XLSTART</a:t>
            </a:r>
          </a:p>
          <a:p>
            <a:r>
              <a:rPr lang="en-US" sz="1600" dirty="0">
                <a:solidFill>
                  <a:schemeClr val="tx1"/>
                </a:solidFill>
              </a:rPr>
              <a:t>Or for a macro you’ll likely share, create and save a new Excel macro-enabled file. If you choose this option, in the File –&gt; Save As dialog, make sure to change the Save As Type menu value from the default “Excel Workbook” to “Excel Macro-Enabled Workbook”. This will result in a file ending in .xlsm as opposed to .xlsx default</a:t>
            </a:r>
            <a:r>
              <a:rPr lang="en-US" sz="1600" dirty="0" smtClean="0">
                <a:solidFill>
                  <a:schemeClr val="tx1"/>
                </a:solidFill>
              </a:rPr>
              <a:t>.</a:t>
            </a:r>
          </a:p>
          <a:p>
            <a:endParaRPr lang="en-US" sz="1600" dirty="0">
              <a:solidFill>
                <a:schemeClr val="tx1"/>
              </a:solidFill>
            </a:endParaRPr>
          </a:p>
          <a:p>
            <a:r>
              <a:rPr lang="en-US" sz="1600" dirty="0">
                <a:solidFill>
                  <a:schemeClr val="tx1"/>
                </a:solidFill>
              </a:rPr>
              <a:t>Whichever option you choose, now:</a:t>
            </a:r>
            <a:br>
              <a:rPr lang="en-US" sz="1600" dirty="0">
                <a:solidFill>
                  <a:schemeClr val="tx1"/>
                </a:solidFill>
              </a:rPr>
            </a:br>
            <a:r>
              <a:rPr lang="en-US" sz="1600" dirty="0">
                <a:solidFill>
                  <a:schemeClr val="tx1"/>
                </a:solidFill>
              </a:rPr>
              <a:t>1) open your VBE (Visual Basic Editor) by clicking the Developer tab in the upper horizontal Microsoft Excel menu, then click the “Visual Basic” button below and to the left (some keyboards allow the Alt+F11 shortcut to access this).</a:t>
            </a:r>
            <a:br>
              <a:rPr lang="en-US" sz="1600" dirty="0">
                <a:solidFill>
                  <a:schemeClr val="tx1"/>
                </a:solidFill>
              </a:rPr>
            </a:br>
            <a:endParaRPr lang="en-US" sz="1600" dirty="0">
              <a:solidFill>
                <a:schemeClr val="tx1"/>
              </a:solidFill>
            </a:endParaRPr>
          </a:p>
        </p:txBody>
      </p:sp>
      <p:sp>
        <p:nvSpPr>
          <p:cNvPr id="4" name="Rectangle 3"/>
          <p:cNvSpPr/>
          <p:nvPr/>
        </p:nvSpPr>
        <p:spPr>
          <a:xfrm>
            <a:off x="7509353" y="1318709"/>
            <a:ext cx="1482246" cy="28007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1600" dirty="0"/>
              <a:t>If you do web scraping in VBA</a:t>
            </a:r>
            <a:r>
              <a:rPr lang="en-US" sz="1600" dirty="0" smtClean="0"/>
              <a:t>, you may need additional Tools </a:t>
            </a:r>
            <a:r>
              <a:rPr lang="en-US" sz="1600" dirty="0" smtClean="0">
                <a:sym typeface="Wingdings" panose="05000000000000000000" pitchFamily="2" charset="2"/>
              </a:rPr>
              <a:t> References</a:t>
            </a:r>
            <a:r>
              <a:rPr lang="en-US" sz="1600" dirty="0" smtClean="0"/>
              <a:t> from the </a:t>
            </a:r>
            <a:r>
              <a:rPr lang="en-US" sz="1600" dirty="0">
                <a:hlinkClick r:id="rId3"/>
              </a:rPr>
              <a:t>web-browser interaction ones as described here</a:t>
            </a:r>
            <a:endParaRPr lang="en-US" sz="1600" dirty="0"/>
          </a:p>
        </p:txBody>
      </p:sp>
    </p:spTree>
    <p:extLst>
      <p:ext uri="{BB962C8B-B14F-4D97-AF65-F5344CB8AC3E}">
        <p14:creationId xmlns:p14="http://schemas.microsoft.com/office/powerpoint/2010/main" val="249165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85623"/>
            <a:ext cx="8030577" cy="566981"/>
          </a:xfrm>
        </p:spPr>
        <p:txBody>
          <a:bodyPr/>
          <a:lstStyle/>
          <a:p>
            <a:r>
              <a:rPr lang="en-US" dirty="0"/>
              <a:t>Setting up for Excel </a:t>
            </a:r>
            <a:r>
              <a:rPr lang="en-US" dirty="0" smtClean="0"/>
              <a:t>VBA</a:t>
            </a:r>
            <a:r>
              <a:rPr lang="en-US" sz="2000" dirty="0" smtClean="0"/>
              <a:t> (continued)</a:t>
            </a:r>
            <a:endParaRPr lang="en-US" dirty="0"/>
          </a:p>
        </p:txBody>
      </p:sp>
      <p:sp>
        <p:nvSpPr>
          <p:cNvPr id="3" name="Subtitle 2"/>
          <p:cNvSpPr>
            <a:spLocks noGrp="1"/>
          </p:cNvSpPr>
          <p:nvPr>
            <p:ph type="subTitle" idx="1"/>
          </p:nvPr>
        </p:nvSpPr>
        <p:spPr>
          <a:xfrm>
            <a:off x="300626" y="1296937"/>
            <a:ext cx="8625660" cy="3318904"/>
          </a:xfrm>
        </p:spPr>
        <p:txBody>
          <a:bodyPr>
            <a:noAutofit/>
          </a:bodyPr>
          <a:lstStyle/>
          <a:p>
            <a:r>
              <a:rPr lang="en-US" sz="1600" dirty="0" smtClean="0">
                <a:solidFill>
                  <a:schemeClr val="tx1"/>
                </a:solidFill>
              </a:rPr>
              <a:t>2</a:t>
            </a:r>
            <a:r>
              <a:rPr lang="en-US" sz="1600" dirty="0">
                <a:solidFill>
                  <a:schemeClr val="tx1"/>
                </a:solidFill>
              </a:rPr>
              <a:t>) Right-click on your workbook file name in the “Project-</a:t>
            </a:r>
            <a:r>
              <a:rPr lang="en-US" sz="1600" dirty="0" err="1">
                <a:solidFill>
                  <a:schemeClr val="tx1"/>
                </a:solidFill>
              </a:rPr>
              <a:t>VBAProject</a:t>
            </a:r>
            <a:r>
              <a:rPr lang="en-US" sz="1600" dirty="0">
                <a:solidFill>
                  <a:schemeClr val="tx1"/>
                </a:solidFill>
              </a:rPr>
              <a:t>” pane (at top left of the editor window) and select Insert –&gt; Module from the menu (not Class Module</a:t>
            </a:r>
            <a:r>
              <a:rPr lang="en-US" sz="1600" dirty="0" smtClean="0">
                <a:solidFill>
                  <a:schemeClr val="tx1"/>
                </a:solidFill>
              </a:rPr>
              <a:t>)</a:t>
            </a:r>
          </a:p>
          <a:p>
            <a:r>
              <a:rPr lang="en-US" sz="1600" dirty="0">
                <a:solidFill>
                  <a:schemeClr val="tx1"/>
                </a:solidFill>
              </a:rPr>
              <a:t/>
            </a:r>
            <a:br>
              <a:rPr lang="en-US" sz="1600" dirty="0">
                <a:solidFill>
                  <a:schemeClr val="tx1"/>
                </a:solidFill>
              </a:rPr>
            </a:br>
            <a:r>
              <a:rPr lang="en-US" sz="1600" dirty="0">
                <a:solidFill>
                  <a:schemeClr val="tx1"/>
                </a:solidFill>
              </a:rPr>
              <a:t>3) Copy-Paste all the macro below code into the large empty right-hand pane, and note the name of the macro (what follows Sub near the start of the macro code</a:t>
            </a:r>
            <a:r>
              <a:rPr lang="en-US" sz="1600" dirty="0" smtClean="0">
                <a:solidFill>
                  <a:schemeClr val="tx1"/>
                </a:solidFill>
              </a:rPr>
              <a:t>).</a:t>
            </a:r>
          </a:p>
          <a:p>
            <a:r>
              <a:rPr lang="en-US" sz="1600" dirty="0">
                <a:solidFill>
                  <a:schemeClr val="tx1"/>
                </a:solidFill>
              </a:rPr>
              <a:t/>
            </a:r>
            <a:br>
              <a:rPr lang="en-US" sz="1600" dirty="0">
                <a:solidFill>
                  <a:schemeClr val="tx1"/>
                </a:solidFill>
              </a:rPr>
            </a:br>
            <a:r>
              <a:rPr lang="en-US" sz="1600" dirty="0">
                <a:solidFill>
                  <a:schemeClr val="tx1"/>
                </a:solidFill>
              </a:rPr>
              <a:t>4) Close the VBA editor by clicking the X at upper right (macro code is automatically saved upon close</a:t>
            </a:r>
            <a:r>
              <a:rPr lang="en-US" sz="1600" dirty="0" smtClean="0">
                <a:solidFill>
                  <a:schemeClr val="tx1"/>
                </a:solidFill>
              </a:rPr>
              <a:t>).</a:t>
            </a:r>
          </a:p>
          <a:p>
            <a:r>
              <a:rPr lang="en-US" sz="1600" dirty="0">
                <a:solidFill>
                  <a:schemeClr val="tx1"/>
                </a:solidFill>
              </a:rPr>
              <a:t/>
            </a:r>
            <a:br>
              <a:rPr lang="en-US" sz="1600" dirty="0">
                <a:solidFill>
                  <a:schemeClr val="tx1"/>
                </a:solidFill>
              </a:rPr>
            </a:br>
            <a:r>
              <a:rPr lang="en-US" sz="1600" dirty="0">
                <a:solidFill>
                  <a:schemeClr val="tx1"/>
                </a:solidFill>
              </a:rPr>
              <a:t>5) To run the macro, in Excel’s upper horizontal menu, select View, then Macros, then View Macros, click/highlight the name of the macro you want to run, then click Run button.</a:t>
            </a:r>
            <a:br>
              <a:rPr lang="en-US" sz="1600" dirty="0">
                <a:solidFill>
                  <a:schemeClr val="tx1"/>
                </a:solidFill>
              </a:rPr>
            </a:br>
            <a:r>
              <a:rPr lang="en-US" sz="1600" dirty="0">
                <a:solidFill>
                  <a:schemeClr val="tx1"/>
                </a:solidFill>
              </a:rPr>
              <a:t>For a nice step-by-step of the above with annotated screenshots, </a:t>
            </a:r>
            <a:r>
              <a:rPr lang="en-US" sz="1600" dirty="0">
                <a:solidFill>
                  <a:schemeClr val="tx1"/>
                </a:solidFill>
                <a:hlinkClick r:id="rId2"/>
              </a:rPr>
              <a:t>see this</a:t>
            </a:r>
            <a:r>
              <a:rPr lang="en-US" sz="1600" dirty="0">
                <a:solidFill>
                  <a:schemeClr val="tx1"/>
                </a:solidFill>
              </a:rPr>
              <a:t>, or if you prefer videos, </a:t>
            </a:r>
            <a:r>
              <a:rPr lang="en-US" sz="1600" dirty="0">
                <a:solidFill>
                  <a:schemeClr val="tx1"/>
                </a:solidFill>
                <a:hlinkClick r:id="rId3"/>
              </a:rPr>
              <a:t>see this</a:t>
            </a:r>
            <a:r>
              <a:rPr lang="en-US" sz="1600" dirty="0">
                <a:solidFill>
                  <a:schemeClr val="tx1"/>
                </a:solidFill>
              </a:rPr>
              <a:t> (the whole </a:t>
            </a:r>
            <a:r>
              <a:rPr lang="en-US" sz="1600" dirty="0">
                <a:solidFill>
                  <a:schemeClr val="tx1"/>
                </a:solidFill>
                <a:hlinkClick r:id="rId4"/>
              </a:rPr>
              <a:t>Excel VBA video series by Alex Cantu</a:t>
            </a:r>
            <a:r>
              <a:rPr lang="en-US" sz="1600" dirty="0">
                <a:solidFill>
                  <a:schemeClr val="tx1"/>
                </a:solidFill>
              </a:rPr>
              <a:t> is well done).</a:t>
            </a:r>
          </a:p>
        </p:txBody>
      </p:sp>
    </p:spTree>
    <p:extLst>
      <p:ext uri="{BB962C8B-B14F-4D97-AF65-F5344CB8AC3E}">
        <p14:creationId xmlns:p14="http://schemas.microsoft.com/office/powerpoint/2010/main" val="277541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49208"/>
            <a:ext cx="7886700" cy="630703"/>
          </a:xfrm>
        </p:spPr>
        <p:txBody>
          <a:bodyPr/>
          <a:lstStyle/>
          <a:p>
            <a:r>
              <a:rPr lang="en-US" sz="3600" dirty="0" smtClean="0"/>
              <a:t>Alternative detailed Python setup</a:t>
            </a:r>
            <a:endParaRPr lang="en-US" sz="3600" dirty="0"/>
          </a:p>
        </p:txBody>
      </p:sp>
      <p:sp>
        <p:nvSpPr>
          <p:cNvPr id="3" name="Content Placeholder 2"/>
          <p:cNvSpPr>
            <a:spLocks noGrp="1"/>
          </p:cNvSpPr>
          <p:nvPr>
            <p:ph idx="1"/>
          </p:nvPr>
        </p:nvSpPr>
        <p:spPr>
          <a:xfrm>
            <a:off x="294362" y="1133417"/>
            <a:ext cx="4784106" cy="3574462"/>
          </a:xfrm>
        </p:spPr>
        <p:txBody>
          <a:bodyPr>
            <a:noAutofit/>
          </a:bodyPr>
          <a:lstStyle/>
          <a:p>
            <a:pPr marL="0" indent="0">
              <a:buNone/>
            </a:pPr>
            <a:r>
              <a:rPr lang="en-US" sz="1400" dirty="0"/>
              <a:t>1. To get a full version of Python with many common add-ons, go to </a:t>
            </a:r>
            <a:r>
              <a:rPr lang="en-US" sz="1400" u="sng" dirty="0">
                <a:hlinkClick r:id="rId2"/>
              </a:rPr>
              <a:t>continuum.io/downloads</a:t>
            </a:r>
            <a:r>
              <a:rPr lang="en-US" sz="1400" dirty="0"/>
              <a:t> and download Anaconda (full versions for Windows, Mac, and Linux are free). You should do it on your personal computer unless you have admin rights on your work computer. It does take up a lot of disk space so you can install the </a:t>
            </a:r>
            <a:r>
              <a:rPr lang="en-US" sz="1400" dirty="0" err="1"/>
              <a:t>Miniconda</a:t>
            </a:r>
            <a:r>
              <a:rPr lang="en-US" sz="1400" dirty="0"/>
              <a:t> option instead if need be. It offers Python v 2.7 (a/k/a python2.7) or 3.x as the default: </a:t>
            </a:r>
            <a:r>
              <a:rPr lang="en-US" sz="1400" dirty="0" smtClean="0"/>
              <a:t>pick </a:t>
            </a:r>
            <a:r>
              <a:rPr lang="en-US" sz="1400" dirty="0"/>
              <a:t>2.7.</a:t>
            </a:r>
          </a:p>
          <a:p>
            <a:pPr marL="0" indent="0">
              <a:buNone/>
            </a:pPr>
            <a:r>
              <a:rPr lang="en-US" sz="1400" dirty="0"/>
              <a:t>Alternatively, </a:t>
            </a:r>
            <a:r>
              <a:rPr lang="en-US" sz="1400" dirty="0">
                <a:hlinkClick r:id="rId3"/>
              </a:rPr>
              <a:t>install Python from here</a:t>
            </a:r>
            <a:r>
              <a:rPr lang="en-US" sz="1400" dirty="0"/>
              <a:t> (other useful info </a:t>
            </a:r>
            <a:r>
              <a:rPr lang="en-US" sz="1400" dirty="0">
                <a:hlinkClick r:id="rId4"/>
              </a:rPr>
              <a:t>here</a:t>
            </a:r>
            <a:r>
              <a:rPr lang="en-US" sz="1400" dirty="0"/>
              <a:t>)</a:t>
            </a:r>
          </a:p>
          <a:p>
            <a:pPr marL="0" indent="0">
              <a:buNone/>
            </a:pPr>
            <a:r>
              <a:rPr lang="en-US" sz="1400" dirty="0"/>
              <a:t>2. Install </a:t>
            </a:r>
            <a:r>
              <a:rPr lang="en-US" sz="1400" dirty="0" err="1"/>
              <a:t>PyCharm</a:t>
            </a:r>
            <a:r>
              <a:rPr lang="en-US" sz="1400" dirty="0"/>
              <a:t> (free community edition) as explained </a:t>
            </a:r>
            <a:r>
              <a:rPr lang="en-US" sz="1400" dirty="0">
                <a:hlinkClick r:id="rId5"/>
              </a:rPr>
              <a:t>here</a:t>
            </a:r>
            <a:r>
              <a:rPr lang="en-US" sz="1400" dirty="0"/>
              <a:t> </a:t>
            </a:r>
          </a:p>
          <a:p>
            <a:pPr marL="0" indent="0">
              <a:buNone/>
            </a:pPr>
            <a:r>
              <a:rPr lang="en-US" sz="1400" dirty="0"/>
              <a:t>NOTE:  Whenever you see a command line that starts with: pip</a:t>
            </a:r>
          </a:p>
          <a:p>
            <a:pPr marL="0" indent="0">
              <a:buNone/>
            </a:pPr>
            <a:r>
              <a:rPr lang="en-US" sz="1400" dirty="0"/>
              <a:t>or a line containing the pip command like:</a:t>
            </a:r>
          </a:p>
          <a:p>
            <a:pPr marL="0" indent="0">
              <a:buNone/>
            </a:pPr>
            <a:r>
              <a:rPr lang="en-US" sz="1400" dirty="0"/>
              <a:t>python -m pip install -U pip </a:t>
            </a:r>
            <a:r>
              <a:rPr lang="en-US" sz="1400" dirty="0" err="1"/>
              <a:t>setuptools</a:t>
            </a:r>
            <a:endParaRPr lang="en-US" sz="1400" dirty="0"/>
          </a:p>
          <a:p>
            <a:pPr marL="0" indent="0">
              <a:buNone/>
            </a:pPr>
            <a:r>
              <a:rPr lang="en-US" sz="1400" dirty="0"/>
              <a:t>that is something you type after a command prompt.  All Windows machines have the Command Prompt *and* the PowerShell application loaded, either of which allows this.</a:t>
            </a:r>
          </a:p>
        </p:txBody>
      </p:sp>
      <p:sp>
        <p:nvSpPr>
          <p:cNvPr id="4" name="Rectangle 3"/>
          <p:cNvSpPr/>
          <p:nvPr/>
        </p:nvSpPr>
        <p:spPr>
          <a:xfrm>
            <a:off x="5208538" y="1121590"/>
            <a:ext cx="3446735" cy="2870016"/>
          </a:xfrm>
          <a:prstGeom prst="rect">
            <a:avLst/>
          </a:prstGeom>
        </p:spPr>
        <p:txBody>
          <a:bodyPr wrap="square" lIns="68580" tIns="34290" rIns="68580" bIns="34290">
            <a:spAutoFit/>
          </a:bodyPr>
          <a:lstStyle/>
          <a:p>
            <a:r>
              <a:rPr lang="en-US" sz="1400" dirty="0"/>
              <a:t>3. Just type command prompt (or </a:t>
            </a:r>
            <a:r>
              <a:rPr lang="en-US" sz="1400" dirty="0" err="1"/>
              <a:t>powershell</a:t>
            </a:r>
            <a:r>
              <a:rPr lang="en-US" sz="1400" dirty="0"/>
              <a:t>) under your Windows start button and it will appear as the top choice in your Programs list which you can click, and it will have a prompt starting with a $ or &gt;&gt; ready for you to type your line of commands</a:t>
            </a:r>
            <a:r>
              <a:rPr lang="en-US" sz="1400" dirty="0" smtClean="0"/>
              <a:t>.</a:t>
            </a:r>
          </a:p>
          <a:p>
            <a:endParaRPr lang="en-US" sz="1400" dirty="0"/>
          </a:p>
          <a:p>
            <a:r>
              <a:rPr lang="en-US" sz="1400" dirty="0"/>
              <a:t>4. Install requests and </a:t>
            </a:r>
            <a:r>
              <a:rPr lang="en-US" sz="1400" dirty="0" err="1">
                <a:hlinkClick r:id="rId6"/>
              </a:rPr>
              <a:t>BeautifulSoup</a:t>
            </a:r>
            <a:r>
              <a:rPr lang="en-US" sz="1400" dirty="0"/>
              <a:t> (if you’re missing anything else when you run Python code, an error message will clue you in) as follows:</a:t>
            </a:r>
          </a:p>
          <a:p>
            <a:r>
              <a:rPr lang="en-US" sz="1400" dirty="0"/>
              <a:t>pip install requests</a:t>
            </a:r>
          </a:p>
          <a:p>
            <a:r>
              <a:rPr lang="en-US" sz="1400" dirty="0"/>
              <a:t>pip install beautifulsoup4</a:t>
            </a:r>
          </a:p>
        </p:txBody>
      </p:sp>
    </p:spTree>
    <p:extLst>
      <p:ext uri="{BB962C8B-B14F-4D97-AF65-F5344CB8AC3E}">
        <p14:creationId xmlns:p14="http://schemas.microsoft.com/office/powerpoint/2010/main" val="421055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85623"/>
            <a:ext cx="8030577" cy="566981"/>
          </a:xfrm>
        </p:spPr>
        <p:txBody>
          <a:bodyPr/>
          <a:lstStyle/>
          <a:p>
            <a:r>
              <a:rPr lang="en-US" dirty="0" smtClean="0"/>
              <a:t>How can I learn more?</a:t>
            </a:r>
            <a:endParaRPr lang="en-US" dirty="0"/>
          </a:p>
        </p:txBody>
      </p:sp>
      <p:pic>
        <p:nvPicPr>
          <p:cNvPr id="5" name="Picture 4"/>
          <p:cNvPicPr>
            <a:picLocks noChangeAspect="1"/>
          </p:cNvPicPr>
          <p:nvPr/>
        </p:nvPicPr>
        <p:blipFill>
          <a:blip r:embed="rId2"/>
          <a:stretch>
            <a:fillRect/>
          </a:stretch>
        </p:blipFill>
        <p:spPr>
          <a:xfrm>
            <a:off x="2144298" y="1460252"/>
            <a:ext cx="3488110" cy="1398697"/>
          </a:xfrm>
          <a:prstGeom prst="rect">
            <a:avLst/>
          </a:prstGeom>
        </p:spPr>
      </p:pic>
      <p:pic>
        <p:nvPicPr>
          <p:cNvPr id="7" name="Picture 6"/>
          <p:cNvPicPr>
            <a:picLocks noChangeAspect="1"/>
          </p:cNvPicPr>
          <p:nvPr/>
        </p:nvPicPr>
        <p:blipFill>
          <a:blip r:embed="rId3"/>
          <a:stretch>
            <a:fillRect/>
          </a:stretch>
        </p:blipFill>
        <p:spPr>
          <a:xfrm>
            <a:off x="5988052" y="3323115"/>
            <a:ext cx="3011996" cy="677384"/>
          </a:xfrm>
          <a:prstGeom prst="rect">
            <a:avLst/>
          </a:prstGeom>
        </p:spPr>
      </p:pic>
      <p:pic>
        <p:nvPicPr>
          <p:cNvPr id="8" name="Picture 7"/>
          <p:cNvPicPr>
            <a:picLocks noChangeAspect="1"/>
          </p:cNvPicPr>
          <p:nvPr/>
        </p:nvPicPr>
        <p:blipFill>
          <a:blip r:embed="rId4"/>
          <a:stretch>
            <a:fillRect/>
          </a:stretch>
        </p:blipFill>
        <p:spPr>
          <a:xfrm>
            <a:off x="281113" y="1347993"/>
            <a:ext cx="1621463" cy="3238779"/>
          </a:xfrm>
          <a:prstGeom prst="rect">
            <a:avLst/>
          </a:prstGeom>
        </p:spPr>
      </p:pic>
      <p:pic>
        <p:nvPicPr>
          <p:cNvPr id="10" name="Picture 9"/>
          <p:cNvPicPr>
            <a:picLocks noChangeAspect="1"/>
          </p:cNvPicPr>
          <p:nvPr/>
        </p:nvPicPr>
        <p:blipFill>
          <a:blip r:embed="rId5"/>
          <a:stretch>
            <a:fillRect/>
          </a:stretch>
        </p:blipFill>
        <p:spPr>
          <a:xfrm>
            <a:off x="5854617" y="1460252"/>
            <a:ext cx="3145431" cy="1081242"/>
          </a:xfrm>
          <a:prstGeom prst="rect">
            <a:avLst/>
          </a:prstGeom>
        </p:spPr>
      </p:pic>
      <p:pic>
        <p:nvPicPr>
          <p:cNvPr id="1026" name="Picture 2" descr="https://cdn.sstatic.net/Sites/stackoverflow/company/img/logos/so/so-logo.png?v=9c558ec15d8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298" y="3323115"/>
            <a:ext cx="3523148" cy="8396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966592" y="4163676"/>
            <a:ext cx="8030577" cy="566981"/>
          </a:xfrm>
          <a:prstGeom prst="rect">
            <a:avLst/>
          </a:prstGeom>
        </p:spPr>
        <p:txBody>
          <a:bodyPr lIns="0" tIns="0" rIns="0" bIns="0"/>
          <a:lstStyle>
            <a:lvl1pPr algn="l" defTabSz="457200" rtl="0" eaLnBrk="1" latinLnBrk="0" hangingPunct="1">
              <a:spcBef>
                <a:spcPct val="0"/>
              </a:spcBef>
              <a:buNone/>
              <a:defRPr sz="3600" kern="1200">
                <a:solidFill>
                  <a:schemeClr val="tx1"/>
                </a:solidFill>
                <a:latin typeface="+mj-lt"/>
                <a:ea typeface="+mj-ea"/>
                <a:cs typeface="+mj-cs"/>
              </a:defRPr>
            </a:lvl1pPr>
          </a:lstStyle>
          <a:p>
            <a:pPr algn="r"/>
            <a:r>
              <a:rPr lang="en-US" sz="3200" dirty="0" smtClean="0"/>
              <a:t>…and all the peeps presenting in this track!</a:t>
            </a:r>
            <a:endParaRPr lang="en-US" sz="3200" dirty="0"/>
          </a:p>
        </p:txBody>
      </p:sp>
    </p:spTree>
    <p:extLst>
      <p:ext uri="{BB962C8B-B14F-4D97-AF65-F5344CB8AC3E}">
        <p14:creationId xmlns:p14="http://schemas.microsoft.com/office/powerpoint/2010/main" val="25819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988" y="442946"/>
            <a:ext cx="8178362" cy="672087"/>
          </a:xfrm>
        </p:spPr>
        <p:txBody>
          <a:bodyPr/>
          <a:lstStyle/>
          <a:p>
            <a:r>
              <a:rPr lang="en-US" sz="3600" dirty="0" smtClean="0"/>
              <a:t>Recommended* to learn how to code</a:t>
            </a:r>
            <a:endParaRPr lang="en-US" sz="3600" dirty="0"/>
          </a:p>
        </p:txBody>
      </p:sp>
      <p:sp>
        <p:nvSpPr>
          <p:cNvPr id="3" name="Content Placeholder 2"/>
          <p:cNvSpPr>
            <a:spLocks noGrp="1"/>
          </p:cNvSpPr>
          <p:nvPr>
            <p:ph idx="1"/>
          </p:nvPr>
        </p:nvSpPr>
        <p:spPr>
          <a:xfrm>
            <a:off x="192241" y="1097944"/>
            <a:ext cx="6373207" cy="3943350"/>
          </a:xfrm>
        </p:spPr>
        <p:txBody>
          <a:bodyPr>
            <a:normAutofit fontScale="47500" lnSpcReduction="20000"/>
          </a:bodyPr>
          <a:lstStyle/>
          <a:p>
            <a:pPr marL="0" indent="0">
              <a:buNone/>
            </a:pPr>
            <a:r>
              <a:rPr lang="en-US" dirty="0"/>
              <a:t>S</a:t>
            </a:r>
            <a:r>
              <a:rPr lang="en-US" dirty="0" smtClean="0"/>
              <a:t>ome of the better free resources (best way to start before you commit) are in this great </a:t>
            </a:r>
            <a:r>
              <a:rPr lang="en-US" dirty="0" smtClean="0">
                <a:hlinkClick r:id="rId2"/>
              </a:rPr>
              <a:t>categorized annotated list at </a:t>
            </a:r>
            <a:r>
              <a:rPr lang="en-US" dirty="0" err="1" smtClean="0">
                <a:hlinkClick r:id="rId2"/>
              </a:rPr>
              <a:t>LearnToCodeWithMe</a:t>
            </a:r>
            <a:r>
              <a:rPr lang="en-US" dirty="0" smtClean="0"/>
              <a:t> which includes popular online class environments sites </a:t>
            </a:r>
            <a:r>
              <a:rPr lang="en-US" dirty="0" smtClean="0">
                <a:hlinkClick r:id="rId3"/>
              </a:rPr>
              <a:t>Codecademy</a:t>
            </a:r>
            <a:r>
              <a:rPr lang="en-US" dirty="0" smtClean="0"/>
              <a:t> (</a:t>
            </a:r>
            <a:r>
              <a:rPr lang="en-US" dirty="0"/>
              <a:t>bite-size chunks in interactive coding </a:t>
            </a:r>
            <a:r>
              <a:rPr lang="en-US" dirty="0" smtClean="0"/>
              <a:t>environment), </a:t>
            </a:r>
            <a:r>
              <a:rPr lang="en-US" dirty="0" smtClean="0">
                <a:hlinkClick r:id="rId4"/>
              </a:rPr>
              <a:t>Coursera</a:t>
            </a:r>
            <a:r>
              <a:rPr lang="en-US" dirty="0" smtClean="0"/>
              <a:t>, and </a:t>
            </a:r>
            <a:r>
              <a:rPr lang="en-US" dirty="0" smtClean="0">
                <a:hlinkClick r:id="rId5"/>
              </a:rPr>
              <a:t>video-skewing ones</a:t>
            </a:r>
            <a:r>
              <a:rPr lang="en-US" dirty="0" smtClean="0"/>
              <a:t> like Khan Academy, etc., vs. </a:t>
            </a:r>
            <a:r>
              <a:rPr lang="en-US" dirty="0" smtClean="0">
                <a:hlinkClick r:id="rId6"/>
              </a:rPr>
              <a:t>blogs</a:t>
            </a:r>
            <a:r>
              <a:rPr lang="en-US" dirty="0" smtClean="0"/>
              <a:t> (good if you like reading step-by-step). They even list specific sites for popular languages such as </a:t>
            </a:r>
            <a:r>
              <a:rPr lang="en-US" dirty="0">
                <a:hlinkClick r:id="rId7"/>
              </a:rPr>
              <a:t>A Byte of </a:t>
            </a:r>
            <a:r>
              <a:rPr lang="en-US" dirty="0" smtClean="0">
                <a:hlinkClick r:id="rId7"/>
              </a:rPr>
              <a:t>Python</a:t>
            </a:r>
            <a:r>
              <a:rPr lang="en-US" dirty="0" smtClean="0"/>
              <a:t> and </a:t>
            </a:r>
            <a:r>
              <a:rPr lang="en-US" dirty="0" err="1" smtClean="0">
                <a:hlinkClick r:id="rId8"/>
              </a:rPr>
              <a:t>LearnPython</a:t>
            </a:r>
            <a:r>
              <a:rPr lang="en-US" dirty="0"/>
              <a:t> (and see </a:t>
            </a:r>
            <a:r>
              <a:rPr lang="en-US" dirty="0" smtClean="0"/>
              <a:t>Dr. Chuck’s </a:t>
            </a:r>
            <a:r>
              <a:rPr lang="en-US" dirty="0" smtClean="0">
                <a:hlinkClick r:id="rId9"/>
              </a:rPr>
              <a:t>Python for Everybody</a:t>
            </a:r>
            <a:r>
              <a:rPr lang="en-US" dirty="0" smtClean="0"/>
              <a:t>).</a:t>
            </a:r>
          </a:p>
          <a:p>
            <a:pPr marL="0" indent="0">
              <a:buNone/>
            </a:pPr>
            <a:endParaRPr lang="en-US" dirty="0" smtClean="0"/>
          </a:p>
          <a:p>
            <a:pPr marL="0" indent="0">
              <a:buNone/>
            </a:pPr>
            <a:r>
              <a:rPr lang="en-US" dirty="0" smtClean="0"/>
              <a:t>Mix of paid and free:</a:t>
            </a:r>
          </a:p>
          <a:p>
            <a:r>
              <a:rPr lang="en-US" dirty="0" smtClean="0"/>
              <a:t>Universally acclaimed are the </a:t>
            </a:r>
            <a:r>
              <a:rPr lang="en-US" dirty="0" smtClean="0">
                <a:hlinkClick r:id="rId10"/>
              </a:rPr>
              <a:t>Learn Code the Hard Way series courses</a:t>
            </a:r>
            <a:r>
              <a:rPr lang="en-US" dirty="0" smtClean="0"/>
              <a:t>, such as </a:t>
            </a:r>
            <a:r>
              <a:rPr lang="en-US" dirty="0" smtClean="0">
                <a:hlinkClick r:id="rId11"/>
              </a:rPr>
              <a:t>C</a:t>
            </a:r>
            <a:r>
              <a:rPr lang="en-US" dirty="0" smtClean="0"/>
              <a:t>, </a:t>
            </a:r>
            <a:r>
              <a:rPr lang="en-US" dirty="0" smtClean="0">
                <a:hlinkClick r:id="rId12"/>
              </a:rPr>
              <a:t>JavaScript</a:t>
            </a:r>
            <a:r>
              <a:rPr lang="en-US" dirty="0" smtClean="0"/>
              <a:t>, </a:t>
            </a:r>
            <a:r>
              <a:rPr lang="en-US" dirty="0" smtClean="0">
                <a:hlinkClick r:id="rId13"/>
              </a:rPr>
              <a:t>Python</a:t>
            </a:r>
            <a:r>
              <a:rPr lang="en-US" dirty="0" smtClean="0"/>
              <a:t> (and </a:t>
            </a:r>
            <a:r>
              <a:rPr lang="en-US" dirty="0" smtClean="0">
                <a:hlinkClick r:id="rId14"/>
              </a:rPr>
              <a:t>a follow-up course</a:t>
            </a:r>
            <a:r>
              <a:rPr lang="en-US" dirty="0" smtClean="0"/>
              <a:t> for junior Python developers), </a:t>
            </a:r>
            <a:r>
              <a:rPr lang="en-US" dirty="0" smtClean="0">
                <a:hlinkClick r:id="rId15"/>
              </a:rPr>
              <a:t>Ruby</a:t>
            </a:r>
            <a:r>
              <a:rPr lang="en-US" dirty="0" smtClean="0"/>
              <a:t>, </a:t>
            </a:r>
            <a:r>
              <a:rPr lang="en-US" dirty="0" smtClean="0">
                <a:hlinkClick r:id="rId16"/>
              </a:rPr>
              <a:t>SQL</a:t>
            </a:r>
            <a:r>
              <a:rPr lang="en-US" dirty="0" smtClean="0"/>
              <a:t>, </a:t>
            </a:r>
            <a:r>
              <a:rPr lang="en-US" dirty="0" smtClean="0">
                <a:hlinkClick r:id="rId17"/>
              </a:rPr>
              <a:t>Unix</a:t>
            </a:r>
            <a:r>
              <a:rPr lang="en-US" dirty="0" smtClean="0"/>
              <a:t>, etc.</a:t>
            </a:r>
          </a:p>
          <a:p>
            <a:r>
              <a:rPr lang="en-US" dirty="0" err="1" smtClean="0">
                <a:hlinkClick r:id="rId18"/>
              </a:rPr>
              <a:t>CodeSchool</a:t>
            </a:r>
            <a:r>
              <a:rPr lang="en-US" dirty="0" smtClean="0"/>
              <a:t> by </a:t>
            </a:r>
            <a:r>
              <a:rPr lang="en-US" dirty="0" err="1" smtClean="0"/>
              <a:t>PluralSight</a:t>
            </a:r>
            <a:endParaRPr lang="en-US" dirty="0" smtClean="0"/>
          </a:p>
          <a:p>
            <a:r>
              <a:rPr lang="en-US" dirty="0" smtClean="0"/>
              <a:t>If you need more hands-on learning support in a traditional class environment, there are many </a:t>
            </a:r>
            <a:r>
              <a:rPr lang="en-US" dirty="0" smtClean="0">
                <a:hlinkClick r:id="rId19"/>
              </a:rPr>
              <a:t>coding </a:t>
            </a:r>
            <a:r>
              <a:rPr lang="en-US" dirty="0" err="1" smtClean="0">
                <a:hlinkClick r:id="rId19"/>
              </a:rPr>
              <a:t>bootcamps</a:t>
            </a:r>
            <a:r>
              <a:rPr lang="en-US" dirty="0" smtClean="0"/>
              <a:t> (not cheap but little/no upfront tuition if you pay in an </a:t>
            </a:r>
            <a:r>
              <a:rPr lang="en-US" dirty="0" smtClean="0">
                <a:hlinkClick r:id="rId20"/>
              </a:rPr>
              <a:t>income sharing agreement</a:t>
            </a:r>
            <a:r>
              <a:rPr lang="en-US" dirty="0" smtClean="0"/>
              <a:t>)</a:t>
            </a:r>
          </a:p>
          <a:p>
            <a:pPr marL="0" indent="0">
              <a:buNone/>
            </a:pPr>
            <a:endParaRPr lang="en-US" sz="2300" dirty="0"/>
          </a:p>
          <a:p>
            <a:pPr marL="0" indent="0">
              <a:buNone/>
            </a:pPr>
            <a:r>
              <a:rPr lang="en-US" sz="2300" dirty="0"/>
              <a:t>* Either we’ve used them, or other trusted sources like these</a:t>
            </a:r>
          </a:p>
        </p:txBody>
      </p:sp>
      <p:sp>
        <p:nvSpPr>
          <p:cNvPr id="4" name="TextBox 3"/>
          <p:cNvSpPr txBox="1"/>
          <p:nvPr/>
        </p:nvSpPr>
        <p:spPr>
          <a:xfrm>
            <a:off x="6858001" y="1046427"/>
            <a:ext cx="2116898" cy="39201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68580" tIns="34290" rIns="68580" bIns="34290" rtlCol="0">
            <a:spAutoFit/>
          </a:bodyPr>
          <a:lstStyle/>
          <a:p>
            <a:r>
              <a:rPr lang="en-US" sz="1400" dirty="0" smtClean="0"/>
              <a:t>How </a:t>
            </a:r>
            <a:r>
              <a:rPr lang="en-US" sz="1400" b="1" dirty="0" smtClean="0"/>
              <a:t>Not</a:t>
            </a:r>
            <a:r>
              <a:rPr lang="en-US" sz="1400" dirty="0" smtClean="0"/>
              <a:t> to Learn Coding</a:t>
            </a:r>
          </a:p>
          <a:p>
            <a:endParaRPr lang="en-US" sz="1400" dirty="0"/>
          </a:p>
          <a:p>
            <a:r>
              <a:rPr lang="en-US" sz="1400" dirty="0" smtClean="0"/>
              <a:t>People debate this, but if you skip the step-by-step learning and go straight to finding code samples on sites like </a:t>
            </a:r>
            <a:r>
              <a:rPr lang="en-US" sz="1400" dirty="0" smtClean="0">
                <a:hlinkClick r:id="rId21"/>
              </a:rPr>
              <a:t>StackOverflow</a:t>
            </a:r>
            <a:r>
              <a:rPr lang="en-US" sz="1400" dirty="0" smtClean="0"/>
              <a:t>, then just insert them in your code with minor tweaks, are you really understanding it?  Take time to see HOW they solved it. Trying to solve the question/problem posed by the original poster (OP) yourself is better practice.   More good tips in </a:t>
            </a:r>
            <a:r>
              <a:rPr lang="en-US" sz="1400" dirty="0" smtClean="0">
                <a:hlinkClick r:id="rId22"/>
              </a:rPr>
              <a:t>this post</a:t>
            </a:r>
            <a:r>
              <a:rPr lang="en-US" sz="1400" dirty="0" smtClean="0"/>
              <a:t>.</a:t>
            </a:r>
            <a:endParaRPr lang="en-US" sz="1400" dirty="0"/>
          </a:p>
        </p:txBody>
      </p:sp>
    </p:spTree>
    <p:extLst>
      <p:ext uri="{BB962C8B-B14F-4D97-AF65-F5344CB8AC3E}">
        <p14:creationId xmlns:p14="http://schemas.microsoft.com/office/powerpoint/2010/main" val="73639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8410"/>
            <a:ext cx="7886700" cy="668241"/>
          </a:xfrm>
        </p:spPr>
        <p:txBody>
          <a:bodyPr/>
          <a:lstStyle/>
          <a:p>
            <a:r>
              <a:rPr lang="en-US" sz="3600" dirty="0" smtClean="0"/>
              <a:t>Installing Linux alongside Windows</a:t>
            </a:r>
            <a:endParaRPr lang="en-US" sz="3600" dirty="0"/>
          </a:p>
        </p:txBody>
      </p:sp>
      <p:sp>
        <p:nvSpPr>
          <p:cNvPr id="3" name="Content Placeholder 2"/>
          <p:cNvSpPr>
            <a:spLocks noGrp="1"/>
          </p:cNvSpPr>
          <p:nvPr>
            <p:ph idx="1"/>
          </p:nvPr>
        </p:nvSpPr>
        <p:spPr>
          <a:xfrm>
            <a:off x="628650" y="1207855"/>
            <a:ext cx="7886700" cy="3263504"/>
          </a:xfrm>
        </p:spPr>
        <p:txBody>
          <a:bodyPr>
            <a:noAutofit/>
          </a:bodyPr>
          <a:lstStyle/>
          <a:p>
            <a:pPr marL="0" indent="0">
              <a:buNone/>
            </a:pPr>
            <a:r>
              <a:rPr lang="en-US" sz="1400" dirty="0"/>
              <a:t>Why do it?  </a:t>
            </a:r>
            <a:r>
              <a:rPr lang="en-US" sz="1400" dirty="0">
                <a:hlinkClick r:id="rId2"/>
              </a:rPr>
              <a:t>This article has pros and cons</a:t>
            </a:r>
            <a:r>
              <a:rPr lang="en-US" sz="1400" dirty="0"/>
              <a:t>. Linux is an open operating system and programmer-friendly coding environment so familiarity with it will help your resume.  But it’s not necessary:  Windows is just fine to code in – whatever you need should have a Windows version nowadays.</a:t>
            </a:r>
          </a:p>
          <a:p>
            <a:pPr marL="0" indent="0">
              <a:buNone/>
            </a:pPr>
            <a:r>
              <a:rPr lang="en-US" sz="1400" dirty="0"/>
              <a:t>But it’s easy and free if you want both options on your computer. The following could take 30+ minutes so you need to stick around, and you can't do anything else on your machine during that time, so schedule accordingly:</a:t>
            </a:r>
          </a:p>
          <a:p>
            <a:pPr marL="0" indent="0">
              <a:buNone/>
            </a:pPr>
            <a:r>
              <a:rPr lang="en-US" sz="1400" dirty="0">
                <a:hlinkClick r:id="rId3"/>
              </a:rPr>
              <a:t>This how-to video</a:t>
            </a:r>
            <a:r>
              <a:rPr lang="en-US" sz="1400" dirty="0"/>
              <a:t> is a great step by step for the process - you can follow him exactly.</a:t>
            </a:r>
          </a:p>
          <a:p>
            <a:pPr marL="0" indent="0">
              <a:buNone/>
            </a:pPr>
            <a:r>
              <a:rPr lang="en-US" sz="1400" dirty="0"/>
              <a:t>The only hitch you may face is around the 1:45 point in the video, the narrator says to reboot and then you'll have the Ubuntu setup screen.  If so, that's great and you can continue with the rest of the video as is.  This did NOT happen for me, however: my computer rebooted in normal Windows 10 mode, even though I left my USB flash drive inserted.</a:t>
            </a:r>
          </a:p>
          <a:p>
            <a:pPr marL="0" indent="0">
              <a:buNone/>
            </a:pPr>
            <a:r>
              <a:rPr lang="en-US" sz="1400" dirty="0"/>
              <a:t>If that happens to you, </a:t>
            </a:r>
            <a:r>
              <a:rPr lang="en-US" sz="1400" dirty="0">
                <a:hlinkClick r:id="rId4"/>
              </a:rPr>
              <a:t>watch this other video</a:t>
            </a:r>
            <a:r>
              <a:rPr lang="en-US" sz="1400" dirty="0"/>
              <a:t>, but NOT the whole thing:  You only need to follow her instructions from 15:40 through 16:32.  That will resolve.</a:t>
            </a:r>
          </a:p>
          <a:p>
            <a:pPr marL="0" indent="0">
              <a:buNone/>
            </a:pPr>
            <a:r>
              <a:rPr lang="en-US" sz="1400" dirty="0"/>
              <a:t>Then you can continue from the 2:00 mark in the first video and run through the end, and you'll have Windows and Linux on your PC, which you can choose between each time you boot up!</a:t>
            </a:r>
          </a:p>
        </p:txBody>
      </p:sp>
    </p:spTree>
    <p:extLst>
      <p:ext uri="{BB962C8B-B14F-4D97-AF65-F5344CB8AC3E}">
        <p14:creationId xmlns:p14="http://schemas.microsoft.com/office/powerpoint/2010/main" val="21827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07" y="685623"/>
            <a:ext cx="8404963" cy="566981"/>
          </a:xfrm>
        </p:spPr>
        <p:txBody>
          <a:bodyPr/>
          <a:lstStyle/>
          <a:p>
            <a:r>
              <a:rPr lang="en-US" dirty="0"/>
              <a:t>What programming language </a:t>
            </a:r>
            <a:r>
              <a:rPr lang="en-US" dirty="0" smtClean="0"/>
              <a:t>should </a:t>
            </a:r>
            <a:r>
              <a:rPr lang="en-US" dirty="0"/>
              <a:t>I learn?</a:t>
            </a:r>
          </a:p>
        </p:txBody>
      </p:sp>
      <p:sp>
        <p:nvSpPr>
          <p:cNvPr id="5" name="Content Placeholder 2"/>
          <p:cNvSpPr txBox="1">
            <a:spLocks/>
          </p:cNvSpPr>
          <p:nvPr/>
        </p:nvSpPr>
        <p:spPr>
          <a:xfrm>
            <a:off x="209079" y="1741880"/>
            <a:ext cx="7190372" cy="2924066"/>
          </a:xfrm>
          <a:prstGeom prst="rect">
            <a:avLst/>
          </a:prstGeom>
        </p:spPr>
        <p:txBody>
          <a:bodyPr vert="horz" lIns="0" tIns="0" rIns="91440" bIns="0" rtlCol="0">
            <a:noAutofit/>
          </a:bodyPr>
          <a:lstStyle>
            <a:lvl1pPr marL="0" indent="0" algn="l" defTabSz="457200" rtl="0" eaLnBrk="1" latinLnBrk="0" hangingPunct="1">
              <a:spcBef>
                <a:spcPct val="20000"/>
              </a:spcBef>
              <a:buFont typeface="Arial"/>
              <a:buNone/>
              <a:defRPr sz="26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smtClean="0">
                <a:solidFill>
                  <a:schemeClr val="accent6"/>
                </a:solidFill>
              </a:rPr>
              <a:t>HTML &amp; CSS:  </a:t>
            </a:r>
            <a:r>
              <a:rPr lang="en-US" sz="1600" dirty="0" smtClean="0">
                <a:solidFill>
                  <a:schemeClr val="tx1"/>
                </a:solidFill>
              </a:rPr>
              <a:t>most fundamental, if you want to create websites</a:t>
            </a:r>
          </a:p>
          <a:p>
            <a:pPr marL="285750" indent="-285750">
              <a:buFont typeface="Arial" panose="020B0604020202020204" pitchFamily="34" charset="0"/>
              <a:buChar char="•"/>
            </a:pPr>
            <a:r>
              <a:rPr lang="en-US" sz="1600" dirty="0">
                <a:solidFill>
                  <a:schemeClr val="accent6"/>
                </a:solidFill>
              </a:rPr>
              <a:t>Javascript: </a:t>
            </a:r>
            <a:r>
              <a:rPr lang="en-US" sz="1600" dirty="0" smtClean="0">
                <a:solidFill>
                  <a:schemeClr val="tx1"/>
                </a:solidFill>
              </a:rPr>
              <a:t>controls behavior of websites; great follow-up to HTML. You can even save them as browser favorites (called “bookmarklets”)</a:t>
            </a:r>
          </a:p>
          <a:p>
            <a:pPr marL="285750" indent="-285750">
              <a:buFont typeface="Arial" panose="020B0604020202020204" pitchFamily="34" charset="0"/>
              <a:buChar char="•"/>
            </a:pPr>
            <a:r>
              <a:rPr lang="en-US" sz="1600" dirty="0" smtClean="0">
                <a:solidFill>
                  <a:schemeClr val="accent6"/>
                </a:solidFill>
              </a:rPr>
              <a:t>VBA: </a:t>
            </a:r>
            <a:r>
              <a:rPr lang="en-US" sz="1600" dirty="0" smtClean="0">
                <a:solidFill>
                  <a:schemeClr val="tx1"/>
                </a:solidFill>
              </a:rPr>
              <a:t>“macros” are scripts containing code, saved to Microsoft Excel files, that can manipulate anything related to Microsoft Office apps/files, Outlook emails, etc.</a:t>
            </a:r>
          </a:p>
          <a:p>
            <a:pPr marL="285750" indent="-285750">
              <a:buFont typeface="Arial" panose="020B0604020202020204" pitchFamily="34" charset="0"/>
              <a:buChar char="•"/>
            </a:pPr>
            <a:r>
              <a:rPr lang="en-US" sz="1600" dirty="0" smtClean="0">
                <a:solidFill>
                  <a:schemeClr val="accent6"/>
                </a:solidFill>
              </a:rPr>
              <a:t>Python: </a:t>
            </a:r>
            <a:r>
              <a:rPr lang="en-US" sz="1600" dirty="0" smtClean="0">
                <a:solidFill>
                  <a:schemeClr val="tx1"/>
                </a:solidFill>
              </a:rPr>
              <a:t>general-purpose language used in server automation, data science, web scraping, etc. Great language for beginners, as it’s easy to read and understand, but also versatile for experts</a:t>
            </a:r>
          </a:p>
          <a:p>
            <a:pPr marL="285750" indent="-285750">
              <a:buFont typeface="Arial" panose="020B0604020202020204" pitchFamily="34" charset="0"/>
              <a:buChar char="•"/>
            </a:pPr>
            <a:r>
              <a:rPr lang="en-US" sz="1600" dirty="0" smtClean="0">
                <a:solidFill>
                  <a:schemeClr val="accent6"/>
                </a:solidFill>
              </a:rPr>
              <a:t>Java: </a:t>
            </a:r>
            <a:r>
              <a:rPr lang="en-US" sz="1600" dirty="0" smtClean="0">
                <a:solidFill>
                  <a:schemeClr val="tx1"/>
                </a:solidFill>
              </a:rPr>
              <a:t>unrelated to Javascript, used for anything from web applications to desktop and mobile apps, particularly in enterprise applications (bank, hospital, and university software). It also powers Android apps, so good for mobile development</a:t>
            </a:r>
            <a:endParaRPr lang="en-US" sz="1600" dirty="0">
              <a:solidFill>
                <a:schemeClr val="tx1"/>
              </a:solidFill>
            </a:endParaRPr>
          </a:p>
        </p:txBody>
      </p:sp>
      <p:sp>
        <p:nvSpPr>
          <p:cNvPr id="7" name="Rectangle 6"/>
          <p:cNvSpPr/>
          <p:nvPr/>
        </p:nvSpPr>
        <p:spPr>
          <a:xfrm>
            <a:off x="209080" y="1308511"/>
            <a:ext cx="5054683" cy="307777"/>
          </a:xfrm>
          <a:prstGeom prst="rect">
            <a:avLst/>
          </a:prstGeom>
        </p:spPr>
        <p:txBody>
          <a:bodyPr wrap="square">
            <a:spAutoFit/>
          </a:bodyPr>
          <a:lstStyle/>
          <a:p>
            <a:r>
              <a:rPr lang="en-US" sz="1400" dirty="0"/>
              <a:t>Knowing what you want to accomplish helps make the choice, but: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818" y="1496402"/>
            <a:ext cx="1569738" cy="22175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431" y="0"/>
            <a:ext cx="636949" cy="762000"/>
          </a:xfrm>
          <a:prstGeom prst="rect">
            <a:avLst/>
          </a:prstGeom>
        </p:spPr>
      </p:pic>
    </p:spTree>
    <p:extLst>
      <p:ext uri="{BB962C8B-B14F-4D97-AF65-F5344CB8AC3E}">
        <p14:creationId xmlns:p14="http://schemas.microsoft.com/office/powerpoint/2010/main" val="261231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522" y="685623"/>
            <a:ext cx="8803446" cy="566981"/>
          </a:xfrm>
        </p:spPr>
        <p:txBody>
          <a:bodyPr/>
          <a:lstStyle/>
          <a:p>
            <a:r>
              <a:rPr lang="en-US" dirty="0"/>
              <a:t>What programming language </a:t>
            </a:r>
            <a:r>
              <a:rPr lang="en-US" dirty="0" smtClean="0"/>
              <a:t>should </a:t>
            </a:r>
            <a:r>
              <a:rPr lang="en-US" dirty="0"/>
              <a:t>I learn</a:t>
            </a:r>
            <a:r>
              <a:rPr lang="en-US" dirty="0" smtClean="0"/>
              <a:t>?</a:t>
            </a:r>
            <a:r>
              <a:rPr lang="en-US" sz="1200" dirty="0" smtClean="0"/>
              <a:t> (cont.)</a:t>
            </a:r>
            <a:endParaRPr lang="en-US" sz="1200" dirty="0"/>
          </a:p>
        </p:txBody>
      </p:sp>
      <p:sp>
        <p:nvSpPr>
          <p:cNvPr id="6" name="Content Placeholder 2"/>
          <p:cNvSpPr txBox="1">
            <a:spLocks/>
          </p:cNvSpPr>
          <p:nvPr/>
        </p:nvSpPr>
        <p:spPr>
          <a:xfrm>
            <a:off x="162841" y="1425089"/>
            <a:ext cx="4659530" cy="3071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chemeClr val="accent6"/>
                </a:solidFill>
              </a:rPr>
              <a:t>Swift: </a:t>
            </a:r>
            <a:r>
              <a:rPr lang="en-US" sz="1600" dirty="0" smtClean="0"/>
              <a:t>main language for Apple iOS mobile apps (runners-up: Objective-C, Cocoa)</a:t>
            </a:r>
          </a:p>
          <a:p>
            <a:r>
              <a:rPr lang="en-US" sz="1600" dirty="0" smtClean="0">
                <a:solidFill>
                  <a:schemeClr val="accent6"/>
                </a:solidFill>
              </a:rPr>
              <a:t>PHP: </a:t>
            </a:r>
            <a:r>
              <a:rPr lang="en-US" sz="1600" dirty="0" smtClean="0"/>
              <a:t>also popular for web programming; what Etsy, Facebook, WordPress, Drupal, etc., are written in</a:t>
            </a:r>
          </a:p>
          <a:p>
            <a:r>
              <a:rPr lang="en-US" sz="1600" dirty="0" smtClean="0">
                <a:solidFill>
                  <a:schemeClr val="accent6"/>
                </a:solidFill>
              </a:rPr>
              <a:t>Ruby: </a:t>
            </a:r>
            <a:r>
              <a:rPr lang="en-US" sz="1600" dirty="0" smtClean="0"/>
              <a:t>associated with the Rails framework that helped popularize it. Widely used by startups and big companies, Ruby and Rails make it easy to transform ideas into working applications (e.g., Twitter, GitHub)</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371" y="1308921"/>
            <a:ext cx="4231596" cy="2381935"/>
          </a:xfrm>
          <a:prstGeom prst="rect">
            <a:avLst/>
          </a:prstGeom>
        </p:spPr>
      </p:pic>
      <p:sp>
        <p:nvSpPr>
          <p:cNvPr id="8" name="Content Placeholder 2"/>
          <p:cNvSpPr txBox="1">
            <a:spLocks/>
          </p:cNvSpPr>
          <p:nvPr/>
        </p:nvSpPr>
        <p:spPr>
          <a:xfrm>
            <a:off x="164928" y="3735393"/>
            <a:ext cx="8889039" cy="3071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chemeClr val="accent6"/>
                </a:solidFill>
              </a:rPr>
              <a:t>C#: </a:t>
            </a:r>
            <a:r>
              <a:rPr lang="en-US" sz="1600" dirty="0" smtClean="0"/>
              <a:t>main language for Microsoft .NET framework projects (runners-up: C, C++); used by the </a:t>
            </a:r>
            <a:r>
              <a:rPr lang="en-US" sz="1600" dirty="0" err="1" smtClean="0">
                <a:hlinkClick r:id="rId3"/>
              </a:rPr>
              <a:t>Xamarin</a:t>
            </a:r>
            <a:r>
              <a:rPr lang="en-US" sz="1600" dirty="0" smtClean="0">
                <a:hlinkClick r:id="rId3"/>
              </a:rPr>
              <a:t> IDE</a:t>
            </a:r>
            <a:r>
              <a:rPr lang="en-US" sz="1600" dirty="0" smtClean="0"/>
              <a:t> to develop cross-platform mobile apps that run on Windows mobile, Android and Apple phones</a:t>
            </a:r>
          </a:p>
          <a:p>
            <a:pPr marL="0" indent="0">
              <a:buFont typeface="Arial" panose="020B0604020202020204" pitchFamily="34" charset="0"/>
              <a:buNone/>
            </a:pPr>
            <a:r>
              <a:rPr lang="en-US" sz="1600" dirty="0" smtClean="0"/>
              <a:t>Read more in this </a:t>
            </a:r>
            <a:r>
              <a:rPr lang="en-US" sz="1600" dirty="0" smtClean="0">
                <a:hlinkClick r:id="rId4"/>
              </a:rPr>
              <a:t>Wade Christensen, Treehouse blog</a:t>
            </a:r>
            <a:r>
              <a:rPr lang="en-US" sz="1600" dirty="0" smtClean="0"/>
              <a:t> post, and </a:t>
            </a:r>
            <a:r>
              <a:rPr lang="en-US" sz="1600" dirty="0" smtClean="0">
                <a:hlinkClick r:id="rId5"/>
              </a:rPr>
              <a:t>this viewpoint</a:t>
            </a:r>
            <a:r>
              <a:rPr lang="en-US" sz="1600" dirty="0" smtClean="0"/>
              <a:t>.</a:t>
            </a:r>
            <a:endParaRPr lang="en-US" sz="1600"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0431" y="0"/>
            <a:ext cx="636949" cy="762000"/>
          </a:xfrm>
          <a:prstGeom prst="rect">
            <a:avLst/>
          </a:prstGeom>
        </p:spPr>
      </p:pic>
    </p:spTree>
    <p:extLst>
      <p:ext uri="{BB962C8B-B14F-4D97-AF65-F5344CB8AC3E}">
        <p14:creationId xmlns:p14="http://schemas.microsoft.com/office/powerpoint/2010/main" val="4526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85623"/>
            <a:ext cx="8030577" cy="566981"/>
          </a:xfrm>
        </p:spPr>
        <p:txBody>
          <a:bodyPr/>
          <a:lstStyle/>
          <a:p>
            <a:r>
              <a:rPr lang="en-US" dirty="0"/>
              <a:t>Fundamental Programming Concepts</a:t>
            </a:r>
          </a:p>
        </p:txBody>
      </p:sp>
      <p:sp>
        <p:nvSpPr>
          <p:cNvPr id="3" name="Subtitle 2"/>
          <p:cNvSpPr>
            <a:spLocks noGrp="1"/>
          </p:cNvSpPr>
          <p:nvPr>
            <p:ph type="subTitle" idx="1"/>
          </p:nvPr>
        </p:nvSpPr>
        <p:spPr>
          <a:xfrm>
            <a:off x="300626" y="1296936"/>
            <a:ext cx="6916603" cy="3544373"/>
          </a:xfrm>
        </p:spPr>
        <p:txBody>
          <a:bodyPr>
            <a:noAutofit/>
          </a:bodyPr>
          <a:lstStyle/>
          <a:p>
            <a:r>
              <a:rPr lang="en-US" sz="1600" dirty="0">
                <a:solidFill>
                  <a:schemeClr val="tx1"/>
                </a:solidFill>
              </a:rPr>
              <a:t>Regardless of language, you will need to understand:</a:t>
            </a:r>
          </a:p>
          <a:p>
            <a:pPr marL="514350" indent="-514350">
              <a:buFont typeface="+mj-lt"/>
              <a:buAutoNum type="arabicPeriod"/>
            </a:pPr>
            <a:r>
              <a:rPr lang="en-US" sz="1600" dirty="0">
                <a:solidFill>
                  <a:schemeClr val="tx1"/>
                </a:solidFill>
                <a:hlinkClick r:id="rId2"/>
              </a:rPr>
              <a:t>Variables</a:t>
            </a:r>
            <a:r>
              <a:rPr lang="en-US" sz="1600" dirty="0">
                <a:solidFill>
                  <a:schemeClr val="tx1"/>
                </a:solidFill>
              </a:rPr>
              <a:t>: names for string (text), integer (number) and other value types </a:t>
            </a:r>
            <a:r>
              <a:rPr lang="en-US" sz="1600" dirty="0" smtClean="0">
                <a:solidFill>
                  <a:schemeClr val="tx1"/>
                </a:solidFill>
              </a:rPr>
              <a:t>to </a:t>
            </a:r>
            <a:r>
              <a:rPr lang="en-US" sz="1600" dirty="0">
                <a:solidFill>
                  <a:schemeClr val="tx1"/>
                </a:solidFill>
              </a:rPr>
              <a:t>represent other </a:t>
            </a:r>
            <a:r>
              <a:rPr lang="en-US" sz="1600" dirty="0" smtClean="0">
                <a:solidFill>
                  <a:schemeClr val="tx1"/>
                </a:solidFill>
              </a:rPr>
              <a:t>things; they change </a:t>
            </a:r>
            <a:r>
              <a:rPr lang="en-US" sz="1600" dirty="0">
                <a:solidFill>
                  <a:schemeClr val="tx1"/>
                </a:solidFill>
              </a:rPr>
              <a:t>as a result of calculations, inputs, etc.</a:t>
            </a:r>
          </a:p>
          <a:p>
            <a:pPr marL="514350" indent="-514350">
              <a:buFont typeface="+mj-lt"/>
              <a:buAutoNum type="arabicPeriod"/>
            </a:pPr>
            <a:r>
              <a:rPr lang="en-US" sz="1600" dirty="0">
                <a:solidFill>
                  <a:schemeClr val="tx1"/>
                </a:solidFill>
              </a:rPr>
              <a:t>Inputs: end-users enter values at prompts, select files to process, etc.</a:t>
            </a:r>
          </a:p>
          <a:p>
            <a:pPr marL="514350" indent="-514350">
              <a:buFont typeface="+mj-lt"/>
              <a:buAutoNum type="arabicPeriod"/>
            </a:pPr>
            <a:r>
              <a:rPr lang="en-US" sz="1600" dirty="0">
                <a:solidFill>
                  <a:schemeClr val="tx1"/>
                </a:solidFill>
                <a:hlinkClick r:id="rId3"/>
              </a:rPr>
              <a:t>Control structures</a:t>
            </a:r>
            <a:r>
              <a:rPr lang="en-US" sz="1600" dirty="0">
                <a:solidFill>
                  <a:schemeClr val="tx1"/>
                </a:solidFill>
              </a:rPr>
              <a:t>: what allows code to be processed in different order based on circumstances (if/then, for/while loops, etc.)</a:t>
            </a:r>
          </a:p>
          <a:p>
            <a:pPr marL="514350" indent="-514350">
              <a:buFont typeface="+mj-lt"/>
              <a:buAutoNum type="arabicPeriod"/>
            </a:pPr>
            <a:r>
              <a:rPr lang="en-US" sz="1600" dirty="0">
                <a:solidFill>
                  <a:schemeClr val="tx1"/>
                </a:solidFill>
                <a:hlinkClick r:id="rId4"/>
              </a:rPr>
              <a:t>Data structures</a:t>
            </a:r>
            <a:r>
              <a:rPr lang="en-US" sz="1600" dirty="0">
                <a:solidFill>
                  <a:schemeClr val="tx1"/>
                </a:solidFill>
              </a:rPr>
              <a:t>: lists, arrays, etc.</a:t>
            </a:r>
          </a:p>
          <a:p>
            <a:pPr marL="514350" indent="-514350">
              <a:buFont typeface="+mj-lt"/>
              <a:buAutoNum type="arabicPeriod"/>
            </a:pPr>
            <a:r>
              <a:rPr lang="en-US" sz="1600" dirty="0">
                <a:solidFill>
                  <a:schemeClr val="tx1"/>
                </a:solidFill>
                <a:hlinkClick r:id="rId5"/>
              </a:rPr>
              <a:t>Syntax</a:t>
            </a:r>
            <a:r>
              <a:rPr lang="en-US" sz="1600" dirty="0">
                <a:solidFill>
                  <a:schemeClr val="tx1"/>
                </a:solidFill>
              </a:rPr>
              <a:t>: every language is a bit </a:t>
            </a:r>
            <a:r>
              <a:rPr lang="en-US" sz="1600" dirty="0" smtClean="0">
                <a:solidFill>
                  <a:schemeClr val="tx1"/>
                </a:solidFill>
              </a:rPr>
              <a:t>different; if </a:t>
            </a:r>
            <a:r>
              <a:rPr lang="en-US" sz="1600" dirty="0">
                <a:solidFill>
                  <a:schemeClr val="tx1"/>
                </a:solidFill>
              </a:rPr>
              <a:t>you </a:t>
            </a:r>
            <a:r>
              <a:rPr lang="en-US" sz="1600" dirty="0" smtClean="0">
                <a:solidFill>
                  <a:schemeClr val="tx1"/>
                </a:solidFill>
              </a:rPr>
              <a:t>mistype, </a:t>
            </a:r>
            <a:r>
              <a:rPr lang="en-US" sz="1600" dirty="0">
                <a:solidFill>
                  <a:schemeClr val="tx1"/>
                </a:solidFill>
              </a:rPr>
              <a:t>it won’t work</a:t>
            </a:r>
          </a:p>
          <a:p>
            <a:pPr marL="514350" indent="-514350">
              <a:buFont typeface="+mj-lt"/>
              <a:buAutoNum type="arabicPeriod"/>
            </a:pPr>
            <a:r>
              <a:rPr lang="en-US" sz="1600" dirty="0">
                <a:solidFill>
                  <a:schemeClr val="tx1"/>
                </a:solidFill>
                <a:hlinkClick r:id="rId6"/>
              </a:rPr>
              <a:t>Regular Expressions</a:t>
            </a:r>
            <a:r>
              <a:rPr lang="en-US" sz="1600" dirty="0">
                <a:solidFill>
                  <a:schemeClr val="tx1"/>
                </a:solidFill>
              </a:rPr>
              <a:t>: regex is universal (with minor language syntax differences) to find patterns within </a:t>
            </a:r>
            <a:r>
              <a:rPr lang="en-US" sz="1600" dirty="0" smtClean="0">
                <a:solidFill>
                  <a:schemeClr val="tx1"/>
                </a:solidFill>
              </a:rPr>
              <a:t>strings; </a:t>
            </a:r>
            <a:r>
              <a:rPr lang="en-US" sz="1600" dirty="0">
                <a:solidFill>
                  <a:schemeClr val="tx1"/>
                </a:solidFill>
              </a:rPr>
              <a:t>very useful in web scraping, etc.</a:t>
            </a:r>
          </a:p>
          <a:p>
            <a:pPr marL="514350" indent="-514350">
              <a:buFont typeface="+mj-lt"/>
              <a:buAutoNum type="arabicPeriod"/>
            </a:pPr>
            <a:r>
              <a:rPr lang="en-US" sz="1600" dirty="0">
                <a:solidFill>
                  <a:schemeClr val="tx1"/>
                </a:solidFill>
              </a:rPr>
              <a:t>Tools:  as discussed </a:t>
            </a:r>
            <a:r>
              <a:rPr lang="en-US" sz="1600" dirty="0" smtClean="0">
                <a:solidFill>
                  <a:schemeClr val="tx1"/>
                </a:solidFill>
              </a:rPr>
              <a:t>in Appendix</a:t>
            </a:r>
            <a:endParaRPr lang="en-US" sz="1600" dirty="0">
              <a:solidFill>
                <a:schemeClr val="tx1"/>
              </a:solidFill>
            </a:endParaRPr>
          </a:p>
          <a:p>
            <a:r>
              <a:rPr lang="en-US" sz="1600" dirty="0">
                <a:solidFill>
                  <a:schemeClr val="tx1"/>
                </a:solidFill>
              </a:rPr>
              <a:t>Just google the concept with </a:t>
            </a:r>
            <a:r>
              <a:rPr lang="en-US" sz="1600" i="1" dirty="0" smtClean="0">
                <a:solidFill>
                  <a:schemeClr val="tx1"/>
                </a:solidFill>
              </a:rPr>
              <a:t>tutorial</a:t>
            </a:r>
            <a:r>
              <a:rPr lang="en-US" sz="1600" dirty="0" smtClean="0">
                <a:solidFill>
                  <a:schemeClr val="tx1"/>
                </a:solidFill>
              </a:rPr>
              <a:t> </a:t>
            </a:r>
            <a:r>
              <a:rPr lang="en-US" sz="1600" dirty="0">
                <a:solidFill>
                  <a:schemeClr val="tx1"/>
                </a:solidFill>
              </a:rPr>
              <a:t>after it, and you’ll find useful how-to’s.</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9006" y="1327758"/>
            <a:ext cx="1909109" cy="1909109"/>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2207" y="3305761"/>
            <a:ext cx="1905907" cy="1466655"/>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431" y="0"/>
            <a:ext cx="636949" cy="762000"/>
          </a:xfrm>
          <a:prstGeom prst="rect">
            <a:avLst/>
          </a:prstGeom>
        </p:spPr>
      </p:pic>
    </p:spTree>
    <p:extLst>
      <p:ext uri="{BB962C8B-B14F-4D97-AF65-F5344CB8AC3E}">
        <p14:creationId xmlns:p14="http://schemas.microsoft.com/office/powerpoint/2010/main" val="2456974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 y="685623"/>
            <a:ext cx="8113489" cy="566981"/>
          </a:xfrm>
        </p:spPr>
        <p:txBody>
          <a:bodyPr/>
          <a:lstStyle/>
          <a:p>
            <a:r>
              <a:rPr lang="en-US" dirty="0"/>
              <a:t>A JavaScript bookmarklet</a:t>
            </a:r>
          </a:p>
        </p:txBody>
      </p:sp>
      <p:sp>
        <p:nvSpPr>
          <p:cNvPr id="3" name="Subtitle 2"/>
          <p:cNvSpPr>
            <a:spLocks noGrp="1"/>
          </p:cNvSpPr>
          <p:nvPr>
            <p:ph type="subTitle" idx="1"/>
          </p:nvPr>
        </p:nvSpPr>
        <p:spPr>
          <a:xfrm>
            <a:off x="217714" y="1296937"/>
            <a:ext cx="7217229" cy="2393320"/>
          </a:xfrm>
        </p:spPr>
        <p:txBody>
          <a:bodyPr>
            <a:noAutofit/>
          </a:bodyPr>
          <a:lstStyle/>
          <a:p>
            <a:r>
              <a:rPr lang="en-US" sz="1600" dirty="0">
                <a:solidFill>
                  <a:schemeClr val="tx1"/>
                </a:solidFill>
              </a:rPr>
              <a:t>D</a:t>
            </a:r>
            <a:r>
              <a:rPr lang="en-US" sz="1600" dirty="0" smtClean="0">
                <a:solidFill>
                  <a:schemeClr val="tx1"/>
                </a:solidFill>
              </a:rPr>
              <a:t>rag </a:t>
            </a:r>
            <a:r>
              <a:rPr lang="en-US" sz="1600" dirty="0">
                <a:solidFill>
                  <a:schemeClr val="tx1"/>
                </a:solidFill>
              </a:rPr>
              <a:t>the </a:t>
            </a:r>
            <a:r>
              <a:rPr lang="en-US" sz="1600" u="sng" dirty="0" err="1">
                <a:solidFill>
                  <a:schemeClr val="tx1"/>
                </a:solidFill>
              </a:rPr>
              <a:t>FindAllEmailsOnPage</a:t>
            </a:r>
            <a:r>
              <a:rPr lang="en-US" sz="1600" dirty="0">
                <a:solidFill>
                  <a:schemeClr val="tx1"/>
                </a:solidFill>
              </a:rPr>
              <a:t> hyperlink in the </a:t>
            </a:r>
            <a:r>
              <a:rPr lang="en-US" sz="1600" dirty="0" smtClean="0">
                <a:solidFill>
                  <a:schemeClr val="tx1"/>
                </a:solidFill>
              </a:rPr>
              <a:t>3rd </a:t>
            </a:r>
            <a:r>
              <a:rPr lang="en-US" sz="1600" dirty="0">
                <a:solidFill>
                  <a:schemeClr val="tx1"/>
                </a:solidFill>
              </a:rPr>
              <a:t>paragraph of </a:t>
            </a:r>
            <a:r>
              <a:rPr lang="en-US" sz="1600" dirty="0" smtClean="0">
                <a:solidFill>
                  <a:schemeClr val="tx1"/>
                </a:solidFill>
                <a:hlinkClick r:id="rId2"/>
              </a:rPr>
              <a:t>www.recruiting-online.com/bookmarklets.html</a:t>
            </a:r>
            <a:r>
              <a:rPr lang="en-US" sz="1600" dirty="0" smtClean="0">
                <a:solidFill>
                  <a:schemeClr val="tx1"/>
                </a:solidFill>
              </a:rPr>
              <a:t> into your browser’s favorites / bookmarks </a:t>
            </a:r>
            <a:r>
              <a:rPr lang="en-US" sz="1600" dirty="0">
                <a:solidFill>
                  <a:schemeClr val="tx1"/>
                </a:solidFill>
              </a:rPr>
              <a:t>bar. That page also explains how to pull </a:t>
            </a:r>
            <a:r>
              <a:rPr lang="en-US" sz="1600" dirty="0" smtClean="0">
                <a:solidFill>
                  <a:schemeClr val="tx1"/>
                </a:solidFill>
              </a:rPr>
              <a:t>Glenn’s </a:t>
            </a:r>
            <a:r>
              <a:rPr lang="en-US" sz="1600" dirty="0">
                <a:solidFill>
                  <a:schemeClr val="tx1"/>
                </a:solidFill>
              </a:rPr>
              <a:t>bonus sets of free bookmarklets into your </a:t>
            </a:r>
            <a:r>
              <a:rPr lang="en-US" sz="1600" dirty="0" smtClean="0">
                <a:solidFill>
                  <a:schemeClr val="tx1"/>
                </a:solidFill>
              </a:rPr>
              <a:t>browser (very useful </a:t>
            </a:r>
            <a:r>
              <a:rPr lang="en-US" sz="1600" dirty="0">
                <a:solidFill>
                  <a:schemeClr val="tx1"/>
                </a:solidFill>
              </a:rPr>
              <a:t>to </a:t>
            </a:r>
            <a:r>
              <a:rPr lang="en-US" sz="1600" dirty="0" smtClean="0">
                <a:solidFill>
                  <a:schemeClr val="tx1"/>
                </a:solidFill>
              </a:rPr>
              <a:t>sourcers) but won’t teach you how to code them.</a:t>
            </a:r>
            <a:endParaRPr lang="en-US" sz="1600" dirty="0">
              <a:solidFill>
                <a:schemeClr val="tx1"/>
              </a:solidFill>
            </a:endParaRPr>
          </a:p>
          <a:p>
            <a:pPr marL="285750" indent="-285750">
              <a:buFont typeface="Arial" panose="020B0604020202020204" pitchFamily="34" charset="0"/>
              <a:buChar char="•"/>
            </a:pPr>
            <a:r>
              <a:rPr lang="en-US" sz="1600" dirty="0" smtClean="0">
                <a:solidFill>
                  <a:schemeClr val="tx1"/>
                </a:solidFill>
              </a:rPr>
              <a:t>Actual </a:t>
            </a:r>
            <a:r>
              <a:rPr lang="en-US" sz="1600" dirty="0">
                <a:solidFill>
                  <a:schemeClr val="tx1"/>
                </a:solidFill>
              </a:rPr>
              <a:t>code for </a:t>
            </a:r>
            <a:r>
              <a:rPr lang="en-US" sz="1600" dirty="0" err="1">
                <a:solidFill>
                  <a:schemeClr val="tx1"/>
                </a:solidFill>
              </a:rPr>
              <a:t>FindAllEmailsOnPage</a:t>
            </a:r>
            <a:r>
              <a:rPr lang="en-US" sz="1600" dirty="0">
                <a:solidFill>
                  <a:schemeClr val="tx1"/>
                </a:solidFill>
              </a:rPr>
              <a:t> is </a:t>
            </a:r>
            <a:r>
              <a:rPr lang="en-US" sz="1600" dirty="0">
                <a:solidFill>
                  <a:schemeClr val="tx1"/>
                </a:solidFill>
                <a:hlinkClick r:id="rId3"/>
              </a:rPr>
              <a:t>here</a:t>
            </a:r>
            <a:r>
              <a:rPr lang="en-US" sz="1600" dirty="0">
                <a:solidFill>
                  <a:schemeClr val="tx1"/>
                </a:solidFill>
              </a:rPr>
              <a:t>, and is explained line-by-line </a:t>
            </a:r>
            <a:r>
              <a:rPr lang="en-US" sz="1600" dirty="0">
                <a:solidFill>
                  <a:schemeClr val="tx1"/>
                </a:solidFill>
                <a:hlinkClick r:id="rId4"/>
              </a:rPr>
              <a:t>here</a:t>
            </a:r>
            <a:r>
              <a:rPr lang="en-US" sz="1600" dirty="0">
                <a:solidFill>
                  <a:schemeClr val="tx1"/>
                </a:solidFill>
              </a:rPr>
              <a:t>. </a:t>
            </a:r>
            <a:r>
              <a:rPr lang="en-US" sz="1600" dirty="0" smtClean="0">
                <a:solidFill>
                  <a:schemeClr val="tx1"/>
                </a:solidFill>
              </a:rPr>
              <a:t>(If </a:t>
            </a:r>
            <a:r>
              <a:rPr lang="en-US" sz="1600" dirty="0" err="1" smtClean="0">
                <a:solidFill>
                  <a:schemeClr val="tx1"/>
                </a:solidFill>
              </a:rPr>
              <a:t>wifi</a:t>
            </a:r>
            <a:r>
              <a:rPr lang="en-US" sz="1600" dirty="0" smtClean="0">
                <a:solidFill>
                  <a:schemeClr val="tx1"/>
                </a:solidFill>
              </a:rPr>
              <a:t> is faulty, see start of Appendix.) Test the script on a </a:t>
            </a:r>
            <a:r>
              <a:rPr lang="en-US" sz="1600" dirty="0" smtClean="0">
                <a:solidFill>
                  <a:schemeClr val="tx1"/>
                </a:solidFill>
                <a:hlinkClick r:id="rId5"/>
              </a:rPr>
              <a:t>real webpage</a:t>
            </a:r>
            <a:r>
              <a:rPr lang="en-US" sz="1600" dirty="0" smtClean="0">
                <a:solidFill>
                  <a:schemeClr val="tx1"/>
                </a:solidFill>
              </a:rPr>
              <a:t>.</a:t>
            </a:r>
          </a:p>
          <a:p>
            <a:pPr marL="285750" indent="-285750">
              <a:buFont typeface="Arial" panose="020B0604020202020204" pitchFamily="34" charset="0"/>
              <a:buChar char="•"/>
            </a:pPr>
            <a:endParaRPr lang="en-US" sz="1600" dirty="0">
              <a:solidFill>
                <a:schemeClr val="tx1"/>
              </a:solidFill>
            </a:endParaRPr>
          </a:p>
          <a:p>
            <a:r>
              <a:rPr lang="en-US" sz="1600" dirty="0" smtClean="0">
                <a:solidFill>
                  <a:schemeClr val="tx1"/>
                </a:solidFill>
              </a:rPr>
              <a:t>One of the ways </a:t>
            </a:r>
            <a:r>
              <a:rPr lang="en-US" sz="1600" dirty="0">
                <a:solidFill>
                  <a:schemeClr val="tx1"/>
                </a:solidFill>
              </a:rPr>
              <a:t>to install any JavaScript bookmarklet in your browser:</a:t>
            </a:r>
          </a:p>
          <a:p>
            <a:pPr marL="228600" indent="-223838">
              <a:buFont typeface="+mj-lt"/>
              <a:buAutoNum type="arabicPeriod"/>
            </a:pPr>
            <a:r>
              <a:rPr lang="en-US" sz="1600" dirty="0">
                <a:solidFill>
                  <a:schemeClr val="tx1"/>
                </a:solidFill>
              </a:rPr>
              <a:t>Make a new favorite/bookmark in your favorites/bookmarks bar for any web page.</a:t>
            </a:r>
          </a:p>
          <a:p>
            <a:pPr marL="228600" indent="-223838">
              <a:buFont typeface="+mj-lt"/>
              <a:buAutoNum type="arabicPeriod"/>
            </a:pPr>
            <a:r>
              <a:rPr lang="en-US" sz="1600" dirty="0">
                <a:solidFill>
                  <a:schemeClr val="tx1"/>
                </a:solidFill>
              </a:rPr>
              <a:t>Highlight and copy the .</a:t>
            </a:r>
            <a:r>
              <a:rPr lang="en-US" sz="1600" dirty="0" err="1">
                <a:solidFill>
                  <a:schemeClr val="tx1"/>
                </a:solidFill>
              </a:rPr>
              <a:t>js</a:t>
            </a:r>
            <a:r>
              <a:rPr lang="en-US" sz="1600" dirty="0">
                <a:solidFill>
                  <a:schemeClr val="tx1"/>
                </a:solidFill>
              </a:rPr>
              <a:t> file code (including the starting javascript: )</a:t>
            </a:r>
          </a:p>
          <a:p>
            <a:pPr marL="228600" indent="-223838">
              <a:buFont typeface="+mj-lt"/>
              <a:buAutoNum type="arabicPeriod"/>
            </a:pPr>
            <a:r>
              <a:rPr lang="en-US" sz="1600" dirty="0">
                <a:solidFill>
                  <a:schemeClr val="tx1"/>
                </a:solidFill>
              </a:rPr>
              <a:t>Right click on the new bookmark/favorite and select Edit. Now remove the URL populating that bookmark and paste in the code (i.e., what began HTTP… is now gone and replaced with javascript:…) and then click OK to save/close it.</a:t>
            </a:r>
          </a:p>
          <a:p>
            <a:endParaRPr lang="en-US" sz="1600" dirty="0">
              <a:solidFill>
                <a:schemeClr val="tx1"/>
              </a:solidFill>
            </a:endParaRPr>
          </a:p>
        </p:txBody>
      </p:sp>
      <p:sp>
        <p:nvSpPr>
          <p:cNvPr id="4" name="TextBox 3"/>
          <p:cNvSpPr txBox="1"/>
          <p:nvPr/>
        </p:nvSpPr>
        <p:spPr>
          <a:xfrm>
            <a:off x="7534405" y="1173869"/>
            <a:ext cx="1427968" cy="35394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600" dirty="0" smtClean="0"/>
              <a:t>TIP:</a:t>
            </a:r>
          </a:p>
          <a:p>
            <a:r>
              <a:rPr lang="en-US" sz="1600" dirty="0" smtClean="0"/>
              <a:t>A bookmarklet is just regular JavaScript code with all spaces and line returns removed, but then it can be saved to (and run from) your browser’s bookmark folders</a:t>
            </a:r>
            <a:endParaRPr lang="en-US" sz="1600"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0206" y="-2498"/>
            <a:ext cx="623794" cy="786270"/>
          </a:xfrm>
          <a:prstGeom prst="rect">
            <a:avLst/>
          </a:prstGeom>
        </p:spPr>
      </p:pic>
    </p:spTree>
    <p:extLst>
      <p:ext uri="{BB962C8B-B14F-4D97-AF65-F5344CB8AC3E}">
        <p14:creationId xmlns:p14="http://schemas.microsoft.com/office/powerpoint/2010/main" val="690702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968" y="663851"/>
            <a:ext cx="5160307" cy="566981"/>
          </a:xfrm>
        </p:spPr>
        <p:txBody>
          <a:bodyPr/>
          <a:lstStyle/>
          <a:p>
            <a:r>
              <a:rPr lang="en-US" dirty="0"/>
              <a:t>A </a:t>
            </a:r>
            <a:r>
              <a:rPr lang="en-US" dirty="0" smtClean="0"/>
              <a:t>JavaScript bookmarklet</a:t>
            </a:r>
            <a:r>
              <a:rPr lang="en-US" sz="1400" dirty="0" smtClean="0"/>
              <a:t> (cont.)</a:t>
            </a:r>
            <a:endParaRPr lang="en-US" sz="1200" dirty="0"/>
          </a:p>
        </p:txBody>
      </p:sp>
      <p:sp>
        <p:nvSpPr>
          <p:cNvPr id="3" name="Subtitle 2"/>
          <p:cNvSpPr>
            <a:spLocks noGrp="1"/>
          </p:cNvSpPr>
          <p:nvPr>
            <p:ph type="subTitle" idx="1"/>
          </p:nvPr>
        </p:nvSpPr>
        <p:spPr>
          <a:xfrm>
            <a:off x="257692" y="2485188"/>
            <a:ext cx="4328131" cy="256374"/>
          </a:xfrm>
        </p:spPr>
        <p:txBody>
          <a:bodyPr anchor="ctr">
            <a:noAutofit/>
          </a:bodyPr>
          <a:lstStyle/>
          <a:p>
            <a:endParaRPr lang="en-US" sz="1200" u="sng" dirty="0">
              <a:hlinkClick r:id="rId2"/>
            </a:endParaRPr>
          </a:p>
          <a:p>
            <a:r>
              <a:rPr lang="en-US" sz="1200" u="sng" dirty="0" smtClean="0">
                <a:hlinkClick r:id="rId2"/>
              </a:rPr>
              <a:t>http</a:t>
            </a:r>
            <a:r>
              <a:rPr lang="en-US" sz="1200" u="sng" dirty="0">
                <a:hlinkClick r:id="rId2"/>
              </a:rPr>
              <a:t>://w-shadow.com/bookmarklet-combiner/?bookmarklet=34668</a:t>
            </a:r>
            <a:endParaRPr lang="en-US" sz="1200" dirty="0"/>
          </a:p>
          <a:p>
            <a:endParaRPr lang="en-US" sz="1200" dirty="0">
              <a:solidFill>
                <a:schemeClr val="tx1"/>
              </a:solidFill>
            </a:endParaRPr>
          </a:p>
        </p:txBody>
      </p:sp>
      <p:pic>
        <p:nvPicPr>
          <p:cNvPr id="4" name="Picture 3"/>
          <p:cNvPicPr/>
          <p:nvPr/>
        </p:nvPicPr>
        <p:blipFill>
          <a:blip r:embed="rId3"/>
          <a:stretch>
            <a:fillRect/>
          </a:stretch>
        </p:blipFill>
        <p:spPr>
          <a:xfrm>
            <a:off x="4981963" y="816428"/>
            <a:ext cx="4151157" cy="4310740"/>
          </a:xfrm>
          <a:prstGeom prst="rect">
            <a:avLst/>
          </a:prstGeom>
        </p:spPr>
      </p:pic>
      <p:sp>
        <p:nvSpPr>
          <p:cNvPr id="5" name="TextBox 4"/>
          <p:cNvSpPr txBox="1"/>
          <p:nvPr/>
        </p:nvSpPr>
        <p:spPr>
          <a:xfrm>
            <a:off x="170010" y="1431247"/>
            <a:ext cx="4104945" cy="1077218"/>
          </a:xfrm>
          <a:prstGeom prst="rect">
            <a:avLst/>
          </a:prstGeom>
          <a:noFill/>
        </p:spPr>
        <p:txBody>
          <a:bodyPr wrap="square" rtlCol="0">
            <a:spAutoFit/>
          </a:bodyPr>
          <a:lstStyle/>
          <a:p>
            <a:r>
              <a:rPr lang="en-US" sz="1600" dirty="0" smtClean="0"/>
              <a:t>To use </a:t>
            </a:r>
            <a:r>
              <a:rPr lang="en-US" sz="1600" dirty="0" smtClean="0">
                <a:hlinkClick r:id="rId4"/>
              </a:rPr>
              <a:t>Bookmarklet Combiner</a:t>
            </a:r>
            <a:r>
              <a:rPr lang="en-US" sz="1600" dirty="0" smtClean="0"/>
              <a:t>, just drag the button after Result (at bottom of any pre-existing one) into your favorites bar or any other bookmarks folder. Example:</a:t>
            </a:r>
            <a:endParaRPr lang="en-US" sz="1600" dirty="0"/>
          </a:p>
        </p:txBody>
      </p:sp>
      <p:sp>
        <p:nvSpPr>
          <p:cNvPr id="6" name="TextBox 5"/>
          <p:cNvSpPr txBox="1"/>
          <p:nvPr/>
        </p:nvSpPr>
        <p:spPr>
          <a:xfrm>
            <a:off x="165835" y="3067978"/>
            <a:ext cx="4104945" cy="1569660"/>
          </a:xfrm>
          <a:prstGeom prst="rect">
            <a:avLst/>
          </a:prstGeom>
          <a:noFill/>
        </p:spPr>
        <p:txBody>
          <a:bodyPr wrap="square" rtlCol="0">
            <a:spAutoFit/>
          </a:bodyPr>
          <a:lstStyle/>
          <a:p>
            <a:r>
              <a:rPr lang="en-US" sz="1600" dirty="0" smtClean="0"/>
              <a:t>To create your own set, go to </a:t>
            </a:r>
            <a:r>
              <a:rPr lang="en-US" sz="1600" dirty="0" smtClean="0">
                <a:hlinkClick r:id="rId4"/>
              </a:rPr>
              <a:t>Bookmarklet Combiner</a:t>
            </a:r>
            <a:r>
              <a:rPr lang="en-US" sz="1600" dirty="0" smtClean="0"/>
              <a:t> and enter the name and javascript code for each bookmarklet in section 1 (click gray “Add another” button to add more). After populating sections 2-3, click gray Save Changes button at bottom.</a:t>
            </a:r>
            <a:endParaRPr lang="en-US" sz="16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0431" y="0"/>
            <a:ext cx="636949" cy="762000"/>
          </a:xfrm>
          <a:prstGeom prst="rect">
            <a:avLst/>
          </a:prstGeom>
        </p:spPr>
      </p:pic>
    </p:spTree>
    <p:extLst>
      <p:ext uri="{BB962C8B-B14F-4D97-AF65-F5344CB8AC3E}">
        <p14:creationId xmlns:p14="http://schemas.microsoft.com/office/powerpoint/2010/main" val="3375332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625" y="1296937"/>
            <a:ext cx="3557391" cy="3406586"/>
          </a:xfrm>
        </p:spPr>
        <p:txBody>
          <a:bodyPr>
            <a:noAutofit/>
          </a:bodyPr>
          <a:lstStyle/>
          <a:p>
            <a:r>
              <a:rPr lang="en-US" sz="1600" b="1" dirty="0" smtClean="0">
                <a:solidFill>
                  <a:schemeClr val="tx1"/>
                </a:solidFill>
              </a:rPr>
              <a:t>LinkedIn </a:t>
            </a:r>
            <a:r>
              <a:rPr lang="en-US" sz="1600" b="1" dirty="0">
                <a:solidFill>
                  <a:schemeClr val="tx1"/>
                </a:solidFill>
              </a:rPr>
              <a:t>Recruiter </a:t>
            </a:r>
            <a:r>
              <a:rPr lang="en-US" sz="1600" b="1" dirty="0" smtClean="0">
                <a:solidFill>
                  <a:schemeClr val="tx1"/>
                </a:solidFill>
              </a:rPr>
              <a:t>Search - Selection</a:t>
            </a:r>
            <a:endParaRPr lang="en-US" sz="1600" dirty="0">
              <a:solidFill>
                <a:schemeClr val="tx1"/>
              </a:solidFill>
            </a:endParaRPr>
          </a:p>
          <a:p>
            <a:r>
              <a:rPr lang="en-US" sz="1600" dirty="0" err="1">
                <a:solidFill>
                  <a:schemeClr val="tx1"/>
                </a:solidFill>
              </a:rPr>
              <a:t>javascript:window.location.href</a:t>
            </a:r>
            <a:r>
              <a:rPr lang="en-US" sz="1600" dirty="0">
                <a:solidFill>
                  <a:schemeClr val="tx1"/>
                </a:solidFill>
              </a:rPr>
              <a:t>="https://www.linkedin.com/cap/peopleSearch/doSearch?resultsType=search&amp;keywords="+window.getSelection()</a:t>
            </a:r>
          </a:p>
          <a:p>
            <a:r>
              <a:rPr lang="en-US" sz="1600" dirty="0">
                <a:solidFill>
                  <a:schemeClr val="tx1"/>
                </a:solidFill>
              </a:rPr>
              <a:t> </a:t>
            </a:r>
          </a:p>
          <a:p>
            <a:r>
              <a:rPr lang="en-US" sz="1600" b="1" dirty="0">
                <a:solidFill>
                  <a:schemeClr val="tx1"/>
                </a:solidFill>
              </a:rPr>
              <a:t>LinkedIn Projects - Table </a:t>
            </a:r>
            <a:r>
              <a:rPr lang="en-US" sz="1600" b="1" dirty="0" smtClean="0">
                <a:solidFill>
                  <a:schemeClr val="tx1"/>
                </a:solidFill>
              </a:rPr>
              <a:t>View - URL Replace</a:t>
            </a:r>
            <a:endParaRPr lang="en-US" sz="1600" dirty="0">
              <a:solidFill>
                <a:schemeClr val="tx1"/>
              </a:solidFill>
            </a:endParaRPr>
          </a:p>
          <a:p>
            <a:r>
              <a:rPr lang="en-US" sz="1600" dirty="0">
                <a:solidFill>
                  <a:schemeClr val="tx1"/>
                </a:solidFill>
              </a:rPr>
              <a:t>javascript:(function(){var </a:t>
            </a:r>
            <a:r>
              <a:rPr lang="en-US" sz="1600" dirty="0" err="1">
                <a:solidFill>
                  <a:schemeClr val="tx1"/>
                </a:solidFill>
              </a:rPr>
              <a:t>loc</a:t>
            </a:r>
            <a:r>
              <a:rPr lang="en-US" sz="1600" dirty="0">
                <a:solidFill>
                  <a:schemeClr val="tx1"/>
                </a:solidFill>
              </a:rPr>
              <a:t>=</a:t>
            </a:r>
            <a:r>
              <a:rPr lang="en-US" sz="1600" dirty="0" err="1">
                <a:solidFill>
                  <a:schemeClr val="tx1"/>
                </a:solidFill>
              </a:rPr>
              <a:t>location.href;loc</a:t>
            </a:r>
            <a:r>
              <a:rPr lang="en-US" sz="1600" dirty="0">
                <a:solidFill>
                  <a:schemeClr val="tx1"/>
                </a:solidFill>
              </a:rPr>
              <a:t>=</a:t>
            </a:r>
            <a:r>
              <a:rPr lang="en-US" sz="1600" dirty="0" err="1">
                <a:solidFill>
                  <a:schemeClr val="tx1"/>
                </a:solidFill>
              </a:rPr>
              <a:t>loc.replace</a:t>
            </a:r>
            <a:r>
              <a:rPr lang="en-US" sz="1600" dirty="0">
                <a:solidFill>
                  <a:schemeClr val="tx1"/>
                </a:solidFill>
              </a:rPr>
              <a:t>('linkedin.com/recruiter/projects/','linkedin.com/cap/project/</a:t>
            </a:r>
            <a:r>
              <a:rPr lang="en-US" sz="1600" dirty="0" err="1">
                <a:solidFill>
                  <a:schemeClr val="tx1"/>
                </a:solidFill>
              </a:rPr>
              <a:t>savedProfiles</a:t>
            </a:r>
            <a:r>
              <a:rPr lang="en-US" sz="1600" dirty="0">
                <a:solidFill>
                  <a:schemeClr val="tx1"/>
                </a:solidFill>
              </a:rPr>
              <a:t>/'); </a:t>
            </a:r>
            <a:r>
              <a:rPr lang="en-US" sz="1600" dirty="0" err="1">
                <a:solidFill>
                  <a:schemeClr val="tx1"/>
                </a:solidFill>
              </a:rPr>
              <a:t>location.replace</a:t>
            </a:r>
            <a:r>
              <a:rPr lang="en-US" sz="1600" dirty="0">
                <a:solidFill>
                  <a:schemeClr val="tx1"/>
                </a:solidFill>
              </a:rPr>
              <a:t>(</a:t>
            </a:r>
            <a:r>
              <a:rPr lang="en-US" sz="1600" dirty="0" err="1">
                <a:solidFill>
                  <a:schemeClr val="tx1"/>
                </a:solidFill>
              </a:rPr>
              <a:t>loc</a:t>
            </a:r>
            <a:r>
              <a:rPr lang="en-US" sz="1600" dirty="0" smtClean="0">
                <a:solidFill>
                  <a:schemeClr val="tx1"/>
                </a:solidFill>
              </a:rPr>
              <a:t>)})()</a:t>
            </a:r>
            <a:endParaRPr lang="en-US" sz="1600" dirty="0">
              <a:solidFill>
                <a:schemeClr val="tx1"/>
              </a:solidFill>
            </a:endParaRPr>
          </a:p>
        </p:txBody>
      </p:sp>
      <p:sp>
        <p:nvSpPr>
          <p:cNvPr id="4" name="Subtitle 2"/>
          <p:cNvSpPr txBox="1">
            <a:spLocks/>
          </p:cNvSpPr>
          <p:nvPr/>
        </p:nvSpPr>
        <p:spPr>
          <a:xfrm>
            <a:off x="4058433" y="1299025"/>
            <a:ext cx="4922729" cy="3406586"/>
          </a:xfrm>
          <a:prstGeom prst="rect">
            <a:avLst/>
          </a:prstGeom>
        </p:spPr>
        <p:txBody>
          <a:bodyPr vert="horz" lIns="0" tIns="0" rIns="91440" bIns="0" rtlCol="0">
            <a:noAutofit/>
          </a:bodyPr>
          <a:lstStyle>
            <a:lvl1pPr marL="0" indent="0" algn="l" defTabSz="457200" rtl="0" eaLnBrk="1" latinLnBrk="0" hangingPunct="1">
              <a:spcBef>
                <a:spcPct val="20000"/>
              </a:spcBef>
              <a:buFont typeface="Arial"/>
              <a:buNone/>
              <a:defRPr sz="26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smtClean="0">
                <a:solidFill>
                  <a:schemeClr val="tx1"/>
                </a:solidFill>
              </a:rPr>
              <a:t>LinkedIn Projects - Table View - Prompt</a:t>
            </a:r>
            <a:endParaRPr lang="en-US" sz="1600" dirty="0" smtClean="0">
              <a:solidFill>
                <a:schemeClr val="tx1"/>
              </a:solidFill>
            </a:endParaRPr>
          </a:p>
          <a:p>
            <a:r>
              <a:rPr lang="en-US" sz="1600" dirty="0" err="1" smtClean="0">
                <a:solidFill>
                  <a:schemeClr val="tx1"/>
                </a:solidFill>
              </a:rPr>
              <a:t>javascript:var</a:t>
            </a:r>
            <a:r>
              <a:rPr lang="en-US" sz="1600" dirty="0" smtClean="0">
                <a:solidFill>
                  <a:schemeClr val="tx1"/>
                </a:solidFill>
              </a:rPr>
              <a:t> </a:t>
            </a:r>
            <a:r>
              <a:rPr lang="en-US" sz="1600" dirty="0" err="1" smtClean="0">
                <a:solidFill>
                  <a:schemeClr val="tx1"/>
                </a:solidFill>
              </a:rPr>
              <a:t>kks;if</a:t>
            </a:r>
            <a:r>
              <a:rPr lang="en-US" sz="1600" dirty="0" smtClean="0">
                <a:solidFill>
                  <a:schemeClr val="tx1"/>
                </a:solidFill>
              </a:rPr>
              <a:t>(</a:t>
            </a:r>
            <a:r>
              <a:rPr lang="en-US" sz="1600" dirty="0" err="1" smtClean="0">
                <a:solidFill>
                  <a:schemeClr val="tx1"/>
                </a:solidFill>
              </a:rPr>
              <a:t>window.getSelection</a:t>
            </a:r>
            <a:r>
              <a:rPr lang="en-US" sz="1600" dirty="0" smtClean="0">
                <a:solidFill>
                  <a:schemeClr val="tx1"/>
                </a:solidFill>
              </a:rPr>
              <a:t>){</a:t>
            </a:r>
            <a:r>
              <a:rPr lang="en-US" sz="1600" dirty="0" err="1" smtClean="0">
                <a:solidFill>
                  <a:schemeClr val="tx1"/>
                </a:solidFill>
              </a:rPr>
              <a:t>kks</a:t>
            </a:r>
            <a:r>
              <a:rPr lang="en-US" sz="1600" dirty="0" smtClean="0">
                <a:solidFill>
                  <a:schemeClr val="tx1"/>
                </a:solidFill>
              </a:rPr>
              <a:t>=</a:t>
            </a:r>
            <a:r>
              <a:rPr lang="en-US" sz="1600" dirty="0" err="1" smtClean="0">
                <a:solidFill>
                  <a:schemeClr val="tx1"/>
                </a:solidFill>
              </a:rPr>
              <a:t>window.getSelection</a:t>
            </a:r>
            <a:r>
              <a:rPr lang="en-US" sz="1600" dirty="0" smtClean="0">
                <a:solidFill>
                  <a:schemeClr val="tx1"/>
                </a:solidFill>
              </a:rPr>
              <a:t>();}else{</a:t>
            </a:r>
            <a:r>
              <a:rPr lang="en-US" sz="1600" dirty="0" err="1" smtClean="0">
                <a:solidFill>
                  <a:schemeClr val="tx1"/>
                </a:solidFill>
              </a:rPr>
              <a:t>kks</a:t>
            </a:r>
            <a:r>
              <a:rPr lang="en-US" sz="1600" dirty="0" smtClean="0">
                <a:solidFill>
                  <a:schemeClr val="tx1"/>
                </a:solidFill>
              </a:rPr>
              <a:t>=</a:t>
            </a:r>
            <a:r>
              <a:rPr lang="en-US" sz="1600" dirty="0" err="1" smtClean="0">
                <a:solidFill>
                  <a:schemeClr val="tx1"/>
                </a:solidFill>
              </a:rPr>
              <a:t>document.selection.createRange</a:t>
            </a:r>
            <a:r>
              <a:rPr lang="en-US" sz="1600" dirty="0" smtClean="0">
                <a:solidFill>
                  <a:schemeClr val="tx1"/>
                </a:solidFill>
              </a:rPr>
              <a:t>().text;}var   </a:t>
            </a:r>
            <a:r>
              <a:rPr lang="en-US" sz="1600" dirty="0" err="1" smtClean="0">
                <a:solidFill>
                  <a:schemeClr val="tx1"/>
                </a:solidFill>
              </a:rPr>
              <a:t>tellme</a:t>
            </a:r>
            <a:r>
              <a:rPr lang="en-US" sz="1600" dirty="0" smtClean="0">
                <a:solidFill>
                  <a:schemeClr val="tx1"/>
                </a:solidFill>
              </a:rPr>
              <a:t>=prompt('Enter LinkedIn Project #',</a:t>
            </a:r>
            <a:r>
              <a:rPr lang="en-US" sz="1600" dirty="0" err="1" smtClean="0">
                <a:solidFill>
                  <a:schemeClr val="tx1"/>
                </a:solidFill>
              </a:rPr>
              <a:t>kks</a:t>
            </a:r>
            <a:r>
              <a:rPr lang="en-US" sz="1600" dirty="0" smtClean="0">
                <a:solidFill>
                  <a:schemeClr val="tx1"/>
                </a:solidFill>
              </a:rPr>
              <a:t>); if(</a:t>
            </a:r>
            <a:r>
              <a:rPr lang="en-US" sz="1600" dirty="0" err="1" smtClean="0">
                <a:solidFill>
                  <a:schemeClr val="tx1"/>
                </a:solidFill>
              </a:rPr>
              <a:t>tellme</a:t>
            </a:r>
            <a:r>
              <a:rPr lang="en-US" sz="1600" dirty="0" smtClean="0">
                <a:solidFill>
                  <a:schemeClr val="tx1"/>
                </a:solidFill>
              </a:rPr>
              <a:t>){void(location='https://www.linkedin.com/cap/project/savedProfiles/'+escape(tellme)+'/');}else{void(kks);}</a:t>
            </a:r>
          </a:p>
          <a:p>
            <a:endParaRPr lang="en-US" sz="1600" b="1" dirty="0" smtClean="0">
              <a:solidFill>
                <a:schemeClr val="tx1"/>
              </a:solidFill>
            </a:endParaRPr>
          </a:p>
          <a:p>
            <a:r>
              <a:rPr lang="en-US" sz="1600" b="1" dirty="0" smtClean="0">
                <a:solidFill>
                  <a:schemeClr val="tx1"/>
                </a:solidFill>
              </a:rPr>
              <a:t>Github - Selection</a:t>
            </a:r>
            <a:endParaRPr lang="en-US" sz="1600" dirty="0" smtClean="0">
              <a:solidFill>
                <a:schemeClr val="tx1"/>
              </a:solidFill>
            </a:endParaRPr>
          </a:p>
          <a:p>
            <a:r>
              <a:rPr lang="en-US" sz="1600" dirty="0" smtClean="0">
                <a:solidFill>
                  <a:schemeClr val="tx1"/>
                </a:solidFill>
              </a:rPr>
              <a:t>javascript:(function() {var </a:t>
            </a:r>
            <a:r>
              <a:rPr lang="en-US" sz="1600" dirty="0" err="1" smtClean="0">
                <a:solidFill>
                  <a:schemeClr val="tx1"/>
                </a:solidFill>
              </a:rPr>
              <a:t>githubUser</a:t>
            </a:r>
            <a:r>
              <a:rPr lang="en-US" sz="1600" dirty="0" smtClean="0">
                <a:solidFill>
                  <a:schemeClr val="tx1"/>
                </a:solidFill>
              </a:rPr>
              <a:t>= </a:t>
            </a:r>
            <a:r>
              <a:rPr lang="en-US" sz="1600" dirty="0" err="1" smtClean="0">
                <a:solidFill>
                  <a:schemeClr val="tx1"/>
                </a:solidFill>
              </a:rPr>
              <a:t>window.getSelection</a:t>
            </a:r>
            <a:r>
              <a:rPr lang="en-US" sz="1600" dirty="0" smtClean="0">
                <a:solidFill>
                  <a:schemeClr val="tx1"/>
                </a:solidFill>
              </a:rPr>
              <a:t>();if (</a:t>
            </a:r>
            <a:r>
              <a:rPr lang="en-US" sz="1600" dirty="0" err="1" smtClean="0">
                <a:solidFill>
                  <a:schemeClr val="tx1"/>
                </a:solidFill>
              </a:rPr>
              <a:t>githubUser</a:t>
            </a:r>
            <a:r>
              <a:rPr lang="en-US" sz="1600" dirty="0" smtClean="0">
                <a:solidFill>
                  <a:schemeClr val="tx1"/>
                </a:solidFill>
              </a:rPr>
              <a:t>)location="https://api.github.com/users/"+escape(</a:t>
            </a:r>
            <a:r>
              <a:rPr lang="en-US" sz="1600" dirty="0" err="1" smtClean="0">
                <a:solidFill>
                  <a:schemeClr val="tx1"/>
                </a:solidFill>
              </a:rPr>
              <a:t>githubUser</a:t>
            </a:r>
            <a:r>
              <a:rPr lang="en-US" sz="1600" dirty="0" smtClean="0">
                <a:solidFill>
                  <a:schemeClr val="tx1"/>
                </a:solidFill>
              </a:rPr>
              <a:t>)+"/events";})()</a:t>
            </a:r>
          </a:p>
          <a:p>
            <a:endParaRPr lang="en-US" sz="1800" dirty="0">
              <a:solidFill>
                <a:schemeClr val="tx1"/>
              </a:solidFill>
            </a:endParaRPr>
          </a:p>
        </p:txBody>
      </p:sp>
      <p:sp>
        <p:nvSpPr>
          <p:cNvPr id="6" name="Title 1"/>
          <p:cNvSpPr>
            <a:spLocks noGrp="1"/>
          </p:cNvSpPr>
          <p:nvPr>
            <p:ph type="ctrTitle"/>
          </p:nvPr>
        </p:nvSpPr>
        <p:spPr>
          <a:xfrm>
            <a:off x="300626" y="597941"/>
            <a:ext cx="8030577" cy="566981"/>
          </a:xfrm>
        </p:spPr>
        <p:txBody>
          <a:bodyPr/>
          <a:lstStyle/>
          <a:p>
            <a:r>
              <a:rPr lang="en-US" dirty="0"/>
              <a:t>A JavaScript </a:t>
            </a:r>
            <a:r>
              <a:rPr lang="en-US" dirty="0" smtClean="0"/>
              <a:t>bookmarklet</a:t>
            </a:r>
            <a:r>
              <a:rPr lang="en-US" sz="1400" dirty="0" smtClean="0"/>
              <a:t> (continued)</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431" y="0"/>
            <a:ext cx="636949" cy="762000"/>
          </a:xfrm>
          <a:prstGeom prst="rect">
            <a:avLst/>
          </a:prstGeom>
        </p:spPr>
      </p:pic>
    </p:spTree>
    <p:extLst>
      <p:ext uri="{BB962C8B-B14F-4D97-AF65-F5344CB8AC3E}">
        <p14:creationId xmlns:p14="http://schemas.microsoft.com/office/powerpoint/2010/main" val="248913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26" y="685623"/>
            <a:ext cx="8030577" cy="566981"/>
          </a:xfrm>
        </p:spPr>
        <p:txBody>
          <a:bodyPr/>
          <a:lstStyle/>
          <a:p>
            <a:r>
              <a:rPr lang="en-US" dirty="0"/>
              <a:t>Setting up for Excel VBA</a:t>
            </a:r>
          </a:p>
        </p:txBody>
      </p:sp>
      <p:sp>
        <p:nvSpPr>
          <p:cNvPr id="3" name="Subtitle 2"/>
          <p:cNvSpPr>
            <a:spLocks noGrp="1"/>
          </p:cNvSpPr>
          <p:nvPr>
            <p:ph type="subTitle" idx="1"/>
          </p:nvPr>
        </p:nvSpPr>
        <p:spPr>
          <a:xfrm>
            <a:off x="300627" y="1329595"/>
            <a:ext cx="4369344" cy="3318904"/>
          </a:xfrm>
        </p:spPr>
        <p:txBody>
          <a:bodyPr>
            <a:noAutofit/>
          </a:bodyPr>
          <a:lstStyle/>
          <a:p>
            <a:r>
              <a:rPr lang="en-US" sz="1600" dirty="0">
                <a:solidFill>
                  <a:schemeClr val="tx1"/>
                </a:solidFill>
              </a:rPr>
              <a:t>One-time steps that address the most common initial frustrations so you can run (or edit) code by anyone in VBA from your computer:</a:t>
            </a:r>
          </a:p>
          <a:p>
            <a:pPr marL="342900" indent="-342900">
              <a:buFont typeface="+mj-lt"/>
              <a:buAutoNum type="arabicPeriod"/>
            </a:pPr>
            <a:r>
              <a:rPr lang="en-US" sz="1600" dirty="0">
                <a:solidFill>
                  <a:schemeClr val="tx1"/>
                </a:solidFill>
              </a:rPr>
              <a:t>In Microsoft Excel’s File menu, select Options (at bottom left</a:t>
            </a:r>
            <a:r>
              <a:rPr lang="en-US" sz="1600" dirty="0" smtClean="0">
                <a:solidFill>
                  <a:schemeClr val="tx1"/>
                </a:solidFill>
              </a:rPr>
              <a:t>).</a:t>
            </a:r>
          </a:p>
          <a:p>
            <a:pPr marL="342900" indent="-342900">
              <a:buFont typeface="+mj-lt"/>
              <a:buAutoNum type="arabicPeriod"/>
            </a:pPr>
            <a:r>
              <a:rPr lang="en-US" sz="1600" dirty="0" smtClean="0">
                <a:solidFill>
                  <a:schemeClr val="tx1"/>
                </a:solidFill>
              </a:rPr>
              <a:t>In </a:t>
            </a:r>
            <a:r>
              <a:rPr lang="en-US" sz="1600" dirty="0">
                <a:solidFill>
                  <a:schemeClr val="tx1"/>
                </a:solidFill>
              </a:rPr>
              <a:t>left column menu, select Trust </a:t>
            </a:r>
            <a:r>
              <a:rPr lang="en-US" sz="1600" dirty="0" smtClean="0">
                <a:solidFill>
                  <a:schemeClr val="tx1"/>
                </a:solidFill>
              </a:rPr>
              <a:t>Center.</a:t>
            </a:r>
            <a:endParaRPr lang="en-US" sz="1600" dirty="0">
              <a:solidFill>
                <a:schemeClr val="tx1"/>
              </a:solidFill>
            </a:endParaRPr>
          </a:p>
          <a:p>
            <a:pPr marL="342900" indent="-342900">
              <a:buFont typeface="+mj-lt"/>
              <a:buAutoNum type="arabicPeriod"/>
            </a:pPr>
            <a:r>
              <a:rPr lang="en-US" sz="1600" dirty="0">
                <a:solidFill>
                  <a:schemeClr val="tx1"/>
                </a:solidFill>
              </a:rPr>
              <a:t>C</a:t>
            </a:r>
            <a:r>
              <a:rPr lang="en-US" sz="1600" dirty="0" smtClean="0">
                <a:solidFill>
                  <a:schemeClr val="tx1"/>
                </a:solidFill>
              </a:rPr>
              <a:t>lick </a:t>
            </a:r>
            <a:r>
              <a:rPr lang="en-US" sz="1600" dirty="0">
                <a:solidFill>
                  <a:schemeClr val="tx1"/>
                </a:solidFill>
              </a:rPr>
              <a:t>gray </a:t>
            </a:r>
            <a:r>
              <a:rPr lang="en-US" sz="1600" dirty="0" smtClean="0">
                <a:solidFill>
                  <a:schemeClr val="tx1"/>
                </a:solidFill>
              </a:rPr>
              <a:t>“Trust </a:t>
            </a:r>
            <a:r>
              <a:rPr lang="en-US" sz="1600" dirty="0">
                <a:solidFill>
                  <a:schemeClr val="tx1"/>
                </a:solidFill>
              </a:rPr>
              <a:t>Center </a:t>
            </a:r>
            <a:r>
              <a:rPr lang="en-US" sz="1600" dirty="0" smtClean="0">
                <a:solidFill>
                  <a:schemeClr val="tx1"/>
                </a:solidFill>
              </a:rPr>
              <a:t>Settings” button (bottom right).</a:t>
            </a:r>
          </a:p>
          <a:p>
            <a:pPr marL="342900" indent="-342900">
              <a:buFont typeface="+mj-lt"/>
              <a:buAutoNum type="arabicPeriod"/>
            </a:pPr>
            <a:r>
              <a:rPr lang="en-US" sz="1600" dirty="0" smtClean="0">
                <a:solidFill>
                  <a:schemeClr val="tx1"/>
                </a:solidFill>
              </a:rPr>
              <a:t>Under </a:t>
            </a:r>
            <a:r>
              <a:rPr lang="en-US" sz="1600" dirty="0">
                <a:solidFill>
                  <a:schemeClr val="tx1"/>
                </a:solidFill>
              </a:rPr>
              <a:t>Macro Settings, select the “Disable all macros with notification” radio button and select the “Trust access to the VBA project model” checkbox. Click </a:t>
            </a:r>
            <a:r>
              <a:rPr lang="en-US" sz="1600" dirty="0" smtClean="0">
                <a:solidFill>
                  <a:schemeClr val="tx1"/>
                </a:solidFill>
              </a:rPr>
              <a:t>OK button at bottom </a:t>
            </a:r>
            <a:r>
              <a:rPr lang="en-US" sz="1600" dirty="0">
                <a:solidFill>
                  <a:schemeClr val="tx1"/>
                </a:solidFill>
              </a:rPr>
              <a:t>to close</a:t>
            </a:r>
            <a:r>
              <a:rPr lang="en-US" sz="1600" dirty="0" smtClean="0">
                <a:solidFill>
                  <a:schemeClr val="tx1"/>
                </a:solidFill>
              </a:rPr>
              <a:t>.</a:t>
            </a:r>
            <a:endParaRPr lang="en-US" sz="1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73" y="860719"/>
            <a:ext cx="4200525" cy="2286000"/>
          </a:xfrm>
          <a:prstGeom prst="rect">
            <a:avLst/>
          </a:prstGeom>
        </p:spPr>
      </p:pic>
      <p:sp>
        <p:nvSpPr>
          <p:cNvPr id="6" name="Rectangle 5"/>
          <p:cNvSpPr/>
          <p:nvPr/>
        </p:nvSpPr>
        <p:spPr>
          <a:xfrm>
            <a:off x="4876796" y="3479841"/>
            <a:ext cx="4222302"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1600" b="1" dirty="0" smtClean="0"/>
              <a:t>TIP:  </a:t>
            </a:r>
            <a:r>
              <a:rPr lang="en-US" sz="1600" dirty="0" smtClean="0"/>
              <a:t>When </a:t>
            </a:r>
            <a:r>
              <a:rPr lang="en-US" sz="1600" dirty="0"/>
              <a:t>you open any Excel file containing a macro (typically </a:t>
            </a:r>
            <a:r>
              <a:rPr lang="en-US" sz="1600" dirty="0" err="1"/>
              <a:t>filetype</a:t>
            </a:r>
            <a:r>
              <a:rPr lang="en-US" sz="1600" dirty="0"/>
              <a:t> .</a:t>
            </a:r>
            <a:r>
              <a:rPr lang="en-US" sz="1600" dirty="0" err="1"/>
              <a:t>xlsm</a:t>
            </a:r>
            <a:r>
              <a:rPr lang="en-US" sz="1600" dirty="0"/>
              <a:t>), it may show a yellow Security Warning that macros have been disabled. You must </a:t>
            </a:r>
            <a:r>
              <a:rPr lang="en-US" sz="1600" dirty="0" smtClean="0"/>
              <a:t>click the </a:t>
            </a:r>
            <a:r>
              <a:rPr lang="en-US" sz="1600" dirty="0"/>
              <a:t>“Enable Macros</a:t>
            </a:r>
            <a:r>
              <a:rPr lang="en-US" sz="1600" dirty="0" smtClean="0"/>
              <a:t>” button </a:t>
            </a:r>
            <a:r>
              <a:rPr lang="en-US" sz="1600" dirty="0"/>
              <a:t>to run any macro(s), assuming you know they’re safe.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206" y="-2498"/>
            <a:ext cx="623794" cy="786270"/>
          </a:xfrm>
          <a:prstGeom prst="rect">
            <a:avLst/>
          </a:prstGeom>
        </p:spPr>
      </p:pic>
    </p:spTree>
    <p:extLst>
      <p:ext uri="{BB962C8B-B14F-4D97-AF65-F5344CB8AC3E}">
        <p14:creationId xmlns:p14="http://schemas.microsoft.com/office/powerpoint/2010/main" val="145092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1825</TotalTime>
  <Words>4097</Words>
  <Application>Microsoft Office PowerPoint</Application>
  <PresentationFormat>On-screen Show (16:9)</PresentationFormat>
  <Paragraphs>240</Paragraphs>
  <Slides>29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Calibri</vt:lpstr>
      <vt:lpstr>Wingdings</vt:lpstr>
      <vt:lpstr>Office Theme</vt:lpstr>
      <vt:lpstr>Custom Design</vt:lpstr>
      <vt:lpstr>Getting Started in Custom Programming for Sourcing Purposes</vt:lpstr>
      <vt:lpstr>The Least You Need to Have</vt:lpstr>
      <vt:lpstr>What programming language should I learn?</vt:lpstr>
      <vt:lpstr>What programming language should I learn? (cont.)</vt:lpstr>
      <vt:lpstr>Fundamental Programming Concepts</vt:lpstr>
      <vt:lpstr>A JavaScript bookmarklet</vt:lpstr>
      <vt:lpstr>A JavaScript bookmarklet (cont.)</vt:lpstr>
      <vt:lpstr>A JavaScript bookmarklet (continued)</vt:lpstr>
      <vt:lpstr>Setting up for Excel VBA</vt:lpstr>
      <vt:lpstr>Setting up (cont.)</vt:lpstr>
      <vt:lpstr>Setting up for Excel VBA (cont.)</vt:lpstr>
      <vt:lpstr>An Excel VBA code example</vt:lpstr>
      <vt:lpstr>An Excel VBA example (cont.)</vt:lpstr>
      <vt:lpstr>An Excel VBA example (cont.)</vt:lpstr>
      <vt:lpstr>Setting up for webscraping in Python</vt:lpstr>
      <vt:lpstr>A simple Python example</vt:lpstr>
      <vt:lpstr>A simple Python example (continued)</vt:lpstr>
      <vt:lpstr>Appendix</vt:lpstr>
      <vt:lpstr>A JavaScript bookmarklet</vt:lpstr>
      <vt:lpstr>A JavaScript bookmarklet</vt:lpstr>
      <vt:lpstr>A JavaScript bookmarklet</vt:lpstr>
      <vt:lpstr>A JavaScript bookmarklet</vt:lpstr>
      <vt:lpstr>A JavaScript bookmarklet</vt:lpstr>
      <vt:lpstr>Setting up for Excel VBA (continued)</vt:lpstr>
      <vt:lpstr>Setting up for Excel VBA (continued)</vt:lpstr>
      <vt:lpstr>Alternative detailed Python setup</vt:lpstr>
      <vt:lpstr>How can I learn more?</vt:lpstr>
      <vt:lpstr>Recommended* to learn how to code</vt:lpstr>
      <vt:lpstr>Installing Linux alongside Windows</vt:lpstr>
    </vt:vector>
  </TitlesOfParts>
  <Company>ERE Media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Young</dc:creator>
  <cp:keywords>General</cp:keywords>
  <cp:lastModifiedBy>Glenn Gutmacher</cp:lastModifiedBy>
  <cp:revision>89</cp:revision>
  <dcterms:created xsi:type="dcterms:W3CDTF">2013-04-03T16:14:33Z</dcterms:created>
  <dcterms:modified xsi:type="dcterms:W3CDTF">2017-09-25T13:14:09Z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4839c971-f85c-4ab0-b8b5-0d04f205833f</vt:lpwstr>
  </property>
  <property fmtid="{D5CDD505-2E9C-101B-9397-08002B2CF9AE}" pid="3" name="SSCClassification">
    <vt:lpwstr>G</vt:lpwstr>
  </property>
  <property fmtid="{D5CDD505-2E9C-101B-9397-08002B2CF9AE}" pid="4" name="SSCVisualMarks">
    <vt:lpwstr>Y</vt:lpwstr>
  </property>
</Properties>
</file>