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9" r:id="rId10"/>
    <p:sldId id="320" r:id="rId11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66"/>
    <a:srgbClr val="FF99CC"/>
    <a:srgbClr val="CCCCFF"/>
    <a:srgbClr val="FFCCCC"/>
    <a:srgbClr val="CC99FF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9" autoAdjust="0"/>
    <p:restoredTop sz="90929"/>
  </p:normalViewPr>
  <p:slideViewPr>
    <p:cSldViewPr>
      <p:cViewPr varScale="1">
        <p:scale>
          <a:sx n="92" d="100"/>
          <a:sy n="92" d="100"/>
        </p:scale>
        <p:origin x="49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pt-BR"/>
              <a:t>Prof. Dimas Ferreira Cardoso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EC1A2C-5F77-4213-B780-8DC78977378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64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pt-BR"/>
              <a:t>Prof. Dimas Ferreira Cardoso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439B1B-C053-4A79-8BF7-8B608E6F166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9511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pt-BR"/>
              <a:t>Prof. Dimas Ferreira Cardoso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10DC2-1604-4732-9845-26A06502269B}" type="slidenum">
              <a:rPr lang="pt-BR"/>
              <a:pPr/>
              <a:t>1</a:t>
            </a:fld>
            <a:endParaRPr lang="pt-BR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3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100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7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8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1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2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3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4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5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6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7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8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119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4124" name="Rectangle 2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8BB8DA9-E34E-4A7F-AC98-F39A257C600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F3938-366C-4100-8CAC-2C4B5F83D5A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DA6FA-9220-484C-8EA4-634D8D3DDB1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E5DCF13-E451-4B8C-9C46-3E20F3F9330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3F484-7AD8-40EF-A896-6AC39C3B4D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96A38-0486-4A42-B38B-F364127B6B9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68C90-AD31-42B3-9510-B48B3CD90C9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ECDEB-03E2-470F-942E-5E8E4E9DAA1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EC34A-EB14-4790-B431-A523545CA5C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6260A-EA1D-4577-9D4A-55FC65D4448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80009-8FF3-4663-BB8F-A3EBFACAD9F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676BD-EACE-4636-865A-C7A7AEE324B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3076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77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78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79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0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1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2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3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4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5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6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7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8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9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90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91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92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93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94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095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fld id="{C97A5A41-FC7D-4180-91EE-C6BB8F5310D8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Programação Orientada a Objetos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371600"/>
          </a:xfrm>
        </p:spPr>
        <p:txBody>
          <a:bodyPr/>
          <a:lstStyle/>
          <a:p>
            <a:pPr algn="ctr"/>
            <a:r>
              <a:rPr lang="pt-BR" dirty="0"/>
              <a:t>- </a:t>
            </a:r>
            <a:r>
              <a:rPr lang="pt-BR" dirty="0" smtClean="0"/>
              <a:t>Introdução-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Line 3"/>
          <p:cNvSpPr>
            <a:spLocks noChangeShapeType="1"/>
          </p:cNvSpPr>
          <p:nvPr/>
        </p:nvSpPr>
        <p:spPr bwMode="auto">
          <a:xfrm>
            <a:off x="3505200" y="2057400"/>
            <a:ext cx="0" cy="3429000"/>
          </a:xfrm>
          <a:prstGeom prst="lin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439" name="Line 4"/>
          <p:cNvSpPr>
            <a:spLocks noChangeShapeType="1"/>
          </p:cNvSpPr>
          <p:nvPr/>
        </p:nvSpPr>
        <p:spPr bwMode="auto">
          <a:xfrm>
            <a:off x="5562600" y="2057400"/>
            <a:ext cx="0" cy="3429000"/>
          </a:xfrm>
          <a:prstGeom prst="lin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791200" y="3181350"/>
            <a:ext cx="2743200" cy="3176588"/>
            <a:chOff x="3648" y="1668"/>
            <a:chExt cx="1728" cy="2001"/>
          </a:xfrm>
        </p:grpSpPr>
        <p:sp>
          <p:nvSpPr>
            <p:cNvPr id="18453" name="Text Box 14"/>
            <p:cNvSpPr txBox="1">
              <a:spLocks noChangeArrowheads="1"/>
            </p:cNvSpPr>
            <p:nvPr/>
          </p:nvSpPr>
          <p:spPr bwMode="auto">
            <a:xfrm>
              <a:off x="3888" y="3417"/>
              <a:ext cx="14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dirty="0"/>
                <a:t>Objeto </a:t>
              </a:r>
              <a:r>
                <a:rPr lang="pt-BR" sz="2000" dirty="0" smtClean="0"/>
                <a:t>  </a:t>
              </a:r>
              <a:endParaRPr lang="pt-BR" dirty="0"/>
            </a:p>
          </p:txBody>
        </p:sp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3648" y="1668"/>
              <a:ext cx="1728" cy="1728"/>
              <a:chOff x="3792" y="1440"/>
              <a:chExt cx="1728" cy="1728"/>
            </a:xfrm>
          </p:grpSpPr>
          <p:sp>
            <p:nvSpPr>
              <p:cNvPr id="18455" name="Rectangle 18"/>
              <p:cNvSpPr>
                <a:spLocks noChangeArrowheads="1"/>
              </p:cNvSpPr>
              <p:nvPr/>
            </p:nvSpPr>
            <p:spPr bwMode="auto">
              <a:xfrm>
                <a:off x="3792" y="1440"/>
                <a:ext cx="1728" cy="1728"/>
              </a:xfrm>
              <a:prstGeom prst="rect">
                <a:avLst/>
              </a:prstGeom>
              <a:gradFill rotWithShape="0">
                <a:gsLst>
                  <a:gs pos="0">
                    <a:srgbClr val="66FF66"/>
                  </a:gs>
                  <a:gs pos="50000">
                    <a:srgbClr val="2F762F"/>
                  </a:gs>
                  <a:gs pos="100000">
                    <a:srgbClr val="66FF66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4" name="Group 19"/>
              <p:cNvGrpSpPr>
                <a:grpSpLocks/>
              </p:cNvGrpSpPr>
              <p:nvPr/>
            </p:nvGrpSpPr>
            <p:grpSpPr bwMode="auto">
              <a:xfrm>
                <a:off x="4032" y="1824"/>
                <a:ext cx="1200" cy="1008"/>
                <a:chOff x="4032" y="1824"/>
                <a:chExt cx="1200" cy="1008"/>
              </a:xfrm>
            </p:grpSpPr>
            <p:sp>
              <p:nvSpPr>
                <p:cNvPr id="18465" name="Oval 17"/>
                <p:cNvSpPr>
                  <a:spLocks noChangeArrowheads="1"/>
                </p:cNvSpPr>
                <p:nvPr/>
              </p:nvSpPr>
              <p:spPr bwMode="auto">
                <a:xfrm>
                  <a:off x="4032" y="1824"/>
                  <a:ext cx="1200" cy="1008"/>
                </a:xfrm>
                <a:prstGeom prst="ellipse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846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185" y="2001"/>
                  <a:ext cx="864" cy="572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75000"/>
                    </a:lnSpc>
                    <a:spcBef>
                      <a:spcPct val="15000"/>
                    </a:spcBef>
                  </a:pPr>
                  <a:r>
                    <a:rPr lang="pt-BR" sz="3200" i="0"/>
                    <a:t>5.0</a:t>
                  </a:r>
                </a:p>
                <a:p>
                  <a:pPr algn="ctr">
                    <a:lnSpc>
                      <a:spcPct val="75000"/>
                    </a:lnSpc>
                    <a:spcBef>
                      <a:spcPct val="15000"/>
                    </a:spcBef>
                  </a:pPr>
                  <a:r>
                    <a:rPr lang="pt-BR" sz="3200" i="0"/>
                    <a:t>8.0</a:t>
                  </a:r>
                </a:p>
              </p:txBody>
            </p:sp>
          </p:grpSp>
          <p:sp>
            <p:nvSpPr>
              <p:cNvPr id="18457" name="Line 20"/>
              <p:cNvSpPr>
                <a:spLocks noChangeShapeType="1"/>
              </p:cNvSpPr>
              <p:nvPr/>
            </p:nvSpPr>
            <p:spPr bwMode="auto">
              <a:xfrm>
                <a:off x="3792" y="1440"/>
                <a:ext cx="43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458" name="Line 21"/>
              <p:cNvSpPr>
                <a:spLocks noChangeShapeType="1"/>
              </p:cNvSpPr>
              <p:nvPr/>
            </p:nvSpPr>
            <p:spPr bwMode="auto">
              <a:xfrm flipV="1">
                <a:off x="3792" y="2688"/>
                <a:ext cx="43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459" name="Line 22"/>
              <p:cNvSpPr>
                <a:spLocks noChangeShapeType="1"/>
              </p:cNvSpPr>
              <p:nvPr/>
            </p:nvSpPr>
            <p:spPr bwMode="auto">
              <a:xfrm flipH="1" flipV="1">
                <a:off x="5040" y="2688"/>
                <a:ext cx="48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460" name="Line 23"/>
              <p:cNvSpPr>
                <a:spLocks noChangeShapeType="1"/>
              </p:cNvSpPr>
              <p:nvPr/>
            </p:nvSpPr>
            <p:spPr bwMode="auto">
              <a:xfrm flipH="1">
                <a:off x="5088" y="1440"/>
                <a:ext cx="43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461" name="Text Box 24"/>
              <p:cNvSpPr txBox="1">
                <a:spLocks noChangeArrowheads="1"/>
              </p:cNvSpPr>
              <p:nvPr/>
            </p:nvSpPr>
            <p:spPr bwMode="auto">
              <a:xfrm>
                <a:off x="4224" y="1584"/>
                <a:ext cx="912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sz="1400"/>
                  <a:t>setAltura( )</a:t>
                </a:r>
              </a:p>
            </p:txBody>
          </p:sp>
          <p:sp>
            <p:nvSpPr>
              <p:cNvPr id="18462" name="Text Box 25"/>
              <p:cNvSpPr txBox="1">
                <a:spLocks noChangeArrowheads="1"/>
              </p:cNvSpPr>
              <p:nvPr/>
            </p:nvSpPr>
            <p:spPr bwMode="auto">
              <a:xfrm>
                <a:off x="4176" y="2928"/>
                <a:ext cx="1008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sz="1400"/>
                  <a:t>setBase( ) </a:t>
                </a:r>
              </a:p>
            </p:txBody>
          </p:sp>
          <p:sp>
            <p:nvSpPr>
              <p:cNvPr id="18463" name="Text Box 26"/>
              <p:cNvSpPr txBox="1">
                <a:spLocks noChangeArrowheads="1"/>
              </p:cNvSpPr>
              <p:nvPr/>
            </p:nvSpPr>
            <p:spPr bwMode="auto">
              <a:xfrm>
                <a:off x="3792" y="1574"/>
                <a:ext cx="144" cy="1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 sz="1400"/>
                  <a:t>calcArea</a:t>
                </a:r>
              </a:p>
            </p:txBody>
          </p:sp>
          <p:sp>
            <p:nvSpPr>
              <p:cNvPr id="18464" name="Text Box 27"/>
              <p:cNvSpPr txBox="1">
                <a:spLocks noChangeArrowheads="1"/>
              </p:cNvSpPr>
              <p:nvPr/>
            </p:nvSpPr>
            <p:spPr bwMode="auto">
              <a:xfrm>
                <a:off x="5376" y="1547"/>
                <a:ext cx="144" cy="1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 sz="1200"/>
                  <a:t>calcPerimetro</a:t>
                </a:r>
              </a:p>
            </p:txBody>
          </p:sp>
        </p:grp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500313" y="1928813"/>
            <a:ext cx="2714625" cy="2636837"/>
            <a:chOff x="1710" y="1215"/>
            <a:chExt cx="1506" cy="1661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1728" y="1215"/>
              <a:ext cx="1488" cy="1200"/>
              <a:chOff x="2160" y="1407"/>
              <a:chExt cx="1488" cy="1200"/>
            </a:xfrm>
          </p:grpSpPr>
          <p:sp>
            <p:nvSpPr>
              <p:cNvPr id="18450" name="Text Box 9"/>
              <p:cNvSpPr txBox="1">
                <a:spLocks noChangeArrowheads="1"/>
              </p:cNvSpPr>
              <p:nvPr/>
            </p:nvSpPr>
            <p:spPr bwMode="auto">
              <a:xfrm>
                <a:off x="2160" y="1600"/>
                <a:ext cx="1488" cy="347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5000"/>
                  </a:lnSpc>
                  <a:spcBef>
                    <a:spcPct val="15000"/>
                  </a:spcBef>
                </a:pPr>
                <a:r>
                  <a:rPr lang="pt-BR" sz="1800" i="0"/>
                  <a:t>- Altura : double</a:t>
                </a:r>
              </a:p>
              <a:p>
                <a:pPr>
                  <a:lnSpc>
                    <a:spcPct val="75000"/>
                  </a:lnSpc>
                  <a:spcBef>
                    <a:spcPct val="15000"/>
                  </a:spcBef>
                </a:pPr>
                <a:r>
                  <a:rPr lang="pt-BR" sz="1800" i="0"/>
                  <a:t>- Base    : double</a:t>
                </a:r>
              </a:p>
            </p:txBody>
          </p:sp>
          <p:sp>
            <p:nvSpPr>
              <p:cNvPr id="18451" name="Text Box 10"/>
              <p:cNvSpPr txBox="1">
                <a:spLocks noChangeArrowheads="1"/>
              </p:cNvSpPr>
              <p:nvPr/>
            </p:nvSpPr>
            <p:spPr bwMode="auto">
              <a:xfrm>
                <a:off x="2160" y="1407"/>
                <a:ext cx="1488" cy="1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5000"/>
                  </a:lnSpc>
                  <a:spcBef>
                    <a:spcPct val="15000"/>
                  </a:spcBef>
                </a:pPr>
                <a:r>
                  <a:rPr lang="pt-BR" sz="1800" i="0"/>
                  <a:t>Retangulo</a:t>
                </a:r>
              </a:p>
            </p:txBody>
          </p:sp>
          <p:sp>
            <p:nvSpPr>
              <p:cNvPr id="18452" name="Text Box 11"/>
              <p:cNvSpPr txBox="1">
                <a:spLocks noChangeArrowheads="1"/>
              </p:cNvSpPr>
              <p:nvPr/>
            </p:nvSpPr>
            <p:spPr bwMode="auto">
              <a:xfrm>
                <a:off x="2160" y="1947"/>
                <a:ext cx="1488" cy="660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5000"/>
                  </a:lnSpc>
                  <a:spcBef>
                    <a:spcPct val="15000"/>
                  </a:spcBef>
                </a:pPr>
                <a:r>
                  <a:rPr lang="pt-BR" sz="1800" i="0"/>
                  <a:t>+ setAltura( double) : void</a:t>
                </a:r>
              </a:p>
              <a:p>
                <a:pPr>
                  <a:lnSpc>
                    <a:spcPct val="75000"/>
                  </a:lnSpc>
                  <a:spcBef>
                    <a:spcPct val="15000"/>
                  </a:spcBef>
                </a:pPr>
                <a:r>
                  <a:rPr lang="pt-BR" sz="1800" i="0"/>
                  <a:t>+ setBase(double) : void</a:t>
                </a:r>
              </a:p>
              <a:p>
                <a:pPr>
                  <a:lnSpc>
                    <a:spcPct val="75000"/>
                  </a:lnSpc>
                  <a:spcBef>
                    <a:spcPct val="15000"/>
                  </a:spcBef>
                </a:pPr>
                <a:r>
                  <a:rPr lang="pt-BR" sz="1800" i="0"/>
                  <a:t>+ calcArea() : double</a:t>
                </a:r>
              </a:p>
              <a:p>
                <a:pPr>
                  <a:lnSpc>
                    <a:spcPct val="75000"/>
                  </a:lnSpc>
                  <a:spcBef>
                    <a:spcPct val="15000"/>
                  </a:spcBef>
                </a:pPr>
                <a:r>
                  <a:rPr lang="pt-BR" sz="1800" i="0"/>
                  <a:t>+ calcPerimetro( ) : double</a:t>
                </a:r>
                <a:endParaRPr lang="pt-BR" i="0"/>
              </a:p>
            </p:txBody>
          </p:sp>
        </p:grpSp>
        <p:sp>
          <p:nvSpPr>
            <p:cNvPr id="18449" name="Text Box 29"/>
            <p:cNvSpPr txBox="1">
              <a:spLocks noChangeArrowheads="1"/>
            </p:cNvSpPr>
            <p:nvPr/>
          </p:nvSpPr>
          <p:spPr bwMode="auto">
            <a:xfrm>
              <a:off x="1710" y="2430"/>
              <a:ext cx="148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dirty="0"/>
                <a:t>Modelagem Classe Retângulo</a:t>
              </a:r>
              <a:endParaRPr lang="pt-BR" dirty="0"/>
            </a:p>
          </p:txBody>
        </p:sp>
      </p:grpSp>
      <p:sp>
        <p:nvSpPr>
          <p:cNvPr id="49183" name="AutoShape 31"/>
          <p:cNvSpPr>
            <a:spLocks noChangeArrowheads="1"/>
          </p:cNvSpPr>
          <p:nvPr/>
        </p:nvSpPr>
        <p:spPr bwMode="auto">
          <a:xfrm>
            <a:off x="1571625" y="2819400"/>
            <a:ext cx="838200" cy="762000"/>
          </a:xfrm>
          <a:custGeom>
            <a:avLst/>
            <a:gdLst>
              <a:gd name="T0" fmla="*/ 586973 w 21600"/>
              <a:gd name="T1" fmla="*/ 0 h 21600"/>
              <a:gd name="T2" fmla="*/ 586973 w 21600"/>
              <a:gd name="T3" fmla="*/ 428907 h 21600"/>
              <a:gd name="T4" fmla="*/ 125614 w 21600"/>
              <a:gd name="T5" fmla="*/ 762000 h 21600"/>
              <a:gd name="T6" fmla="*/ 838200 w 21600"/>
              <a:gd name="T7" fmla="*/ 214454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334003" y="2324100"/>
            <a:ext cx="2881314" cy="685800"/>
            <a:chOff x="3552" y="1104"/>
            <a:chExt cx="1815" cy="432"/>
          </a:xfrm>
        </p:grpSpPr>
        <p:sp>
          <p:nvSpPr>
            <p:cNvPr id="18446" name="AutoShape 33"/>
            <p:cNvSpPr>
              <a:spLocks noChangeArrowheads="1"/>
            </p:cNvSpPr>
            <p:nvPr/>
          </p:nvSpPr>
          <p:spPr bwMode="auto">
            <a:xfrm rot="5400000">
              <a:off x="3696" y="1008"/>
              <a:ext cx="384" cy="672"/>
            </a:xfrm>
            <a:custGeom>
              <a:avLst/>
              <a:gdLst>
                <a:gd name="T0" fmla="*/ 269 w 21600"/>
                <a:gd name="T1" fmla="*/ 0 h 21600"/>
                <a:gd name="T2" fmla="*/ 269 w 21600"/>
                <a:gd name="T3" fmla="*/ 378 h 21600"/>
                <a:gd name="T4" fmla="*/ 58 w 21600"/>
                <a:gd name="T5" fmla="*/ 672 h 21600"/>
                <a:gd name="T6" fmla="*/ 384 w 21600"/>
                <a:gd name="T7" fmla="*/ 18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1 w 21600"/>
                <a:gd name="T13" fmla="*/ 2925 h 21600"/>
                <a:gd name="T14" fmla="*/ 1822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47" name="Text Box 38"/>
            <p:cNvSpPr txBox="1">
              <a:spLocks noChangeArrowheads="1"/>
            </p:cNvSpPr>
            <p:nvPr/>
          </p:nvSpPr>
          <p:spPr bwMode="auto">
            <a:xfrm>
              <a:off x="4215" y="1104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dirty="0">
                  <a:solidFill>
                    <a:schemeClr val="accent2"/>
                  </a:solidFill>
                </a:rPr>
                <a:t>Instanciação</a:t>
              </a:r>
              <a:endParaRPr lang="pt-BR" dirty="0"/>
            </a:p>
          </p:txBody>
        </p:sp>
      </p:grpSp>
      <p:cxnSp>
        <p:nvCxnSpPr>
          <p:cNvPr id="49193" name="AutoShape 41"/>
          <p:cNvCxnSpPr>
            <a:cxnSpLocks noChangeShapeType="1"/>
          </p:cNvCxnSpPr>
          <p:nvPr/>
        </p:nvCxnSpPr>
        <p:spPr bwMode="auto">
          <a:xfrm flipV="1">
            <a:off x="2571750" y="4929188"/>
            <a:ext cx="3143250" cy="55562"/>
          </a:xfrm>
          <a:prstGeom prst="curvedConnector3">
            <a:avLst>
              <a:gd name="adj1" fmla="val 50000"/>
            </a:avLst>
          </a:prstGeom>
          <a:noFill/>
          <a:ln w="38100" cap="rnd">
            <a:solidFill>
              <a:srgbClr val="990000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37" name="Retângulo 36"/>
          <p:cNvSpPr/>
          <p:nvPr/>
        </p:nvSpPr>
        <p:spPr bwMode="auto">
          <a:xfrm>
            <a:off x="1000125" y="4071938"/>
            <a:ext cx="1428750" cy="1143000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>
              <a:ln>
                <a:solidFill>
                  <a:schemeClr val="accent4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1071538" y="357166"/>
            <a:ext cx="7772400" cy="78581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Modelagem</a:t>
            </a:r>
            <a:r>
              <a:rPr kumimoji="1" lang="pt-BR" sz="36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uma Classe</a:t>
            </a:r>
            <a:endParaRPr kumimoji="1" lang="pt-BR" sz="3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857224" y="2285992"/>
            <a:ext cx="17145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solidFill>
                  <a:schemeClr val="accent2"/>
                </a:solidFill>
              </a:rPr>
              <a:t>Modelagem</a:t>
            </a:r>
            <a:endParaRPr lang="pt-BR" dirty="0"/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928662" y="5357826"/>
            <a:ext cx="21431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 dirty="0" smtClean="0"/>
              <a:t>Figura Retângulo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Line 3"/>
          <p:cNvSpPr>
            <a:spLocks noChangeShapeType="1"/>
          </p:cNvSpPr>
          <p:nvPr/>
        </p:nvSpPr>
        <p:spPr bwMode="auto">
          <a:xfrm>
            <a:off x="3505200" y="2057400"/>
            <a:ext cx="0" cy="3429000"/>
          </a:xfrm>
          <a:prstGeom prst="lin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23" name="Line 4"/>
          <p:cNvSpPr>
            <a:spLocks noChangeShapeType="1"/>
          </p:cNvSpPr>
          <p:nvPr/>
        </p:nvSpPr>
        <p:spPr bwMode="auto">
          <a:xfrm>
            <a:off x="5562600" y="2057400"/>
            <a:ext cx="0" cy="3429000"/>
          </a:xfrm>
          <a:prstGeom prst="lin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24" name="Text Box 5"/>
          <p:cNvSpPr txBox="1">
            <a:spLocks noChangeArrowheads="1"/>
          </p:cNvSpPr>
          <p:nvPr/>
        </p:nvSpPr>
        <p:spPr bwMode="auto">
          <a:xfrm>
            <a:off x="1600200" y="2786058"/>
            <a:ext cx="65532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i="0" dirty="0" smtClean="0"/>
              <a:t>	Representa </a:t>
            </a:r>
            <a:r>
              <a:rPr lang="pt-BR" i="0" dirty="0"/>
              <a:t>um conjunto de elementos (objetos) que possuem os mesmos </a:t>
            </a:r>
            <a:r>
              <a:rPr lang="pt-BR" b="1" dirty="0">
                <a:solidFill>
                  <a:schemeClr val="accent2"/>
                </a:solidFill>
              </a:rPr>
              <a:t>atributos</a:t>
            </a:r>
            <a:r>
              <a:rPr lang="pt-BR" i="0" dirty="0"/>
              <a:t> (estrutura de dados) e realizam as mesmas </a:t>
            </a:r>
            <a:r>
              <a:rPr lang="pt-BR" b="1" dirty="0" smtClean="0">
                <a:solidFill>
                  <a:schemeClr val="accent2"/>
                </a:solidFill>
              </a:rPr>
              <a:t>operaçõe</a:t>
            </a:r>
            <a:r>
              <a:rPr lang="pt-BR" b="1" dirty="0">
                <a:solidFill>
                  <a:schemeClr val="accent2"/>
                </a:solidFill>
              </a:rPr>
              <a:t>s</a:t>
            </a:r>
            <a:r>
              <a:rPr lang="pt-BR" i="0" dirty="0" smtClean="0"/>
              <a:t> (</a:t>
            </a:r>
            <a:r>
              <a:rPr lang="pt-BR" i="0" dirty="0"/>
              <a:t>código).</a:t>
            </a:r>
            <a:r>
              <a:rPr lang="pt-BR" sz="2800" i="0" dirty="0"/>
              <a:t> </a:t>
            </a:r>
            <a:endParaRPr lang="pt-BR" dirty="0"/>
          </a:p>
        </p:txBody>
      </p:sp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1143000" y="1571612"/>
            <a:ext cx="167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u="sng" dirty="0"/>
              <a:t>Classe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173163" y="285728"/>
            <a:ext cx="6542109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Classe/Instância/Objeto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Line 3"/>
          <p:cNvSpPr>
            <a:spLocks noChangeShapeType="1"/>
          </p:cNvSpPr>
          <p:nvPr/>
        </p:nvSpPr>
        <p:spPr bwMode="auto">
          <a:xfrm>
            <a:off x="3505200" y="2057400"/>
            <a:ext cx="0" cy="3429000"/>
          </a:xfrm>
          <a:prstGeom prst="lin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47" name="Line 4"/>
          <p:cNvSpPr>
            <a:spLocks noChangeShapeType="1"/>
          </p:cNvSpPr>
          <p:nvPr/>
        </p:nvSpPr>
        <p:spPr bwMode="auto">
          <a:xfrm>
            <a:off x="5562600" y="2057400"/>
            <a:ext cx="0" cy="3429000"/>
          </a:xfrm>
          <a:prstGeom prst="lin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1524000" y="2847975"/>
            <a:ext cx="6934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i="0" dirty="0" smtClean="0"/>
              <a:t>	Representa </a:t>
            </a:r>
            <a:r>
              <a:rPr lang="pt-BR" i="0" dirty="0"/>
              <a:t>um elemento (instância) de uma determinada classe. Objetos de uma mesma classe possuem  os  mesmos </a:t>
            </a:r>
            <a:r>
              <a:rPr lang="pt-BR" b="1" dirty="0">
                <a:solidFill>
                  <a:schemeClr val="accent2"/>
                </a:solidFill>
              </a:rPr>
              <a:t>atributos</a:t>
            </a:r>
            <a:r>
              <a:rPr lang="pt-BR" i="0" dirty="0"/>
              <a:t> e realizam as mesmas </a:t>
            </a:r>
            <a:r>
              <a:rPr lang="pt-BR" b="1" dirty="0">
                <a:solidFill>
                  <a:schemeClr val="accent2"/>
                </a:solidFill>
              </a:rPr>
              <a:t>operações</a:t>
            </a:r>
            <a:r>
              <a:rPr lang="pt-BR" i="0" dirty="0"/>
              <a:t>. Dentro da orientação a objetos as operações realizadas por um objeto são denominadas de</a:t>
            </a:r>
            <a:r>
              <a:rPr lang="pt-BR" b="1" dirty="0">
                <a:solidFill>
                  <a:schemeClr val="accent2"/>
                </a:solidFill>
              </a:rPr>
              <a:t> métodos</a:t>
            </a:r>
            <a:r>
              <a:rPr lang="pt-BR" i="0" dirty="0"/>
              <a:t>.</a:t>
            </a:r>
            <a:endParaRPr lang="pt-BR" i="0" u="sng" dirty="0"/>
          </a:p>
        </p:txBody>
      </p:sp>
      <p:sp>
        <p:nvSpPr>
          <p:cNvPr id="10249" name="Text Box 6"/>
          <p:cNvSpPr txBox="1">
            <a:spLocks noChangeArrowheads="1"/>
          </p:cNvSpPr>
          <p:nvPr/>
        </p:nvSpPr>
        <p:spPr bwMode="auto">
          <a:xfrm>
            <a:off x="1143000" y="1752600"/>
            <a:ext cx="167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u="sng"/>
              <a:t>Objeto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173163" y="457200"/>
            <a:ext cx="77724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Classe/Instância/Objeto</a:t>
            </a:r>
            <a:endParaRPr kumimoji="1" lang="pt-BR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3505200" y="2057400"/>
            <a:ext cx="0" cy="3429000"/>
          </a:xfrm>
          <a:prstGeom prst="lin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271" name="Line 4"/>
          <p:cNvSpPr>
            <a:spLocks noChangeShapeType="1"/>
          </p:cNvSpPr>
          <p:nvPr/>
        </p:nvSpPr>
        <p:spPr bwMode="auto">
          <a:xfrm>
            <a:off x="5562600" y="2057400"/>
            <a:ext cx="0" cy="3429000"/>
          </a:xfrm>
          <a:prstGeom prst="lin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1524000" y="2847975"/>
            <a:ext cx="6934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i="0" dirty="0" smtClean="0"/>
              <a:t>	Representa  </a:t>
            </a:r>
            <a:r>
              <a:rPr lang="pt-BR" i="0" dirty="0"/>
              <a:t>o processo de criação de um objeto de uma determinada classe.</a:t>
            </a:r>
          </a:p>
        </p:txBody>
      </p:sp>
      <p:sp>
        <p:nvSpPr>
          <p:cNvPr id="11273" name="Text Box 6"/>
          <p:cNvSpPr txBox="1">
            <a:spLocks noChangeArrowheads="1"/>
          </p:cNvSpPr>
          <p:nvPr/>
        </p:nvSpPr>
        <p:spPr bwMode="auto">
          <a:xfrm>
            <a:off x="1143000" y="1752600"/>
            <a:ext cx="342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u="sng"/>
              <a:t>Instanciação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173163" y="457200"/>
            <a:ext cx="77724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Classe/Instância/Objeto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Line 3"/>
          <p:cNvSpPr>
            <a:spLocks noChangeShapeType="1"/>
          </p:cNvSpPr>
          <p:nvPr/>
        </p:nvSpPr>
        <p:spPr bwMode="auto">
          <a:xfrm>
            <a:off x="3505200" y="2057400"/>
            <a:ext cx="0" cy="3429000"/>
          </a:xfrm>
          <a:prstGeom prst="lin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295" name="Line 4"/>
          <p:cNvSpPr>
            <a:spLocks noChangeShapeType="1"/>
          </p:cNvSpPr>
          <p:nvPr/>
        </p:nvSpPr>
        <p:spPr bwMode="auto">
          <a:xfrm>
            <a:off x="5562600" y="2057400"/>
            <a:ext cx="0" cy="3429000"/>
          </a:xfrm>
          <a:prstGeom prst="lin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12296" name="Picture 7" descr="A:\Class-Objec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03388"/>
            <a:ext cx="5181600" cy="408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AutoShape 8"/>
          <p:cNvSpPr>
            <a:spLocks/>
          </p:cNvSpPr>
          <p:nvPr/>
        </p:nvSpPr>
        <p:spPr bwMode="auto">
          <a:xfrm>
            <a:off x="1028700" y="2247900"/>
            <a:ext cx="1143000" cy="466725"/>
          </a:xfrm>
          <a:prstGeom prst="accentCallout1">
            <a:avLst>
              <a:gd name="adj1" fmla="val 24491"/>
              <a:gd name="adj2" fmla="val 106667"/>
              <a:gd name="adj3" fmla="val 80611"/>
              <a:gd name="adj4" fmla="val 131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/>
              <a:t>Classe</a:t>
            </a:r>
          </a:p>
        </p:txBody>
      </p:sp>
      <p:sp>
        <p:nvSpPr>
          <p:cNvPr id="38922" name="AutoShape 10"/>
          <p:cNvSpPr>
            <a:spLocks/>
          </p:cNvSpPr>
          <p:nvPr/>
        </p:nvSpPr>
        <p:spPr bwMode="auto">
          <a:xfrm>
            <a:off x="7543800" y="2743200"/>
            <a:ext cx="1143000" cy="466725"/>
          </a:xfrm>
          <a:prstGeom prst="accentCallout1">
            <a:avLst>
              <a:gd name="adj1" fmla="val 24491"/>
              <a:gd name="adj2" fmla="val -6667"/>
              <a:gd name="adj3" fmla="val 64287"/>
              <a:gd name="adj4" fmla="val -4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/>
              <a:t>Objeto</a:t>
            </a:r>
          </a:p>
        </p:txBody>
      </p:sp>
      <p:sp>
        <p:nvSpPr>
          <p:cNvPr id="38923" name="AutoShape 11"/>
          <p:cNvSpPr>
            <a:spLocks/>
          </p:cNvSpPr>
          <p:nvPr/>
        </p:nvSpPr>
        <p:spPr bwMode="auto">
          <a:xfrm>
            <a:off x="5638800" y="5511800"/>
            <a:ext cx="1828800" cy="466725"/>
          </a:xfrm>
          <a:prstGeom prst="accentCallout1">
            <a:avLst>
              <a:gd name="adj1" fmla="val 24491"/>
              <a:gd name="adj2" fmla="val -4167"/>
              <a:gd name="adj3" fmla="val -59523"/>
              <a:gd name="adj4" fmla="val -2604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/>
              <a:t>Instanciação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173163" y="357166"/>
            <a:ext cx="77724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Classe/Instância/Objeto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 animBg="1" autoUpdateAnimBg="0"/>
      <p:bldP spid="38922" grpId="0" animBg="1" autoUpdateAnimBg="0"/>
      <p:bldP spid="3892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Line 3"/>
          <p:cNvSpPr>
            <a:spLocks noChangeShapeType="1"/>
          </p:cNvSpPr>
          <p:nvPr/>
        </p:nvSpPr>
        <p:spPr bwMode="auto">
          <a:xfrm>
            <a:off x="3505200" y="2057400"/>
            <a:ext cx="0" cy="3429000"/>
          </a:xfrm>
          <a:prstGeom prst="lin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2" name="Line 4"/>
          <p:cNvSpPr>
            <a:spLocks noChangeShapeType="1"/>
          </p:cNvSpPr>
          <p:nvPr/>
        </p:nvSpPr>
        <p:spPr bwMode="auto">
          <a:xfrm>
            <a:off x="5562600" y="2057400"/>
            <a:ext cx="0" cy="3429000"/>
          </a:xfrm>
          <a:prstGeom prst="lin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/>
        </p:nvGraphicFramePr>
        <p:xfrm>
          <a:off x="2590800" y="1981200"/>
          <a:ext cx="4648200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Imagem de bitmap" r:id="rId3" imgW="2676899" imgH="1924319" progId="PBrush">
                  <p:embed/>
                </p:oleObj>
              </mc:Choice>
              <mc:Fallback>
                <p:oleObj name="Imagem de bitmap" r:id="rId3" imgW="2676899" imgH="1924319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81200"/>
                        <a:ext cx="4648200" cy="33432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490A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AutoShape 11"/>
          <p:cNvSpPr>
            <a:spLocks noChangeArrowheads="1"/>
          </p:cNvSpPr>
          <p:nvPr/>
        </p:nvSpPr>
        <p:spPr bwMode="auto">
          <a:xfrm>
            <a:off x="1752600" y="23622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>
              <a:solidFill>
                <a:srgbClr val="3333CC"/>
              </a:solidFill>
            </a:endParaRPr>
          </a:p>
        </p:txBody>
      </p:sp>
      <p:sp>
        <p:nvSpPr>
          <p:cNvPr id="39948" name="AutoShape 12"/>
          <p:cNvSpPr>
            <a:spLocks noChangeArrowheads="1"/>
          </p:cNvSpPr>
          <p:nvPr/>
        </p:nvSpPr>
        <p:spPr bwMode="auto">
          <a:xfrm>
            <a:off x="1752600" y="33528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949" name="AutoShape 13"/>
          <p:cNvSpPr>
            <a:spLocks noChangeArrowheads="1"/>
          </p:cNvSpPr>
          <p:nvPr/>
        </p:nvSpPr>
        <p:spPr bwMode="auto">
          <a:xfrm>
            <a:off x="1676400" y="44958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173163" y="357166"/>
            <a:ext cx="7772400" cy="121444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Representação da Classe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-</a:t>
            </a:r>
            <a:r>
              <a:rPr kumimoji="1" lang="pt-BR" sz="36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pt-BR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Notação UML-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7" grpId="0" animBg="1" autoUpdateAnimBg="0"/>
      <p:bldP spid="39948" grpId="0" animBg="1"/>
      <p:bldP spid="399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Line 3"/>
          <p:cNvSpPr>
            <a:spLocks noChangeShapeType="1"/>
          </p:cNvSpPr>
          <p:nvPr/>
        </p:nvSpPr>
        <p:spPr bwMode="auto">
          <a:xfrm>
            <a:off x="3505200" y="2057400"/>
            <a:ext cx="0" cy="3429000"/>
          </a:xfrm>
          <a:prstGeom prst="lin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319" name="Line 4"/>
          <p:cNvSpPr>
            <a:spLocks noChangeShapeType="1"/>
          </p:cNvSpPr>
          <p:nvPr/>
        </p:nvSpPr>
        <p:spPr bwMode="auto">
          <a:xfrm>
            <a:off x="5562600" y="2057400"/>
            <a:ext cx="0" cy="3429000"/>
          </a:xfrm>
          <a:prstGeom prst="lin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219200" y="1905000"/>
            <a:ext cx="3200400" cy="2362200"/>
            <a:chOff x="1008" y="1200"/>
            <a:chExt cx="1680" cy="134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1008" y="1200"/>
              <a:ext cx="1680" cy="1344"/>
              <a:chOff x="3072" y="1152"/>
              <a:chExt cx="1680" cy="1344"/>
            </a:xfrm>
          </p:grpSpPr>
          <p:sp>
            <p:nvSpPr>
              <p:cNvPr id="13333" name="Rectangle 30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680" cy="1344"/>
              </a:xfrm>
              <a:prstGeom prst="rect">
                <a:avLst/>
              </a:prstGeom>
              <a:gradFill rotWithShape="0">
                <a:gsLst>
                  <a:gs pos="0">
                    <a:srgbClr val="475E76"/>
                  </a:gs>
                  <a:gs pos="50000">
                    <a:srgbClr val="99CCFF"/>
                  </a:gs>
                  <a:gs pos="100000">
                    <a:srgbClr val="475E76"/>
                  </a:gs>
                </a:gsLst>
                <a:lin ang="2700000" scaled="1"/>
              </a:gradFill>
              <a:ln w="9525">
                <a:miter lim="800000"/>
                <a:headEnd/>
                <a:tailEnd/>
              </a:ln>
              <a:scene3d>
                <a:camera prst="legacyPerspectiveBottom"/>
                <a:lightRig rig="legacyFlat3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99CC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pt-BR"/>
              </a:p>
            </p:txBody>
          </p:sp>
          <p:sp>
            <p:nvSpPr>
              <p:cNvPr id="13334" name="Line 31"/>
              <p:cNvSpPr>
                <a:spLocks noChangeShapeType="1"/>
              </p:cNvSpPr>
              <p:nvPr/>
            </p:nvSpPr>
            <p:spPr bwMode="auto">
              <a:xfrm flipV="1">
                <a:off x="3072" y="1152"/>
                <a:ext cx="1680" cy="13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scene3d>
                <a:camera prst="legacyPerspectiveBottom"/>
                <a:lightRig rig="legacyFlat3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99CC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pt-BR"/>
              </a:p>
            </p:txBody>
          </p:sp>
          <p:sp>
            <p:nvSpPr>
              <p:cNvPr id="13335" name="Line 32"/>
              <p:cNvSpPr>
                <a:spLocks noChangeShapeType="1"/>
              </p:cNvSpPr>
              <p:nvPr/>
            </p:nvSpPr>
            <p:spPr bwMode="auto">
              <a:xfrm>
                <a:off x="3072" y="1152"/>
                <a:ext cx="1680" cy="13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scene3d>
                <a:camera prst="legacyPerspectiveBottom"/>
                <a:lightRig rig="legacyFlat3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99CC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pt-BR"/>
              </a:p>
            </p:txBody>
          </p:sp>
          <p:sp>
            <p:nvSpPr>
              <p:cNvPr id="13336" name="Line 33"/>
              <p:cNvSpPr>
                <a:spLocks noChangeShapeType="1"/>
              </p:cNvSpPr>
              <p:nvPr/>
            </p:nvSpPr>
            <p:spPr bwMode="auto">
              <a:xfrm>
                <a:off x="3936" y="1152"/>
                <a:ext cx="0" cy="13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scene3d>
                <a:camera prst="legacyPerspectiveBottom"/>
                <a:lightRig rig="legacyFlat3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99CC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pt-BR"/>
              </a:p>
            </p:txBody>
          </p:sp>
          <p:sp>
            <p:nvSpPr>
              <p:cNvPr id="13337" name="Line 34"/>
              <p:cNvSpPr>
                <a:spLocks noChangeShapeType="1"/>
              </p:cNvSpPr>
              <p:nvPr/>
            </p:nvSpPr>
            <p:spPr bwMode="auto">
              <a:xfrm>
                <a:off x="3072" y="1824"/>
                <a:ext cx="1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scene3d>
                <a:camera prst="legacyPerspectiveBottom"/>
                <a:lightRig rig="legacyFlat3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99CC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pt-BR"/>
              </a:p>
            </p:txBody>
          </p:sp>
        </p:grpSp>
        <p:sp>
          <p:nvSpPr>
            <p:cNvPr id="13323" name="Oval 35"/>
            <p:cNvSpPr>
              <a:spLocks noChangeArrowheads="1"/>
            </p:cNvSpPr>
            <p:nvPr/>
          </p:nvSpPr>
          <p:spPr bwMode="auto">
            <a:xfrm>
              <a:off x="1392" y="1488"/>
              <a:ext cx="864" cy="816"/>
            </a:xfrm>
            <a:prstGeom prst="ellipse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>
              <a:prstShdw prst="shdw17" dist="17961" dir="13500000">
                <a:srgbClr val="99995C"/>
              </a:prstShdw>
            </a:effectLst>
          </p:spPr>
          <p:txBody>
            <a:bodyPr wrap="none" anchor="ctr"/>
            <a:lstStyle/>
            <a:p>
              <a:pPr algn="ctr"/>
              <a:endParaRPr lang="pt-BR" i="0">
                <a:solidFill>
                  <a:srgbClr val="FFFF99"/>
                </a:solidFill>
              </a:endParaRPr>
            </a:p>
          </p:txBody>
        </p:sp>
        <p:sp>
          <p:nvSpPr>
            <p:cNvPr id="13324" name="Text Box 36"/>
            <p:cNvSpPr txBox="1">
              <a:spLocks noChangeArrowheads="1"/>
            </p:cNvSpPr>
            <p:nvPr/>
          </p:nvSpPr>
          <p:spPr bwMode="auto">
            <a:xfrm>
              <a:off x="1488" y="1785"/>
              <a:ext cx="672" cy="214"/>
            </a:xfrm>
            <a:prstGeom prst="rect">
              <a:avLst/>
            </a:prstGeom>
            <a:noFill/>
            <a:ln w="9525">
              <a:solidFill>
                <a:srgbClr val="FFFF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800" b="1" i="0"/>
                <a:t> Atributos</a:t>
              </a:r>
              <a:endParaRPr lang="pt-BR" i="0"/>
            </a:p>
          </p:txBody>
        </p:sp>
        <p:sp>
          <p:nvSpPr>
            <p:cNvPr id="13325" name="Text Box 37"/>
            <p:cNvSpPr txBox="1">
              <a:spLocks noChangeArrowheads="1"/>
            </p:cNvSpPr>
            <p:nvPr/>
          </p:nvSpPr>
          <p:spPr bwMode="auto">
            <a:xfrm>
              <a:off x="1392" y="1248"/>
              <a:ext cx="33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200" b="1" i="0"/>
                <a:t>M1</a:t>
              </a:r>
            </a:p>
          </p:txBody>
        </p:sp>
        <p:sp>
          <p:nvSpPr>
            <p:cNvPr id="13326" name="Text Box 38"/>
            <p:cNvSpPr txBox="1">
              <a:spLocks noChangeArrowheads="1"/>
            </p:cNvSpPr>
            <p:nvPr/>
          </p:nvSpPr>
          <p:spPr bwMode="auto">
            <a:xfrm>
              <a:off x="2016" y="1248"/>
              <a:ext cx="33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200" b="1" i="0"/>
                <a:t>M2</a:t>
              </a:r>
            </a:p>
          </p:txBody>
        </p:sp>
        <p:sp>
          <p:nvSpPr>
            <p:cNvPr id="13327" name="Text Box 39"/>
            <p:cNvSpPr txBox="1">
              <a:spLocks noChangeArrowheads="1"/>
            </p:cNvSpPr>
            <p:nvPr/>
          </p:nvSpPr>
          <p:spPr bwMode="auto">
            <a:xfrm>
              <a:off x="2352" y="1584"/>
              <a:ext cx="33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200" b="1" i="0"/>
                <a:t>M3</a:t>
              </a:r>
            </a:p>
          </p:txBody>
        </p:sp>
        <p:sp>
          <p:nvSpPr>
            <p:cNvPr id="13328" name="Text Box 40"/>
            <p:cNvSpPr txBox="1">
              <a:spLocks noChangeArrowheads="1"/>
            </p:cNvSpPr>
            <p:nvPr/>
          </p:nvSpPr>
          <p:spPr bwMode="auto">
            <a:xfrm>
              <a:off x="2352" y="1968"/>
              <a:ext cx="33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200" b="1" i="0"/>
                <a:t>M4</a:t>
              </a:r>
            </a:p>
          </p:txBody>
        </p:sp>
        <p:sp>
          <p:nvSpPr>
            <p:cNvPr id="13329" name="Text Box 41"/>
            <p:cNvSpPr txBox="1">
              <a:spLocks noChangeArrowheads="1"/>
            </p:cNvSpPr>
            <p:nvPr/>
          </p:nvSpPr>
          <p:spPr bwMode="auto">
            <a:xfrm>
              <a:off x="2016" y="2304"/>
              <a:ext cx="33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200" b="1" i="0"/>
                <a:t>M5</a:t>
              </a:r>
            </a:p>
          </p:txBody>
        </p:sp>
        <p:sp>
          <p:nvSpPr>
            <p:cNvPr id="13330" name="Text Box 42"/>
            <p:cNvSpPr txBox="1">
              <a:spLocks noChangeArrowheads="1"/>
            </p:cNvSpPr>
            <p:nvPr/>
          </p:nvSpPr>
          <p:spPr bwMode="auto">
            <a:xfrm>
              <a:off x="1440" y="2352"/>
              <a:ext cx="33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200" b="1" i="0"/>
                <a:t>M6</a:t>
              </a:r>
            </a:p>
          </p:txBody>
        </p:sp>
        <p:sp>
          <p:nvSpPr>
            <p:cNvPr id="13331" name="Text Box 43"/>
            <p:cNvSpPr txBox="1">
              <a:spLocks noChangeArrowheads="1"/>
            </p:cNvSpPr>
            <p:nvPr/>
          </p:nvSpPr>
          <p:spPr bwMode="auto">
            <a:xfrm>
              <a:off x="1104" y="2016"/>
              <a:ext cx="33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200" b="1" i="0"/>
                <a:t>M7</a:t>
              </a:r>
            </a:p>
          </p:txBody>
        </p:sp>
        <p:sp>
          <p:nvSpPr>
            <p:cNvPr id="13332" name="Text Box 44"/>
            <p:cNvSpPr txBox="1">
              <a:spLocks noChangeArrowheads="1"/>
            </p:cNvSpPr>
            <p:nvPr/>
          </p:nvSpPr>
          <p:spPr bwMode="auto">
            <a:xfrm>
              <a:off x="1104" y="1536"/>
              <a:ext cx="33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200" b="1" i="0"/>
                <a:t>M8</a:t>
              </a:r>
            </a:p>
          </p:txBody>
        </p:sp>
      </p:grpSp>
      <p:sp>
        <p:nvSpPr>
          <p:cNvPr id="13321" name="Text Box 45"/>
          <p:cNvSpPr txBox="1">
            <a:spLocks noChangeArrowheads="1"/>
          </p:cNvSpPr>
          <p:nvPr/>
        </p:nvSpPr>
        <p:spPr bwMode="auto">
          <a:xfrm>
            <a:off x="4191000" y="4800600"/>
            <a:ext cx="403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800" b="1" i="0"/>
              <a:t>M1, M2, M3, M4, M5, M6, M7,M8              (Métodos -Código)</a:t>
            </a:r>
            <a:endParaRPr lang="pt-BR" sz="1800" i="0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1173163" y="357166"/>
            <a:ext cx="7772400" cy="85725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Representação de um Objeto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Line 3"/>
          <p:cNvSpPr>
            <a:spLocks noChangeShapeType="1"/>
          </p:cNvSpPr>
          <p:nvPr/>
        </p:nvSpPr>
        <p:spPr bwMode="auto">
          <a:xfrm>
            <a:off x="3505200" y="2057400"/>
            <a:ext cx="0" cy="3429000"/>
          </a:xfrm>
          <a:prstGeom prst="lin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4343" name="Line 4"/>
          <p:cNvSpPr>
            <a:spLocks noChangeShapeType="1"/>
          </p:cNvSpPr>
          <p:nvPr/>
        </p:nvSpPr>
        <p:spPr bwMode="auto">
          <a:xfrm>
            <a:off x="5562600" y="2057400"/>
            <a:ext cx="0" cy="3429000"/>
          </a:xfrm>
          <a:prstGeom prst="lin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4344" name="Text Box 5"/>
          <p:cNvSpPr txBox="1">
            <a:spLocks noChangeArrowheads="1"/>
          </p:cNvSpPr>
          <p:nvPr/>
        </p:nvSpPr>
        <p:spPr bwMode="auto">
          <a:xfrm>
            <a:off x="1143000" y="1389077"/>
            <a:ext cx="7543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b="1" i="0" u="sng" dirty="0"/>
              <a:t>Definição dos Atributos:</a:t>
            </a:r>
            <a:r>
              <a:rPr lang="pt-BR" sz="2200" i="0" dirty="0"/>
              <a:t> todos os objetos de uma classe terão o mesmos </a:t>
            </a:r>
            <a:r>
              <a:rPr lang="pt-BR" sz="2200" b="1" dirty="0">
                <a:solidFill>
                  <a:schemeClr val="accent2"/>
                </a:solidFill>
              </a:rPr>
              <a:t>atributos</a:t>
            </a:r>
            <a:r>
              <a:rPr lang="pt-BR" sz="2200" i="0" dirty="0"/>
              <a:t>. A diferença entre os objetos de uma mesma classe é representada pelo armazenamento de diferentes valores para estes seus atributos. Cada atributo representa um tipo de dado (inteiro, real, caracter, matriz, ponteiro, etc ...).</a:t>
            </a:r>
          </a:p>
          <a:p>
            <a:pPr algn="just"/>
            <a:endParaRPr lang="pt-BR" sz="2200" i="0" dirty="0" smtClean="0"/>
          </a:p>
          <a:p>
            <a:pPr algn="just"/>
            <a:endParaRPr lang="pt-BR" sz="2200" i="0" dirty="0"/>
          </a:p>
          <a:p>
            <a:pPr algn="just"/>
            <a:r>
              <a:rPr lang="pt-BR" sz="2200" b="1" i="0" u="sng" dirty="0"/>
              <a:t>Definição dos Métodos:</a:t>
            </a:r>
            <a:r>
              <a:rPr lang="pt-BR" sz="2200" b="1" i="0" dirty="0"/>
              <a:t> </a:t>
            </a:r>
            <a:r>
              <a:rPr lang="pt-BR" sz="2200" i="0" dirty="0"/>
              <a:t>Todo método é um bloco de instruções cuja finalidade é permitir que o objeto execute uma determinada operação pré-estabelecida. Os objetos instanciados a partir de uma mesma classe utilizam os mesmos </a:t>
            </a:r>
            <a:r>
              <a:rPr lang="pt-BR" sz="2200" b="1" dirty="0">
                <a:solidFill>
                  <a:schemeClr val="accent2"/>
                </a:solidFill>
              </a:rPr>
              <a:t>métodos</a:t>
            </a:r>
            <a:r>
              <a:rPr lang="pt-BR" sz="2200" i="0" dirty="0"/>
              <a:t> (código) e somente os métodos do próprio objeto terão acesso sobre os seus atributos.</a:t>
            </a:r>
            <a:r>
              <a:rPr lang="pt-BR" i="0" dirty="0"/>
              <a:t>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1538" y="357166"/>
            <a:ext cx="7772400" cy="78581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Atributos/Métodos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Line 3"/>
          <p:cNvSpPr>
            <a:spLocks noChangeShapeType="1"/>
          </p:cNvSpPr>
          <p:nvPr/>
        </p:nvSpPr>
        <p:spPr bwMode="auto">
          <a:xfrm>
            <a:off x="3505200" y="2057400"/>
            <a:ext cx="0" cy="3429000"/>
          </a:xfrm>
          <a:prstGeom prst="lin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415" name="Line 4"/>
          <p:cNvSpPr>
            <a:spLocks noChangeShapeType="1"/>
          </p:cNvSpPr>
          <p:nvPr/>
        </p:nvSpPr>
        <p:spPr bwMode="auto">
          <a:xfrm>
            <a:off x="5562600" y="2057400"/>
            <a:ext cx="0" cy="3429000"/>
          </a:xfrm>
          <a:prstGeom prst="lin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1143000" y="1752600"/>
            <a:ext cx="2000250" cy="1169988"/>
          </a:xfrm>
          <a:prstGeom prst="rect">
            <a:avLst/>
          </a:prstGeom>
          <a:gradFill rotWithShape="0">
            <a:gsLst>
              <a:gs pos="0">
                <a:srgbClr val="767647"/>
              </a:gs>
              <a:gs pos="100000">
                <a:srgbClr val="FFFF99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>
            <a:spAutoFit/>
            <a:flatTx/>
          </a:bodyPr>
          <a:lstStyle/>
          <a:p>
            <a:r>
              <a:rPr lang="pt-BR" sz="2000" b="1" u="sng" dirty="0"/>
              <a:t>Características</a:t>
            </a:r>
            <a:endParaRPr lang="pt-BR" sz="1800" b="1" u="sng" dirty="0"/>
          </a:p>
          <a:p>
            <a:r>
              <a:rPr lang="pt-BR" sz="1800" b="1" dirty="0"/>
              <a:t>  </a:t>
            </a:r>
            <a:r>
              <a:rPr lang="pt-BR" sz="1800" b="1" dirty="0" smtClean="0"/>
              <a:t> </a:t>
            </a:r>
            <a:r>
              <a:rPr lang="pt-BR" sz="1600" b="1" dirty="0" smtClean="0"/>
              <a:t>Altura</a:t>
            </a:r>
            <a:endParaRPr lang="pt-BR" sz="1600" b="1" dirty="0"/>
          </a:p>
          <a:p>
            <a:r>
              <a:rPr lang="pt-BR" sz="1600" b="1" dirty="0"/>
              <a:t>   Base</a:t>
            </a:r>
          </a:p>
          <a:p>
            <a:r>
              <a:rPr lang="pt-BR" sz="1600" b="1" dirty="0"/>
              <a:t>   </a:t>
            </a:r>
            <a:endParaRPr lang="pt-BR" dirty="0"/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1214438" y="4357688"/>
            <a:ext cx="2285992" cy="1415772"/>
          </a:xfrm>
          <a:prstGeom prst="rect">
            <a:avLst/>
          </a:prstGeom>
          <a:gradFill rotWithShape="0">
            <a:gsLst>
              <a:gs pos="0">
                <a:srgbClr val="2F762F"/>
              </a:gs>
              <a:gs pos="100000">
                <a:srgbClr val="66FF66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square">
            <a:spAutoFit/>
            <a:flatTx/>
          </a:bodyPr>
          <a:lstStyle/>
          <a:p>
            <a:r>
              <a:rPr lang="pt-BR" sz="2000" b="1" u="sng" dirty="0"/>
              <a:t>Operações</a:t>
            </a:r>
            <a:endParaRPr lang="pt-BR" sz="1800" b="1" u="sng" dirty="0"/>
          </a:p>
          <a:p>
            <a:r>
              <a:rPr lang="pt-BR" sz="1800" b="1" dirty="0"/>
              <a:t>   </a:t>
            </a:r>
            <a:r>
              <a:rPr lang="pt-BR" sz="1600" b="1" dirty="0"/>
              <a:t>Apontar Altura</a:t>
            </a:r>
          </a:p>
          <a:p>
            <a:r>
              <a:rPr lang="pt-BR" sz="1600" b="1" dirty="0"/>
              <a:t>   Apontar Base</a:t>
            </a:r>
          </a:p>
          <a:p>
            <a:r>
              <a:rPr lang="pt-BR" sz="1600" b="1" dirty="0"/>
              <a:t>   Calcular Área</a:t>
            </a:r>
          </a:p>
          <a:p>
            <a:r>
              <a:rPr lang="pt-BR" sz="1600" b="1" dirty="0"/>
              <a:t>   Calcular Perímetro</a:t>
            </a:r>
          </a:p>
        </p:txBody>
      </p:sp>
      <p:sp>
        <p:nvSpPr>
          <p:cNvPr id="11" name="Retângulo 10"/>
          <p:cNvSpPr/>
          <p:nvPr/>
        </p:nvSpPr>
        <p:spPr bwMode="auto">
          <a:xfrm>
            <a:off x="5286397" y="2357446"/>
            <a:ext cx="2428875" cy="2286000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>
              <a:ln>
                <a:solidFill>
                  <a:schemeClr val="accent4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419" name="CaixaDeTexto 11"/>
          <p:cNvSpPr txBox="1">
            <a:spLocks noChangeArrowheads="1"/>
          </p:cNvSpPr>
          <p:nvPr/>
        </p:nvSpPr>
        <p:spPr bwMode="auto">
          <a:xfrm>
            <a:off x="5286375" y="4572000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/>
              <a:t>Retângulo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1538" y="357166"/>
            <a:ext cx="7772400" cy="78581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Modelagem</a:t>
            </a:r>
            <a:r>
              <a:rPr kumimoji="1" lang="pt-BR" sz="36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uma Classe</a:t>
            </a:r>
            <a:endParaRPr kumimoji="1" lang="pt-BR" sz="3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2" grpId="0" animBg="1" autoUpdateAnimBg="0"/>
      <p:bldP spid="48153" grpId="0" animBg="1" autoUpdateAnimBg="0"/>
    </p:bldLst>
  </p:timing>
</p:sld>
</file>

<file path=ppt/theme/theme1.xml><?xml version="1.0" encoding="utf-8"?>
<a:theme xmlns:a="http://schemas.openxmlformats.org/drawingml/2006/main" name="Gravata">
  <a:themeElements>
    <a:clrScheme name="Gravata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Gravata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avata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vata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Office\Modelos\Estruturas de apresentação\GRAVATA.POT</Template>
  <TotalTime>381</TotalTime>
  <Words>250</Words>
  <Application>Microsoft Office PowerPoint</Application>
  <PresentationFormat>Apresentação na tela (4:3)</PresentationFormat>
  <Paragraphs>65</Paragraphs>
  <Slides>10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Monotype Sorts</vt:lpstr>
      <vt:lpstr>Times New Roman</vt:lpstr>
      <vt:lpstr>Gravata</vt:lpstr>
      <vt:lpstr>Imagem de bitmap</vt:lpstr>
      <vt:lpstr>Programação Orientada a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FATEC-SO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Orientada a Objetos</dc:title>
  <dc:creator>dimas</dc:creator>
  <cp:lastModifiedBy>Fatec</cp:lastModifiedBy>
  <cp:revision>43</cp:revision>
  <dcterms:created xsi:type="dcterms:W3CDTF">2003-08-12T17:50:11Z</dcterms:created>
  <dcterms:modified xsi:type="dcterms:W3CDTF">2016-03-07T10:37:53Z</dcterms:modified>
</cp:coreProperties>
</file>