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66"/>
    <a:srgbClr val="FF99CC"/>
    <a:srgbClr val="CCCCFF"/>
    <a:srgbClr val="FFCCCC"/>
    <a:srgbClr val="CC99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9" autoAdjust="0"/>
    <p:restoredTop sz="90929"/>
  </p:normalViewPr>
  <p:slideViewPr>
    <p:cSldViewPr>
      <p:cViewPr varScale="1">
        <p:scale>
          <a:sx n="52" d="100"/>
          <a:sy n="52" d="100"/>
        </p:scale>
        <p:origin x="6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pt-BR"/>
              <a:t>Prof. Dimas Ferreira Cardoso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C1A2C-5F77-4213-B780-8DC78977378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64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pt-BR"/>
              <a:t>Prof. Dimas Ferreira Cardoso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439B1B-C053-4A79-8BF7-8B608E6F166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9511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/>
              <a:t>Prof. Dimas Ferreira Cardoso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10DC2-1604-4732-9845-26A06502269B}" type="slidenum">
              <a:rPr lang="pt-BR"/>
              <a:pPr/>
              <a:t>1</a:t>
            </a:fld>
            <a:endParaRPr lang="pt-BR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66BE7-8A15-4344-B9E0-6A55FA7C7ED7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368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F3152A-6A58-4A5D-8E2C-A2FE1D7995FA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995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C72D4A-7236-4F3E-8FDD-7318E545CCCF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962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326B13-7ED2-48AB-87A2-89F52BE5EBB0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13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0C617E-AA45-4A7C-9B73-B6D28638F9E6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923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A31AF4-D47F-4196-8339-3E61B9C0AC97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005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64E2F5-4395-4A60-94D0-2B27908CC15E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8426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D5AAF4-4979-4E7F-8DBB-A832C024151F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367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8CDB51-596F-4CC3-81FD-DD89BF633BEF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430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8BB8DA9-E34E-4A7F-AC98-F39A257C60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F3938-366C-4100-8CAC-2C4B5F83D5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DA6FA-9220-484C-8EA4-634D8D3DDB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5DCF13-E451-4B8C-9C46-3E20F3F9330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3F484-7AD8-40EF-A896-6AC39C3B4D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96A38-0486-4A42-B38B-F364127B6B9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68C90-AD31-42B3-9510-B48B3CD90C9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ECDEB-03E2-470F-942E-5E8E4E9DAA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EC34A-EB14-4790-B431-A523545CA5C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6260A-EA1D-4577-9D4A-55FC65D4448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80009-8FF3-4663-BB8F-A3EBFACAD9F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676BD-EACE-4636-865A-C7A7AEE324B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C97A5A41-FC7D-4180-91EE-C6BB8F5310D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Programação Orientada a Objetos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371600"/>
          </a:xfrm>
        </p:spPr>
        <p:txBody>
          <a:bodyPr/>
          <a:lstStyle/>
          <a:p>
            <a:pPr algn="ctr"/>
            <a:r>
              <a:rPr lang="pt-BR" dirty="0"/>
              <a:t>- </a:t>
            </a:r>
            <a:r>
              <a:rPr lang="pt-BR" dirty="0" smtClean="0"/>
              <a:t>Generalização/Especialização-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022446" y="980728"/>
            <a:ext cx="1518215" cy="38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pt-BR" altLang="pt-BR" b="1" dirty="0" smtClean="0"/>
              <a:t>Exercícios</a:t>
            </a:r>
            <a:endParaRPr lang="pt-BR" altLang="pt-BR" b="1" dirty="0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022446" y="1603523"/>
            <a:ext cx="7467600" cy="492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250"/>
              </a:spcBef>
              <a:buClrTx/>
              <a:buFontTx/>
              <a:buNone/>
            </a:pPr>
            <a:r>
              <a:rPr lang="pt-BR" altLang="pt-BR" sz="2000" dirty="0"/>
              <a:t>1) Implementar a classe </a:t>
            </a:r>
            <a:r>
              <a:rPr lang="pt-BR" altLang="pt-BR" sz="2000" dirty="0" err="1"/>
              <a:t>FuncionarioMensalista</a:t>
            </a:r>
            <a:r>
              <a:rPr lang="pt-BR" altLang="pt-BR" sz="2000" dirty="0"/>
              <a:t> e instanciar um objeto desta classe na aplicação.</a:t>
            </a:r>
          </a:p>
          <a:p>
            <a:pPr algn="just">
              <a:spcBef>
                <a:spcPts val="1250"/>
              </a:spcBef>
              <a:buClrTx/>
              <a:buFontTx/>
              <a:buNone/>
            </a:pPr>
            <a:r>
              <a:rPr lang="pt-BR" altLang="pt-BR" sz="2000" dirty="0"/>
              <a:t>2) Incluir o atributo </a:t>
            </a:r>
            <a:r>
              <a:rPr lang="pt-BR" altLang="pt-BR" sz="2000" u="sng" dirty="0"/>
              <a:t>Cargo</a:t>
            </a:r>
            <a:r>
              <a:rPr lang="pt-BR" altLang="pt-BR" sz="2000" dirty="0"/>
              <a:t>. Implementar os métodos </a:t>
            </a:r>
            <a:r>
              <a:rPr lang="pt-BR" altLang="pt-BR" sz="2000" dirty="0" err="1"/>
              <a:t>getRegistro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getNome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getDtAdmissao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get</a:t>
            </a:r>
            <a:r>
              <a:rPr lang="pt-BR" altLang="pt-BR" sz="2000" u="sng" dirty="0" err="1"/>
              <a:t>Cargo</a:t>
            </a:r>
            <a:r>
              <a:rPr lang="pt-BR" altLang="pt-BR" sz="2000" dirty="0"/>
              <a:t>. Utilizar o métodos implementados na aplicação.</a:t>
            </a:r>
          </a:p>
          <a:p>
            <a:pPr algn="just">
              <a:spcBef>
                <a:spcPts val="1250"/>
              </a:spcBef>
              <a:buClrTx/>
              <a:buFontTx/>
              <a:buNone/>
            </a:pPr>
            <a:r>
              <a:rPr lang="pt-BR" altLang="pt-BR" sz="2000" dirty="0"/>
              <a:t>3) Implementar o método </a:t>
            </a:r>
            <a:r>
              <a:rPr lang="pt-BR" altLang="pt-BR" sz="2000" u="sng" dirty="0" err="1"/>
              <a:t>calcGratificacao</a:t>
            </a:r>
            <a:r>
              <a:rPr lang="pt-BR" altLang="pt-BR" sz="2000" u="sng" dirty="0"/>
              <a:t> (somente para funcionários horistas),</a:t>
            </a:r>
            <a:r>
              <a:rPr lang="pt-BR" altLang="pt-BR" sz="2000" dirty="0"/>
              <a:t> considerando que a gratificação representa 7,5% do salário bruto. Utilizar o método implementado na aplicação</a:t>
            </a:r>
          </a:p>
          <a:p>
            <a:pPr algn="just">
              <a:spcBef>
                <a:spcPts val="1250"/>
              </a:spcBef>
              <a:buClrTx/>
              <a:buFontTx/>
              <a:buNone/>
            </a:pPr>
            <a:r>
              <a:rPr lang="pt-BR" altLang="pt-BR" sz="2000" dirty="0"/>
              <a:t>4) Implemente um novo método </a:t>
            </a:r>
            <a:r>
              <a:rPr lang="pt-BR" altLang="pt-BR" sz="2000" dirty="0" err="1"/>
              <a:t>calcSalLiquido</a:t>
            </a:r>
            <a:r>
              <a:rPr lang="pt-BR" altLang="pt-BR" sz="2000" dirty="0"/>
              <a:t> para funcionários horistas considerando que o salário liquido será igual ao salário bruto + gratificação - descontos.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pt-BR" altLang="pt-BR" sz="2000" dirty="0"/>
          </a:p>
          <a:p>
            <a:pPr lvl="1" indent="0">
              <a:spcBef>
                <a:spcPts val="1250"/>
              </a:spcBef>
              <a:buClrTx/>
              <a:buFontTx/>
              <a:buNone/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71217468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1905000"/>
            <a:ext cx="7467600" cy="405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2000"/>
              <a:t>	</a:t>
            </a:r>
            <a:r>
              <a:rPr lang="pt-BR" altLang="pt-BR" sz="2600"/>
              <a:t>As classes podem ser organizadas por meio de uma </a:t>
            </a:r>
            <a:r>
              <a:rPr lang="pt-BR" altLang="pt-BR" sz="2600" i="0">
                <a:solidFill>
                  <a:srgbClr val="0000FF"/>
                </a:solidFill>
              </a:rPr>
              <a:t>estrutura hierárquica</a:t>
            </a:r>
            <a:r>
              <a:rPr lang="pt-BR" altLang="pt-BR" sz="1800"/>
              <a:t>. </a:t>
            </a:r>
            <a:r>
              <a:rPr lang="pt-BR" altLang="pt-BR" sz="2600"/>
              <a:t>A classe que ocupa o nível mais alto na hierarquia é denominada de </a:t>
            </a:r>
            <a:r>
              <a:rPr lang="pt-BR" altLang="pt-BR" sz="2600" i="0">
                <a:solidFill>
                  <a:srgbClr val="0000FF"/>
                </a:solidFill>
              </a:rPr>
              <a:t>Superclasse</a:t>
            </a:r>
            <a:r>
              <a:rPr lang="pt-BR" altLang="pt-BR" sz="2600"/>
              <a:t> e a classe que ocupa o nível mais baixo na hierarquia é denominada de </a:t>
            </a:r>
            <a:r>
              <a:rPr lang="pt-BR" altLang="pt-BR" sz="2600" i="0">
                <a:solidFill>
                  <a:srgbClr val="0000FF"/>
                </a:solidFill>
              </a:rPr>
              <a:t>Subclasse</a:t>
            </a:r>
            <a:r>
              <a:rPr lang="pt-BR" altLang="pt-BR" sz="2600"/>
              <a:t>. A partir da hierarquia entre as classes é estabelecido um </a:t>
            </a:r>
            <a:r>
              <a:rPr lang="pt-BR" altLang="pt-BR" sz="2600" i="0">
                <a:solidFill>
                  <a:srgbClr val="0000FF"/>
                </a:solidFill>
              </a:rPr>
              <a:t>mecanismo de herança</a:t>
            </a:r>
            <a:r>
              <a:rPr lang="pt-BR" altLang="pt-BR" sz="2600"/>
              <a:t> onde os atributos e os métodos de uma Superclasse são herdados pela SubClasse. Contudo uma subclasse além dos atributos e métodos herdados da superclasse poderá ter os seus próprios atributos e métodos.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02973" y="764704"/>
            <a:ext cx="1981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b="1" dirty="0" smtClean="0"/>
              <a:t>Definição</a:t>
            </a:r>
            <a:endParaRPr lang="pt-BR" altLang="pt-BR" b="1" dirty="0"/>
          </a:p>
        </p:txBody>
      </p:sp>
    </p:spTree>
    <p:extLst>
      <p:ext uri="{BB962C8B-B14F-4D97-AF65-F5344CB8AC3E}">
        <p14:creationId xmlns:p14="http://schemas.microsoft.com/office/powerpoint/2010/main" val="111057543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971550" y="451645"/>
            <a:ext cx="2743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b="1" dirty="0" smtClean="0"/>
              <a:t>Representação</a:t>
            </a:r>
            <a:endParaRPr lang="pt-BR" altLang="pt-BR" b="1" dirty="0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3886200" y="2486025"/>
            <a:ext cx="3427413" cy="458788"/>
            <a:chOff x="2448" y="1566"/>
            <a:chExt cx="2159" cy="289"/>
          </a:xfrm>
        </p:grpSpPr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448" y="1722"/>
              <a:ext cx="767" cy="0"/>
            </a:xfrm>
            <a:prstGeom prst="line">
              <a:avLst/>
            </a:prstGeom>
            <a:noFill/>
            <a:ln w="38160" cap="sq">
              <a:solidFill>
                <a:srgbClr val="FF66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3312" y="1566"/>
              <a:ext cx="12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/>
                <a:t>Super Classe</a:t>
              </a:r>
            </a:p>
          </p:txBody>
        </p:sp>
      </p:grp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5257800" y="4800600"/>
            <a:ext cx="3046413" cy="458788"/>
            <a:chOff x="3312" y="3024"/>
            <a:chExt cx="1919" cy="289"/>
          </a:xfrm>
        </p:grpSpPr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3312" y="3168"/>
              <a:ext cx="767" cy="0"/>
            </a:xfrm>
            <a:prstGeom prst="line">
              <a:avLst/>
            </a:prstGeom>
            <a:noFill/>
            <a:ln w="38160" cap="sq">
              <a:solidFill>
                <a:srgbClr val="FF66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4272" y="3024"/>
              <a:ext cx="95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/>
                <a:t>SubClasse</a:t>
              </a:r>
            </a:p>
          </p:txBody>
        </p:sp>
      </p:grp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4038600" y="3367088"/>
            <a:ext cx="4722813" cy="519112"/>
            <a:chOff x="2544" y="2121"/>
            <a:chExt cx="2975" cy="327"/>
          </a:xfrm>
        </p:grpSpPr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544" y="2352"/>
              <a:ext cx="479" cy="0"/>
            </a:xfrm>
            <a:prstGeom prst="line">
              <a:avLst/>
            </a:prstGeom>
            <a:noFill/>
            <a:ln w="38160" cap="sq">
              <a:solidFill>
                <a:srgbClr val="FF66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3072" y="2121"/>
              <a:ext cx="2447" cy="32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 b="1"/>
                <a:t>Simbologia de Herança</a:t>
              </a:r>
            </a:p>
          </p:txBody>
        </p:sp>
      </p:grp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1143000" y="2581275"/>
            <a:ext cx="3884613" cy="2716213"/>
            <a:chOff x="720" y="1626"/>
            <a:chExt cx="2447" cy="1711"/>
          </a:xfrm>
        </p:grpSpPr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1440" y="1626"/>
              <a:ext cx="911" cy="289"/>
            </a:xfrm>
            <a:prstGeom prst="rect">
              <a:avLst/>
            </a:prstGeom>
            <a:solidFill>
              <a:srgbClr val="FFFF66"/>
            </a:solidFill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/>
                <a:t>A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720" y="3048"/>
              <a:ext cx="815" cy="289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/>
                <a:t>B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304" y="3036"/>
              <a:ext cx="863" cy="289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/>
                <a:t>C</a:t>
              </a:r>
            </a:p>
          </p:txBody>
        </p:sp>
        <p:sp>
          <p:nvSpPr>
            <p:cNvPr id="8210" name="AutoShape 18"/>
            <p:cNvSpPr>
              <a:spLocks noChangeArrowheads="1"/>
            </p:cNvSpPr>
            <p:nvPr/>
          </p:nvSpPr>
          <p:spPr bwMode="auto">
            <a:xfrm rot="1500000">
              <a:off x="1488" y="1967"/>
              <a:ext cx="239" cy="335"/>
            </a:xfrm>
            <a:prstGeom prst="upArrow">
              <a:avLst>
                <a:gd name="adj1" fmla="val 100000"/>
                <a:gd name="adj2" fmla="val 140167"/>
              </a:avLst>
            </a:prstGeom>
            <a:noFill/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H="1">
              <a:off x="1055" y="2304"/>
              <a:ext cx="481" cy="671"/>
            </a:xfrm>
            <a:prstGeom prst="line">
              <a:avLst/>
            </a:prstGeom>
            <a:noFill/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 rot="20100000">
              <a:off x="2147" y="1968"/>
              <a:ext cx="239" cy="335"/>
            </a:xfrm>
            <a:prstGeom prst="upArrow">
              <a:avLst>
                <a:gd name="adj1" fmla="val 100000"/>
                <a:gd name="adj2" fmla="val 140167"/>
              </a:avLst>
            </a:prstGeom>
            <a:noFill/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340" y="2304"/>
              <a:ext cx="383" cy="671"/>
            </a:xfrm>
            <a:prstGeom prst="line">
              <a:avLst/>
            </a:prstGeom>
            <a:noFill/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598423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14400" y="579985"/>
            <a:ext cx="2743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b="1" dirty="0" smtClean="0"/>
              <a:t>Representação</a:t>
            </a:r>
            <a:endParaRPr lang="pt-BR" altLang="pt-BR" b="1" dirty="0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3886200" y="2486025"/>
            <a:ext cx="3427413" cy="458788"/>
            <a:chOff x="2448" y="1566"/>
            <a:chExt cx="2159" cy="289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2448" y="1722"/>
              <a:ext cx="767" cy="0"/>
            </a:xfrm>
            <a:prstGeom prst="line">
              <a:avLst/>
            </a:prstGeom>
            <a:noFill/>
            <a:ln w="38160" cap="sq">
              <a:solidFill>
                <a:srgbClr val="FF66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3312" y="1566"/>
              <a:ext cx="12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/>
                <a:t>Super Classe</a:t>
              </a:r>
            </a:p>
          </p:txBody>
        </p:sp>
      </p:grp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5257800" y="4800600"/>
            <a:ext cx="3046413" cy="458788"/>
            <a:chOff x="3312" y="3024"/>
            <a:chExt cx="1919" cy="289"/>
          </a:xfrm>
        </p:grpSpPr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3312" y="3168"/>
              <a:ext cx="767" cy="0"/>
            </a:xfrm>
            <a:prstGeom prst="line">
              <a:avLst/>
            </a:prstGeom>
            <a:noFill/>
            <a:ln w="38160" cap="sq">
              <a:solidFill>
                <a:srgbClr val="FF66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272" y="3024"/>
              <a:ext cx="95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/>
                <a:t>SubClasse</a:t>
              </a:r>
            </a:p>
          </p:txBody>
        </p:sp>
      </p:grp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4038600" y="3367088"/>
            <a:ext cx="4722813" cy="519112"/>
            <a:chOff x="2544" y="2121"/>
            <a:chExt cx="2975" cy="327"/>
          </a:xfrm>
        </p:grpSpPr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2544" y="2352"/>
              <a:ext cx="479" cy="0"/>
            </a:xfrm>
            <a:prstGeom prst="line">
              <a:avLst/>
            </a:prstGeom>
            <a:noFill/>
            <a:ln w="38160" cap="sq">
              <a:solidFill>
                <a:srgbClr val="FF66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3072" y="2121"/>
              <a:ext cx="2447" cy="32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 b="1"/>
                <a:t>Simbologia de Herança</a:t>
              </a:r>
            </a:p>
          </p:txBody>
        </p:sp>
      </p:grpSp>
      <p:grpSp>
        <p:nvGrpSpPr>
          <p:cNvPr id="9230" name="Group 14"/>
          <p:cNvGrpSpPr>
            <a:grpSpLocks/>
          </p:cNvGrpSpPr>
          <p:nvPr/>
        </p:nvGrpSpPr>
        <p:grpSpPr bwMode="auto">
          <a:xfrm>
            <a:off x="1143000" y="2438400"/>
            <a:ext cx="3884613" cy="2716213"/>
            <a:chOff x="720" y="1536"/>
            <a:chExt cx="2447" cy="1711"/>
          </a:xfrm>
        </p:grpSpPr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440" y="1536"/>
              <a:ext cx="911" cy="289"/>
            </a:xfrm>
            <a:prstGeom prst="rect">
              <a:avLst/>
            </a:prstGeom>
            <a:solidFill>
              <a:srgbClr val="FFFF66"/>
            </a:solidFill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/>
                <a:t>Cliente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720" y="2958"/>
              <a:ext cx="815" cy="289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/>
                <a:t>Comum</a:t>
              </a:r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2304" y="2946"/>
              <a:ext cx="863" cy="289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/>
                <a:t>Especial</a:t>
              </a:r>
            </a:p>
          </p:txBody>
        </p:sp>
        <p:sp>
          <p:nvSpPr>
            <p:cNvPr id="9234" name="AutoShape 18"/>
            <p:cNvSpPr>
              <a:spLocks noChangeArrowheads="1"/>
            </p:cNvSpPr>
            <p:nvPr/>
          </p:nvSpPr>
          <p:spPr bwMode="auto">
            <a:xfrm rot="1500000">
              <a:off x="1488" y="1877"/>
              <a:ext cx="239" cy="335"/>
            </a:xfrm>
            <a:prstGeom prst="upArrow">
              <a:avLst>
                <a:gd name="adj1" fmla="val 100000"/>
                <a:gd name="adj2" fmla="val 140167"/>
              </a:avLst>
            </a:prstGeom>
            <a:noFill/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 flipH="1">
              <a:off x="1055" y="2214"/>
              <a:ext cx="481" cy="671"/>
            </a:xfrm>
            <a:prstGeom prst="line">
              <a:avLst/>
            </a:prstGeom>
            <a:noFill/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36" name="AutoShape 20"/>
            <p:cNvSpPr>
              <a:spLocks noChangeArrowheads="1"/>
            </p:cNvSpPr>
            <p:nvPr/>
          </p:nvSpPr>
          <p:spPr bwMode="auto">
            <a:xfrm rot="20100000">
              <a:off x="2147" y="1878"/>
              <a:ext cx="239" cy="335"/>
            </a:xfrm>
            <a:prstGeom prst="upArrow">
              <a:avLst>
                <a:gd name="adj1" fmla="val 100000"/>
                <a:gd name="adj2" fmla="val 140167"/>
              </a:avLst>
            </a:prstGeom>
            <a:noFill/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2340" y="2214"/>
              <a:ext cx="383" cy="671"/>
            </a:xfrm>
            <a:prstGeom prst="line">
              <a:avLst/>
            </a:prstGeom>
            <a:noFill/>
            <a:ln w="9360" cap="sq">
              <a:solidFill>
                <a:srgbClr val="402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647185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99011" y="523287"/>
            <a:ext cx="3704711" cy="38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pt-BR" altLang="pt-BR" b="1" dirty="0" smtClean="0"/>
              <a:t>Implementação </a:t>
            </a:r>
            <a:r>
              <a:rPr lang="pt-BR" altLang="pt-BR" b="1" dirty="0"/>
              <a:t>de Herança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12303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143000" y="1752600"/>
            <a:ext cx="2530475" cy="1646238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Data de Admissão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Valor Hora Trabalhada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Qtde. Horas Trabalhadas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410200" y="1871663"/>
            <a:ext cx="3200400" cy="140335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Apontar Horas Trabalhadas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Salário Bruto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Descontos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Salário Líquido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581400" y="3352800"/>
            <a:ext cx="2209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i="0"/>
              <a:t>Funcionário Horista</a:t>
            </a:r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62400"/>
            <a:ext cx="12303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143000" y="4038600"/>
            <a:ext cx="2530475" cy="1646238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Data de Admissão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Valor Salário Mínimo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No. de Salários Mínimo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86400" y="4157663"/>
            <a:ext cx="3200400" cy="140335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Apontar Salário Mínimo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Salário Bruto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Descontos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Salário Líquido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581400" y="56388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i="0"/>
              <a:t>Funcionário Mensalista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486400" y="4157663"/>
            <a:ext cx="3200400" cy="140335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Apontar Salário Mínimo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</a:t>
            </a:r>
            <a:r>
              <a:rPr lang="pt-BR" altLang="pt-BR" sz="1600" b="1" i="0">
                <a:solidFill>
                  <a:srgbClr val="0000FF"/>
                </a:solidFill>
              </a:rPr>
              <a:t>Calcular Salário Bruto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Descontos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Salário Líquido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334000" y="1809750"/>
            <a:ext cx="3352800" cy="140335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Apontar Horas Trabalhadas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</a:t>
            </a:r>
            <a:r>
              <a:rPr lang="pt-BR" altLang="pt-BR" sz="1600" b="1" i="0">
                <a:solidFill>
                  <a:srgbClr val="0000FF"/>
                </a:solidFill>
              </a:rPr>
              <a:t>Calcular Salário Bruto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Descontos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Calcular Salário Líquido</a:t>
            </a:r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7696200" y="2514600"/>
            <a:ext cx="531813" cy="2436813"/>
            <a:chOff x="4848" y="1584"/>
            <a:chExt cx="335" cy="1535"/>
          </a:xfrm>
        </p:grpSpPr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4847" y="1584"/>
              <a:ext cx="337" cy="0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H="1">
              <a:off x="4847" y="3120"/>
              <a:ext cx="337" cy="0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V="1">
              <a:off x="5184" y="1583"/>
              <a:ext cx="0" cy="1537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143000" y="1752600"/>
            <a:ext cx="2530475" cy="1646238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Data de Admissão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</a:t>
            </a:r>
            <a:r>
              <a:rPr lang="pt-BR" altLang="pt-BR" sz="1600" b="1" i="0">
                <a:solidFill>
                  <a:srgbClr val="0000FF"/>
                </a:solidFill>
              </a:rPr>
              <a:t>Valor Hora Trabalhada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</a:t>
            </a:r>
            <a:r>
              <a:rPr lang="pt-BR" altLang="pt-BR" sz="1600" b="1" i="0">
                <a:solidFill>
                  <a:srgbClr val="0000FF"/>
                </a:solidFill>
              </a:rPr>
              <a:t>Qtde. Horas Trabalhadas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143000" y="4038600"/>
            <a:ext cx="2530475" cy="1646238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/>
              <a:t>   </a:t>
            </a:r>
            <a:r>
              <a:rPr lang="pt-BR" altLang="pt-BR" sz="1600" b="1" i="0"/>
              <a:t>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Data de Admissão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 </a:t>
            </a:r>
            <a:r>
              <a:rPr lang="pt-BR" altLang="pt-BR" sz="1600" b="1" i="0">
                <a:solidFill>
                  <a:srgbClr val="0000FF"/>
                </a:solidFill>
              </a:rPr>
              <a:t>Valor Salário Mínimo</a:t>
            </a:r>
          </a:p>
          <a:p>
            <a:pPr>
              <a:buClrTx/>
              <a:buFontTx/>
              <a:buNone/>
            </a:pPr>
            <a:r>
              <a:rPr lang="pt-BR" altLang="pt-BR" sz="1600" b="1" i="0"/>
              <a:t>  </a:t>
            </a:r>
            <a:r>
              <a:rPr lang="pt-BR" altLang="pt-BR" sz="1600" b="1" i="0">
                <a:solidFill>
                  <a:srgbClr val="0000FF"/>
                </a:solidFill>
              </a:rPr>
              <a:t>No. de Salários Mínimo</a:t>
            </a:r>
          </a:p>
        </p:txBody>
      </p:sp>
      <p:sp>
        <p:nvSpPr>
          <p:cNvPr id="10263" name="AutoShape 23"/>
          <p:cNvSpPr>
            <a:spLocks/>
          </p:cNvSpPr>
          <p:nvPr/>
        </p:nvSpPr>
        <p:spPr bwMode="auto">
          <a:xfrm>
            <a:off x="1676400" y="1655763"/>
            <a:ext cx="1943100" cy="1066800"/>
          </a:xfrm>
          <a:prstGeom prst="accentCallout1">
            <a:avLst>
              <a:gd name="adj1" fmla="val 10588"/>
              <a:gd name="adj2" fmla="val 103921"/>
              <a:gd name="adj3" fmla="val 76597"/>
              <a:gd name="adj4" fmla="val 200000"/>
            </a:avLst>
          </a:prstGeom>
          <a:solidFill>
            <a:srgbClr val="CE9964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1600" i="0"/>
              <a:t>O cálculo é feito a partir do </a:t>
            </a:r>
            <a:r>
              <a:rPr lang="pt-BR" altLang="pt-BR" sz="1600" i="0" u="sng"/>
              <a:t>valor</a:t>
            </a:r>
            <a:r>
              <a:rPr lang="pt-BR" altLang="pt-BR" sz="1600" i="0"/>
              <a:t> e da </a:t>
            </a:r>
            <a:r>
              <a:rPr lang="pt-BR" altLang="pt-BR" sz="1600" i="0" u="sng"/>
              <a:t>qtde. de horas</a:t>
            </a:r>
            <a:r>
              <a:rPr lang="pt-BR" altLang="pt-BR" sz="1600" i="0"/>
              <a:t> trabalhadas</a:t>
            </a: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676400" y="3962400"/>
            <a:ext cx="1943100" cy="1066800"/>
          </a:xfrm>
          <a:prstGeom prst="accentCallout1">
            <a:avLst>
              <a:gd name="adj1" fmla="val 10588"/>
              <a:gd name="adj2" fmla="val 103921"/>
              <a:gd name="adj3" fmla="val 89074"/>
              <a:gd name="adj4" fmla="val 206852"/>
            </a:avLst>
          </a:prstGeom>
          <a:solidFill>
            <a:srgbClr val="CE9964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1600" i="0"/>
              <a:t>O cálculo é feito a partir do </a:t>
            </a:r>
            <a:r>
              <a:rPr lang="pt-BR" altLang="pt-BR" sz="1600" i="0" u="sng"/>
              <a:t>valor</a:t>
            </a:r>
            <a:r>
              <a:rPr lang="pt-BR" altLang="pt-BR" sz="1600" i="0"/>
              <a:t> e da </a:t>
            </a:r>
            <a:r>
              <a:rPr lang="pt-BR" altLang="pt-BR" sz="1600" i="0" u="sng"/>
              <a:t>qtde</a:t>
            </a:r>
            <a:r>
              <a:rPr lang="pt-BR" altLang="pt-BR" sz="1600" i="0"/>
              <a:t> de salários mínimos</a:t>
            </a:r>
          </a:p>
        </p:txBody>
      </p: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914400" y="2971800"/>
            <a:ext cx="531813" cy="2436813"/>
            <a:chOff x="576" y="1872"/>
            <a:chExt cx="335" cy="1535"/>
          </a:xfrm>
        </p:grpSpPr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 flipH="1">
              <a:off x="575" y="1872"/>
              <a:ext cx="337" cy="0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 flipH="1">
              <a:off x="575" y="3396"/>
              <a:ext cx="337" cy="0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 flipV="1">
              <a:off x="576" y="1871"/>
              <a:ext cx="0" cy="1537"/>
            </a:xfrm>
            <a:prstGeom prst="line">
              <a:avLst/>
            </a:prstGeom>
            <a:noFill/>
            <a:ln w="38160" cap="sq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7703034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2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53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58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098443" y="370505"/>
            <a:ext cx="3704711" cy="38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pt-BR" altLang="pt-BR" b="1" dirty="0" smtClean="0"/>
              <a:t>Implementação </a:t>
            </a:r>
            <a:r>
              <a:rPr lang="pt-BR" altLang="pt-BR" b="1" dirty="0"/>
              <a:t>de Herança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949177"/>
              </p:ext>
            </p:extLst>
          </p:nvPr>
        </p:nvGraphicFramePr>
        <p:xfrm>
          <a:off x="1066800" y="1412776"/>
          <a:ext cx="7754824" cy="465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r:id="rId4" imgW="9352381" imgH="5609524" progId="">
                  <p:embed/>
                </p:oleObj>
              </mc:Choice>
              <mc:Fallback>
                <p:oleObj r:id="rId4" imgW="9352381" imgH="56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12776"/>
                        <a:ext cx="7754824" cy="4651474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2590800" y="1700808"/>
            <a:ext cx="6399213" cy="3960813"/>
            <a:chOff x="1632" y="1152"/>
            <a:chExt cx="4031" cy="2495"/>
          </a:xfrm>
        </p:grpSpPr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976" y="1152"/>
              <a:ext cx="2687" cy="121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rgbClr val="402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just">
                <a:spcBef>
                  <a:spcPts val="1500"/>
                </a:spcBef>
                <a:buClrTx/>
                <a:buFontTx/>
                <a:buNone/>
              </a:pPr>
              <a:r>
                <a:rPr lang="pt-BR" altLang="pt-BR" b="1" i="0"/>
                <a:t>Polimorfismo </a:t>
              </a:r>
              <a:r>
                <a:rPr lang="pt-BR" altLang="pt-BR" i="0">
                  <a:latin typeface="Symbol" panose="05050102010706020507" pitchFamily="18" charset="2"/>
                </a:rPr>
                <a:t></a:t>
              </a:r>
              <a:r>
                <a:rPr lang="pt-BR" altLang="pt-BR" i="0"/>
                <a:t> uma operação pode ser implementada por métodos que apresentam uma mesma </a:t>
              </a:r>
              <a:r>
                <a:rPr lang="pt-BR" altLang="pt-BR" b="1" i="0">
                  <a:solidFill>
                    <a:srgbClr val="FF0000"/>
                  </a:solidFill>
                </a:rPr>
                <a:t>assinatura</a:t>
              </a:r>
              <a:r>
                <a:rPr lang="pt-BR" altLang="pt-BR" i="0"/>
                <a:t> mas possuem </a:t>
              </a:r>
              <a:r>
                <a:rPr lang="pt-BR" altLang="pt-BR" b="1" i="0">
                  <a:solidFill>
                    <a:srgbClr val="FF0000"/>
                  </a:solidFill>
                </a:rPr>
                <a:t>implementações</a:t>
              </a:r>
              <a:r>
                <a:rPr lang="pt-BR" altLang="pt-BR" i="0"/>
                <a:t> diferenciadas.</a:t>
              </a: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 flipV="1">
              <a:off x="1632" y="2303"/>
              <a:ext cx="1679" cy="1345"/>
            </a:xfrm>
            <a:prstGeom prst="line">
              <a:avLst/>
            </a:prstGeom>
            <a:noFill/>
            <a:ln w="38160" cap="sq">
              <a:solidFill>
                <a:srgbClr val="FF0000"/>
              </a:solidFill>
              <a:prstDash val="sysDot"/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V="1">
              <a:off x="3696" y="2303"/>
              <a:ext cx="1487" cy="1345"/>
            </a:xfrm>
            <a:prstGeom prst="line">
              <a:avLst/>
            </a:prstGeom>
            <a:noFill/>
            <a:ln w="38160" cap="rnd">
              <a:solidFill>
                <a:srgbClr val="FF0000"/>
              </a:solidFill>
              <a:prstDash val="sysDot"/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144417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28700" y="872537"/>
            <a:ext cx="3781656" cy="38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pt-BR" altLang="pt-BR" b="1" dirty="0" smtClean="0"/>
              <a:t> </a:t>
            </a:r>
            <a:r>
              <a:rPr lang="pt-BR" altLang="pt-BR" b="1" dirty="0"/>
              <a:t>Implementação de Herança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028700" y="1752600"/>
            <a:ext cx="4457700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600" b="1" dirty="0" err="1">
                <a:latin typeface="Arial" panose="020B0604020202020204" pitchFamily="34" charset="0"/>
              </a:rPr>
              <a:t>public</a:t>
            </a:r>
            <a:r>
              <a:rPr lang="pt-BR" altLang="pt-BR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abstract</a:t>
            </a:r>
            <a:r>
              <a:rPr lang="pt-BR" altLang="pt-BR" sz="1600" b="1" dirty="0">
                <a:latin typeface="Arial" panose="020B0604020202020204" pitchFamily="34" charset="0"/>
              </a:rPr>
              <a:t> </a:t>
            </a:r>
            <a:r>
              <a:rPr lang="pt-BR" altLang="pt-BR" sz="1600" b="1" dirty="0" err="1">
                <a:latin typeface="Arial" panose="020B0604020202020204" pitchFamily="34" charset="0"/>
              </a:rPr>
              <a:t>class</a:t>
            </a:r>
            <a:r>
              <a:rPr lang="pt-BR" altLang="pt-BR" sz="1600" b="1" dirty="0">
                <a:latin typeface="Arial" panose="020B0604020202020204" pitchFamily="34" charset="0"/>
              </a:rPr>
              <a:t> </a:t>
            </a:r>
            <a:r>
              <a:rPr lang="pt-BR" altLang="pt-BR" sz="1600" b="1" dirty="0" err="1">
                <a:latin typeface="Arial" panose="020B0604020202020204" pitchFamily="34" charset="0"/>
              </a:rPr>
              <a:t>Funcionario</a:t>
            </a:r>
            <a:r>
              <a:rPr lang="pt-BR" altLang="pt-BR" sz="1400" b="1" dirty="0">
                <a:latin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</a:t>
            </a:r>
            <a:r>
              <a:rPr lang="pt-BR" altLang="pt-BR" sz="1400" dirty="0" err="1">
                <a:latin typeface="Arial" panose="020B0604020202020204" pitchFamily="34" charset="0"/>
              </a:rPr>
              <a:t>private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int</a:t>
            </a:r>
            <a:r>
              <a:rPr lang="pt-BR" altLang="pt-BR" sz="1400" dirty="0">
                <a:latin typeface="Arial" panose="020B0604020202020204" pitchFamily="34" charset="0"/>
              </a:rPr>
              <a:t> Registro;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</a:t>
            </a:r>
            <a:r>
              <a:rPr lang="pt-BR" altLang="pt-BR" sz="1400" dirty="0" err="1">
                <a:latin typeface="Arial" panose="020B0604020202020204" pitchFamily="34" charset="0"/>
              </a:rPr>
              <a:t>private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String</a:t>
            </a:r>
            <a:r>
              <a:rPr lang="pt-BR" altLang="pt-BR" sz="1400" dirty="0">
                <a:latin typeface="Arial" panose="020B0604020202020204" pitchFamily="34" charset="0"/>
              </a:rPr>
              <a:t> Nome;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</a:t>
            </a:r>
            <a:r>
              <a:rPr lang="pt-BR" altLang="pt-BR" sz="1400" dirty="0" err="1">
                <a:latin typeface="Arial" panose="020B0604020202020204" pitchFamily="34" charset="0"/>
              </a:rPr>
              <a:t>private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String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DtAdmissao</a:t>
            </a:r>
            <a:r>
              <a:rPr lang="pt-BR" altLang="pt-BR" sz="1400" dirty="0"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</a:t>
            </a:r>
            <a:r>
              <a:rPr lang="pt-BR" altLang="pt-BR" sz="1400" dirty="0" err="1">
                <a:latin typeface="Arial" panose="020B0604020202020204" pitchFamily="34" charset="0"/>
              </a:rPr>
              <a:t>public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Funcionario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(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int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r,String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n,String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dta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)  {</a:t>
            </a:r>
          </a:p>
          <a:p>
            <a:pPr>
              <a:buClrTx/>
              <a:buFontTx/>
              <a:buNone/>
            </a:pP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    </a:t>
            </a:r>
            <a:r>
              <a:rPr lang="pt-BR" altLang="pt-BR" sz="1400" b="1" dirty="0">
                <a:latin typeface="Arial" panose="020B0604020202020204" pitchFamily="34" charset="0"/>
              </a:rPr>
              <a:t>Registro 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= r;</a:t>
            </a:r>
          </a:p>
          <a:p>
            <a:pPr>
              <a:buClrTx/>
              <a:buFontTx/>
              <a:buNone/>
            </a:pP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    </a:t>
            </a:r>
            <a:r>
              <a:rPr lang="pt-BR" altLang="pt-BR" sz="1400" b="1" dirty="0">
                <a:latin typeface="Arial" panose="020B0604020202020204" pitchFamily="34" charset="0"/>
              </a:rPr>
              <a:t>Nome 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= n;</a:t>
            </a:r>
          </a:p>
          <a:p>
            <a:pPr>
              <a:buClrTx/>
              <a:buFontTx/>
              <a:buNone/>
            </a:pP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    </a:t>
            </a:r>
            <a:r>
              <a:rPr lang="pt-BR" altLang="pt-BR" sz="1400" b="1" dirty="0" err="1">
                <a:latin typeface="Arial" panose="020B0604020202020204" pitchFamily="34" charset="0"/>
              </a:rPr>
              <a:t>DtAdmissao</a:t>
            </a:r>
            <a:r>
              <a:rPr lang="pt-BR" altLang="pt-BR" sz="1400" b="1" dirty="0">
                <a:latin typeface="Arial" panose="020B0604020202020204" pitchFamily="34" charset="0"/>
              </a:rPr>
              <a:t> 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=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dta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}</a:t>
            </a:r>
          </a:p>
          <a:p>
            <a:pPr>
              <a:buClrTx/>
              <a:buFontTx/>
              <a:buNone/>
            </a:pPr>
            <a:endParaRPr lang="pt-BR" altLang="pt-BR" sz="1400" dirty="0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pt-BR" altLang="pt-BR" sz="1600" dirty="0">
                <a:solidFill>
                  <a:srgbClr val="0000FF"/>
                </a:solidFill>
                <a:latin typeface="Arial" panose="020B0604020202020204" pitchFamily="34" charset="0"/>
              </a:rPr>
              <a:t> abstract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public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double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calcSalBruto</a:t>
            </a:r>
            <a:r>
              <a:rPr lang="pt-BR" altLang="pt-BR" sz="1400" dirty="0">
                <a:latin typeface="Arial" panose="020B0604020202020204" pitchFamily="34" charset="0"/>
              </a:rPr>
              <a:t>(); 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57800" y="1581150"/>
            <a:ext cx="4038600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</a:t>
            </a:r>
            <a:r>
              <a:rPr lang="pt-BR" altLang="pt-BR" sz="1400" dirty="0" err="1">
                <a:latin typeface="Arial" panose="020B0604020202020204" pitchFamily="34" charset="0"/>
              </a:rPr>
              <a:t>public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double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calcDesconto</a:t>
            </a:r>
            <a:r>
              <a:rPr lang="pt-BR" altLang="pt-BR" sz="1400" dirty="0">
                <a:latin typeface="Arial" panose="020B0604020202020204" pitchFamily="34" charset="0"/>
              </a:rPr>
              <a:t>() {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    </a:t>
            </a:r>
            <a:r>
              <a:rPr lang="pt-BR" altLang="pt-BR" sz="1400" dirty="0" err="1">
                <a:latin typeface="Arial" panose="020B0604020202020204" pitchFamily="34" charset="0"/>
              </a:rPr>
              <a:t>double</a:t>
            </a:r>
            <a:r>
              <a:rPr lang="pt-BR" altLang="pt-BR" sz="1400" dirty="0">
                <a:latin typeface="Arial" panose="020B0604020202020204" pitchFamily="34" charset="0"/>
              </a:rPr>
              <a:t> Desconto;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    Desconto= 0.10 * </a:t>
            </a:r>
            <a:r>
              <a:rPr lang="pt-BR" altLang="pt-BR" sz="1400" b="1" dirty="0" err="1">
                <a:solidFill>
                  <a:srgbClr val="3333CC"/>
                </a:solidFill>
                <a:latin typeface="Arial" panose="020B0604020202020204" pitchFamily="34" charset="0"/>
              </a:rPr>
              <a:t>calcSalBruto</a:t>
            </a:r>
            <a:r>
              <a:rPr lang="pt-BR" altLang="pt-BR" sz="1400" b="1" dirty="0">
                <a:solidFill>
                  <a:srgbClr val="3333CC"/>
                </a:solidFill>
                <a:latin typeface="Arial" panose="020B0604020202020204" pitchFamily="34" charset="0"/>
              </a:rPr>
              <a:t>()</a:t>
            </a:r>
            <a:r>
              <a:rPr lang="pt-BR" altLang="pt-BR" sz="1400" dirty="0"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    </a:t>
            </a:r>
            <a:r>
              <a:rPr lang="pt-BR" altLang="pt-BR" sz="1400" dirty="0" err="1">
                <a:latin typeface="Arial" panose="020B0604020202020204" pitchFamily="34" charset="0"/>
              </a:rPr>
              <a:t>return</a:t>
            </a:r>
            <a:r>
              <a:rPr lang="pt-BR" altLang="pt-BR" sz="1400" dirty="0">
                <a:latin typeface="Arial" panose="020B0604020202020204" pitchFamily="34" charset="0"/>
              </a:rPr>
              <a:t>(Desconto);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}	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</a:t>
            </a:r>
            <a:r>
              <a:rPr lang="pt-BR" altLang="pt-BR" sz="1400" dirty="0" err="1">
                <a:latin typeface="Arial" panose="020B0604020202020204" pitchFamily="34" charset="0"/>
              </a:rPr>
              <a:t>public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double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calcSalLiquido</a:t>
            </a:r>
            <a:r>
              <a:rPr lang="pt-BR" altLang="pt-BR" sz="1400" dirty="0">
                <a:latin typeface="Arial" panose="020B0604020202020204" pitchFamily="34" charset="0"/>
              </a:rPr>
              <a:t>() {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     </a:t>
            </a:r>
            <a:r>
              <a:rPr lang="pt-BR" altLang="pt-BR" sz="1400" dirty="0" err="1">
                <a:latin typeface="Arial" panose="020B0604020202020204" pitchFamily="34" charset="0"/>
              </a:rPr>
              <a:t>double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SalLiq</a:t>
            </a:r>
            <a:r>
              <a:rPr lang="pt-BR" altLang="pt-BR" sz="1400" dirty="0"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     </a:t>
            </a:r>
            <a:r>
              <a:rPr lang="pt-BR" altLang="pt-BR" sz="1400" dirty="0" err="1">
                <a:latin typeface="Arial" panose="020B0604020202020204" pitchFamily="34" charset="0"/>
              </a:rPr>
              <a:t>SalLiq</a:t>
            </a:r>
            <a:r>
              <a:rPr lang="pt-BR" altLang="pt-BR" sz="1400" dirty="0">
                <a:latin typeface="Arial" panose="020B0604020202020204" pitchFamily="34" charset="0"/>
              </a:rPr>
              <a:t>=</a:t>
            </a:r>
            <a:r>
              <a:rPr lang="pt-BR" altLang="pt-BR" sz="1400" b="1" dirty="0" err="1">
                <a:solidFill>
                  <a:srgbClr val="3333CC"/>
                </a:solidFill>
                <a:latin typeface="Arial" panose="020B0604020202020204" pitchFamily="34" charset="0"/>
              </a:rPr>
              <a:t>calcSalBruto</a:t>
            </a:r>
            <a:r>
              <a:rPr lang="pt-BR" altLang="pt-BR" sz="1400" b="1" dirty="0">
                <a:solidFill>
                  <a:srgbClr val="3333CC"/>
                </a:solidFill>
                <a:latin typeface="Arial" panose="020B0604020202020204" pitchFamily="34" charset="0"/>
              </a:rPr>
              <a:t>()</a:t>
            </a:r>
            <a:r>
              <a:rPr lang="pt-BR" altLang="pt-BR" sz="1400" dirty="0">
                <a:latin typeface="Arial" panose="020B0604020202020204" pitchFamily="34" charset="0"/>
              </a:rPr>
              <a:t>  - 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                  </a:t>
            </a:r>
            <a:r>
              <a:rPr lang="pt-BR" altLang="pt-BR" sz="1400" b="1" dirty="0" err="1">
                <a:solidFill>
                  <a:srgbClr val="3333CC"/>
                </a:solidFill>
                <a:latin typeface="Arial" panose="020B0604020202020204" pitchFamily="34" charset="0"/>
              </a:rPr>
              <a:t>calcDesconto</a:t>
            </a:r>
            <a:r>
              <a:rPr lang="pt-BR" altLang="pt-BR" sz="1400" b="1" dirty="0">
                <a:solidFill>
                  <a:srgbClr val="3333CC"/>
                </a:solidFill>
                <a:latin typeface="Arial" panose="020B0604020202020204" pitchFamily="34" charset="0"/>
              </a:rPr>
              <a:t>()</a:t>
            </a:r>
            <a:r>
              <a:rPr lang="pt-BR" altLang="pt-BR" sz="1400" dirty="0"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     </a:t>
            </a:r>
            <a:r>
              <a:rPr lang="pt-BR" altLang="pt-BR" sz="1400" dirty="0" err="1">
                <a:latin typeface="Arial" panose="020B0604020202020204" pitchFamily="34" charset="0"/>
              </a:rPr>
              <a:t>return</a:t>
            </a:r>
            <a:r>
              <a:rPr lang="pt-BR" altLang="pt-BR" sz="1400" dirty="0">
                <a:latin typeface="Arial" panose="020B0604020202020204" pitchFamily="34" charset="0"/>
              </a:rPr>
              <a:t>(</a:t>
            </a:r>
            <a:r>
              <a:rPr lang="pt-BR" altLang="pt-BR" sz="1400" dirty="0" err="1">
                <a:latin typeface="Arial" panose="020B0604020202020204" pitchFamily="34" charset="0"/>
              </a:rPr>
              <a:t>SalLiq</a:t>
            </a:r>
            <a:r>
              <a:rPr lang="pt-BR" altLang="pt-BR" sz="1400" dirty="0">
                <a:latin typeface="Arial" panose="020B0604020202020204" pitchFamily="3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}	</a:t>
            </a:r>
          </a:p>
          <a:p>
            <a:pPr>
              <a:buClrTx/>
              <a:buFontTx/>
              <a:buNone/>
            </a:pPr>
            <a:r>
              <a:rPr lang="pt-BR" altLang="pt-BR" sz="1400" b="1" dirty="0">
                <a:latin typeface="Arial" panose="020B0604020202020204" pitchFamily="34" charset="0"/>
              </a:rPr>
              <a:t>}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b="1" dirty="0">
                <a:solidFill>
                  <a:srgbClr val="009900"/>
                </a:solidFill>
                <a:latin typeface="Arial" panose="020B0604020202020204" pitchFamily="34" charset="0"/>
              </a:rPr>
              <a:t>// fim classe </a:t>
            </a:r>
            <a:r>
              <a:rPr lang="pt-BR" altLang="pt-BR" sz="1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Funcionario</a:t>
            </a:r>
            <a:endParaRPr lang="pt-BR" altLang="pt-BR" sz="14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7" name="AutoShape 9"/>
          <p:cNvSpPr>
            <a:spLocks/>
          </p:cNvSpPr>
          <p:nvPr/>
        </p:nvSpPr>
        <p:spPr bwMode="auto">
          <a:xfrm>
            <a:off x="2057400" y="5041900"/>
            <a:ext cx="2514600" cy="901700"/>
          </a:xfrm>
          <a:prstGeom prst="borderCallout2">
            <a:avLst>
              <a:gd name="adj1" fmla="val 12676"/>
              <a:gd name="adj2" fmla="val -3032"/>
              <a:gd name="adj3" fmla="val 12676"/>
              <a:gd name="adj4" fmla="val -16412"/>
              <a:gd name="adj5" fmla="val -64787"/>
              <a:gd name="adj6" fmla="val -30301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1400" b="1" i="0"/>
              <a:t>Método Abstrato</a:t>
            </a:r>
          </a:p>
          <a:p>
            <a:pPr>
              <a:buClrTx/>
              <a:buFontTx/>
              <a:buNone/>
            </a:pPr>
            <a:endParaRPr lang="pt-BR" altLang="pt-BR" sz="1400" i="0"/>
          </a:p>
          <a:p>
            <a:pPr>
              <a:buClrTx/>
              <a:buFontTx/>
              <a:buNone/>
            </a:pPr>
            <a:r>
              <a:rPr lang="pt-BR" altLang="pt-BR" sz="1400" i="0"/>
              <a:t>Apresenta apenas a assinatura</a:t>
            </a:r>
          </a:p>
        </p:txBody>
      </p:sp>
      <p:sp>
        <p:nvSpPr>
          <p:cNvPr id="12298" name="AutoShape 10"/>
          <p:cNvSpPr>
            <a:spLocks/>
          </p:cNvSpPr>
          <p:nvPr/>
        </p:nvSpPr>
        <p:spPr bwMode="auto">
          <a:xfrm>
            <a:off x="3276600" y="609600"/>
            <a:ext cx="3352800" cy="914400"/>
          </a:xfrm>
          <a:prstGeom prst="borderCallout2">
            <a:avLst>
              <a:gd name="adj1" fmla="val 12500"/>
              <a:gd name="adj2" fmla="val -2273"/>
              <a:gd name="adj3" fmla="val 12500"/>
              <a:gd name="adj4" fmla="val -20125"/>
              <a:gd name="adj5" fmla="val 123611"/>
              <a:gd name="adj6" fmla="val -38634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1400" b="1" i="0"/>
              <a:t>Classe Abstrata</a:t>
            </a:r>
          </a:p>
          <a:p>
            <a:pPr>
              <a:buClrTx/>
              <a:buFontTx/>
              <a:buNone/>
            </a:pPr>
            <a:endParaRPr lang="pt-BR" altLang="pt-BR" sz="1400" i="0"/>
          </a:p>
          <a:p>
            <a:pPr>
              <a:buClrTx/>
              <a:buFontTx/>
              <a:buNone/>
            </a:pPr>
            <a:r>
              <a:rPr lang="pt-BR" altLang="pt-BR" sz="1400" i="0"/>
              <a:t>Apresenta um ou mais métodos abstratos</a:t>
            </a:r>
          </a:p>
        </p:txBody>
      </p:sp>
    </p:spTree>
    <p:extLst>
      <p:ext uri="{BB962C8B-B14F-4D97-AF65-F5344CB8AC3E}">
        <p14:creationId xmlns:p14="http://schemas.microsoft.com/office/powerpoint/2010/main" val="1618848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028700" y="905874"/>
            <a:ext cx="3704711" cy="38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pt-BR" altLang="pt-BR" b="1" dirty="0" smtClean="0"/>
              <a:t>Implementação </a:t>
            </a:r>
            <a:r>
              <a:rPr lang="pt-BR" altLang="pt-BR" b="1" dirty="0"/>
              <a:t>de Herança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028700" y="1752600"/>
            <a:ext cx="6667500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600" b="1" dirty="0" err="1">
                <a:latin typeface="Arial" panose="020B0604020202020204" pitchFamily="34" charset="0"/>
              </a:rPr>
              <a:t>public</a:t>
            </a:r>
            <a:r>
              <a:rPr lang="pt-BR" altLang="pt-BR" sz="1600" b="1" dirty="0">
                <a:latin typeface="Arial" panose="020B0604020202020204" pitchFamily="34" charset="0"/>
              </a:rPr>
              <a:t> </a:t>
            </a:r>
            <a:r>
              <a:rPr lang="pt-BR" altLang="pt-BR" sz="1600" b="1" dirty="0" err="1">
                <a:latin typeface="Arial" panose="020B0604020202020204" pitchFamily="34" charset="0"/>
              </a:rPr>
              <a:t>class</a:t>
            </a:r>
            <a:r>
              <a:rPr lang="pt-BR" altLang="pt-BR" sz="1600" b="1" dirty="0">
                <a:latin typeface="Arial" panose="020B0604020202020204" pitchFamily="34" charset="0"/>
              </a:rPr>
              <a:t> </a:t>
            </a:r>
            <a:r>
              <a:rPr lang="pt-BR" altLang="pt-BR" sz="1600" b="1" dirty="0" err="1">
                <a:latin typeface="Arial" panose="020B0604020202020204" pitchFamily="34" charset="0"/>
              </a:rPr>
              <a:t>FuncionarioHorista</a:t>
            </a:r>
            <a:r>
              <a:rPr lang="pt-BR" altLang="pt-BR" sz="1600" b="1" dirty="0">
                <a:latin typeface="Arial" panose="020B0604020202020204" pitchFamily="34" charset="0"/>
              </a:rPr>
              <a:t> </a:t>
            </a:r>
            <a:r>
              <a:rPr lang="pt-BR" altLang="pt-BR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extends</a:t>
            </a:r>
            <a:r>
              <a:rPr lang="pt-BR" altLang="pt-BR" sz="1600" b="1" dirty="0">
                <a:latin typeface="Arial" panose="020B0604020202020204" pitchFamily="34" charset="0"/>
              </a:rPr>
              <a:t> </a:t>
            </a:r>
            <a:r>
              <a:rPr lang="pt-BR" altLang="pt-BR" sz="1600" b="1" dirty="0" err="1">
                <a:latin typeface="Arial" panose="020B0604020202020204" pitchFamily="34" charset="0"/>
              </a:rPr>
              <a:t>Funcionario</a:t>
            </a:r>
            <a:r>
              <a:rPr lang="pt-BR" altLang="pt-BR" sz="1600" b="1" dirty="0">
                <a:latin typeface="Arial" panose="020B0604020202020204" pitchFamily="34" charset="0"/>
              </a:rPr>
              <a:t> </a:t>
            </a:r>
            <a:r>
              <a:rPr lang="pt-BR" altLang="pt-BR" sz="1400" b="1" dirty="0">
                <a:latin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</a:t>
            </a:r>
            <a:r>
              <a:rPr lang="pt-BR" altLang="pt-BR" sz="1400" dirty="0" err="1">
                <a:latin typeface="Arial" panose="020B0604020202020204" pitchFamily="34" charset="0"/>
              </a:rPr>
              <a:t>private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double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ValHorTrab</a:t>
            </a:r>
            <a:r>
              <a:rPr lang="pt-BR" altLang="pt-BR" sz="1400" dirty="0"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</a:t>
            </a:r>
            <a:r>
              <a:rPr lang="pt-BR" altLang="pt-BR" sz="1400" dirty="0" err="1">
                <a:latin typeface="Arial" panose="020B0604020202020204" pitchFamily="34" charset="0"/>
              </a:rPr>
              <a:t>private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int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QtdeHorTrab</a:t>
            </a:r>
            <a:r>
              <a:rPr lang="pt-BR" altLang="pt-BR" sz="1400" dirty="0"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public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FuncionarioHorista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(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int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r,String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n,String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dta,double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vht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)  {</a:t>
            </a:r>
          </a:p>
          <a:p>
            <a:pPr>
              <a:buClrTx/>
              <a:buFontTx/>
              <a:buNone/>
            </a:pPr>
            <a:r>
              <a:rPr lang="pt-BR" altLang="pt-BR" sz="1400" b="1" dirty="0">
                <a:latin typeface="Arial" panose="020B0604020202020204" pitchFamily="34" charset="0"/>
              </a:rPr>
              <a:t>     </a:t>
            </a:r>
            <a:r>
              <a:rPr lang="pt-BR" altLang="pt-BR" sz="1400" b="1" dirty="0" err="1">
                <a:latin typeface="Arial" panose="020B0604020202020204" pitchFamily="34" charset="0"/>
              </a:rPr>
              <a:t>super</a:t>
            </a:r>
            <a:r>
              <a:rPr lang="pt-BR" altLang="pt-BR" sz="1400" b="1" dirty="0">
                <a:latin typeface="Arial" panose="020B0604020202020204" pitchFamily="34" charset="0"/>
              </a:rPr>
              <a:t>(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r, n,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dta</a:t>
            </a:r>
            <a:r>
              <a:rPr lang="pt-BR" altLang="pt-BR" sz="1400" b="1" dirty="0">
                <a:latin typeface="Arial" panose="020B0604020202020204" pitchFamily="34" charset="0"/>
              </a:rPr>
              <a:t>); </a:t>
            </a:r>
            <a:r>
              <a:rPr lang="pt-BR" altLang="pt-BR" sz="1400" b="1" dirty="0">
                <a:solidFill>
                  <a:srgbClr val="009900"/>
                </a:solidFill>
                <a:latin typeface="Arial" panose="020B0604020202020204" pitchFamily="34" charset="0"/>
              </a:rPr>
              <a:t>// chamada ao método construtor da superclasse</a:t>
            </a:r>
          </a:p>
          <a:p>
            <a:pPr>
              <a:buClrTx/>
              <a:buFontTx/>
              <a:buNone/>
            </a:pPr>
            <a:r>
              <a:rPr lang="pt-BR" altLang="pt-BR" sz="1400" b="1" dirty="0">
                <a:latin typeface="Arial" panose="020B0604020202020204" pitchFamily="34" charset="0"/>
              </a:rPr>
              <a:t>     </a:t>
            </a:r>
            <a:r>
              <a:rPr lang="pt-BR" altLang="pt-BR" sz="1400" b="1" dirty="0" err="1">
                <a:latin typeface="Arial" panose="020B0604020202020204" pitchFamily="34" charset="0"/>
              </a:rPr>
              <a:t>ValHorTrab</a:t>
            </a:r>
            <a:r>
              <a:rPr lang="pt-BR" altLang="pt-BR" sz="1400" b="1" dirty="0">
                <a:latin typeface="Arial" panose="020B0604020202020204" pitchFamily="34" charset="0"/>
              </a:rPr>
              <a:t> 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= </a:t>
            </a:r>
            <a:r>
              <a:rPr lang="pt-BR" altLang="pt-BR" sz="1400" b="1" dirty="0" err="1">
                <a:solidFill>
                  <a:srgbClr val="990000"/>
                </a:solidFill>
                <a:latin typeface="Arial" panose="020B0604020202020204" pitchFamily="34" charset="0"/>
              </a:rPr>
              <a:t>vht</a:t>
            </a: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b="1" dirty="0">
                <a:solidFill>
                  <a:srgbClr val="990000"/>
                </a:solidFill>
                <a:latin typeface="Arial" panose="020B0604020202020204" pitchFamily="34" charset="0"/>
              </a:rPr>
              <a:t>  }</a:t>
            </a:r>
          </a:p>
          <a:p>
            <a:pPr>
              <a:buClrTx/>
              <a:buFontTx/>
              <a:buNone/>
            </a:pPr>
            <a:endParaRPr lang="pt-BR" altLang="pt-BR" sz="1400" dirty="0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</a:t>
            </a:r>
            <a:r>
              <a:rPr lang="pt-BR" altLang="pt-BR" sz="1400" dirty="0" err="1">
                <a:latin typeface="Arial" panose="020B0604020202020204" pitchFamily="34" charset="0"/>
              </a:rPr>
              <a:t>public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void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apontarHoras</a:t>
            </a:r>
            <a:r>
              <a:rPr lang="pt-BR" altLang="pt-BR" sz="1400" dirty="0">
                <a:latin typeface="Arial" panose="020B0604020202020204" pitchFamily="34" charset="0"/>
              </a:rPr>
              <a:t>(</a:t>
            </a:r>
            <a:r>
              <a:rPr lang="pt-BR" altLang="pt-BR" sz="1400" dirty="0" err="1">
                <a:latin typeface="Arial" panose="020B0604020202020204" pitchFamily="34" charset="0"/>
              </a:rPr>
              <a:t>int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qht</a:t>
            </a:r>
            <a:r>
              <a:rPr lang="pt-BR" altLang="pt-BR" sz="1400" dirty="0">
                <a:latin typeface="Arial" panose="020B0604020202020204" pitchFamily="34" charset="0"/>
              </a:rPr>
              <a:t>)   {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</a:t>
            </a:r>
            <a:r>
              <a:rPr lang="pt-BR" altLang="pt-BR" sz="1400" dirty="0" err="1">
                <a:latin typeface="Arial" panose="020B0604020202020204" pitchFamily="34" charset="0"/>
              </a:rPr>
              <a:t>QtdeHorTrab</a:t>
            </a:r>
            <a:r>
              <a:rPr lang="pt-BR" altLang="pt-BR" sz="1400" dirty="0">
                <a:latin typeface="Arial" panose="020B0604020202020204" pitchFamily="34" charset="0"/>
              </a:rPr>
              <a:t>=</a:t>
            </a:r>
            <a:r>
              <a:rPr lang="pt-BR" altLang="pt-BR" sz="1400" dirty="0" err="1">
                <a:latin typeface="Arial" panose="020B0604020202020204" pitchFamily="34" charset="0"/>
              </a:rPr>
              <a:t>qht</a:t>
            </a:r>
            <a:r>
              <a:rPr lang="pt-BR" altLang="pt-BR" sz="1400" dirty="0"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}  </a:t>
            </a:r>
          </a:p>
          <a:p>
            <a:pPr>
              <a:buClrTx/>
              <a:buFontTx/>
              <a:buNone/>
            </a:pPr>
            <a:endParaRPr lang="pt-BR" altLang="pt-BR" sz="1400" dirty="0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</a:t>
            </a:r>
            <a:r>
              <a:rPr lang="pt-BR" altLang="pt-BR" sz="1400" dirty="0" err="1">
                <a:latin typeface="Arial" panose="020B0604020202020204" pitchFamily="34" charset="0"/>
              </a:rPr>
              <a:t>public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double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calcSalBruto</a:t>
            </a:r>
            <a:r>
              <a:rPr lang="pt-BR" altLang="pt-BR" sz="1400" dirty="0">
                <a:latin typeface="Arial" panose="020B0604020202020204" pitchFamily="34" charset="0"/>
              </a:rPr>
              <a:t>() {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  </a:t>
            </a:r>
            <a:r>
              <a:rPr lang="pt-BR" altLang="pt-BR" sz="1400" dirty="0" err="1">
                <a:latin typeface="Arial" panose="020B0604020202020204" pitchFamily="34" charset="0"/>
              </a:rPr>
              <a:t>double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latin typeface="Arial" panose="020B0604020202020204" pitchFamily="34" charset="0"/>
              </a:rPr>
              <a:t>SalBruto</a:t>
            </a:r>
            <a:r>
              <a:rPr lang="pt-BR" altLang="pt-BR" sz="1400" dirty="0"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  </a:t>
            </a:r>
            <a:r>
              <a:rPr lang="pt-BR" altLang="pt-BR" sz="1400" dirty="0" err="1">
                <a:latin typeface="Arial" panose="020B0604020202020204" pitchFamily="34" charset="0"/>
              </a:rPr>
              <a:t>SalBruto</a:t>
            </a:r>
            <a:r>
              <a:rPr lang="pt-BR" altLang="pt-BR" sz="1400" dirty="0">
                <a:latin typeface="Arial" panose="020B0604020202020204" pitchFamily="34" charset="0"/>
              </a:rPr>
              <a:t>=</a:t>
            </a:r>
            <a:r>
              <a:rPr lang="pt-BR" altLang="pt-BR" sz="1400" dirty="0" err="1">
                <a:latin typeface="Arial" panose="020B0604020202020204" pitchFamily="34" charset="0"/>
              </a:rPr>
              <a:t>ValHorTrab</a:t>
            </a:r>
            <a:r>
              <a:rPr lang="pt-BR" altLang="pt-BR" sz="1400" dirty="0">
                <a:latin typeface="Arial" panose="020B0604020202020204" pitchFamily="34" charset="0"/>
              </a:rPr>
              <a:t> *  </a:t>
            </a:r>
            <a:r>
              <a:rPr lang="pt-BR" altLang="pt-BR" sz="1400" dirty="0" err="1">
                <a:latin typeface="Arial" panose="020B0604020202020204" pitchFamily="34" charset="0"/>
              </a:rPr>
              <a:t>QtdeHorTrab</a:t>
            </a:r>
            <a:r>
              <a:rPr lang="pt-BR" altLang="pt-BR" sz="1400" dirty="0"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        </a:t>
            </a:r>
            <a:r>
              <a:rPr lang="pt-BR" altLang="pt-BR" sz="1400" dirty="0" err="1">
                <a:latin typeface="Arial" panose="020B0604020202020204" pitchFamily="34" charset="0"/>
              </a:rPr>
              <a:t>return</a:t>
            </a:r>
            <a:r>
              <a:rPr lang="pt-BR" altLang="pt-BR" sz="1400" dirty="0">
                <a:latin typeface="Arial" panose="020B0604020202020204" pitchFamily="34" charset="0"/>
              </a:rPr>
              <a:t>(</a:t>
            </a:r>
            <a:r>
              <a:rPr lang="pt-BR" altLang="pt-BR" sz="1400" dirty="0" err="1">
                <a:latin typeface="Arial" panose="020B0604020202020204" pitchFamily="34" charset="0"/>
              </a:rPr>
              <a:t>SalBruto</a:t>
            </a:r>
            <a:r>
              <a:rPr lang="pt-BR" altLang="pt-BR" sz="1400" dirty="0">
                <a:latin typeface="Arial" panose="020B0604020202020204" pitchFamily="3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   }</a:t>
            </a:r>
          </a:p>
          <a:p>
            <a:pPr>
              <a:buClrTx/>
              <a:buFontTx/>
              <a:buNone/>
            </a:pPr>
            <a:r>
              <a:rPr lang="pt-BR" altLang="pt-BR" sz="1400" b="1" dirty="0">
                <a:latin typeface="Arial" panose="020B0604020202020204" pitchFamily="34" charset="0"/>
              </a:rPr>
              <a:t>}</a:t>
            </a:r>
            <a:r>
              <a:rPr lang="pt-BR" altLang="pt-BR" sz="1400" dirty="0">
                <a:latin typeface="Arial" panose="020B0604020202020204" pitchFamily="34" charset="0"/>
              </a:rPr>
              <a:t> </a:t>
            </a:r>
            <a:r>
              <a:rPr lang="pt-BR" altLang="pt-BR" sz="1400" b="1" dirty="0">
                <a:solidFill>
                  <a:srgbClr val="009900"/>
                </a:solidFill>
                <a:latin typeface="Arial" panose="020B0604020202020204" pitchFamily="34" charset="0"/>
              </a:rPr>
              <a:t>// fim classe </a:t>
            </a:r>
            <a:r>
              <a:rPr lang="pt-BR" altLang="pt-BR" sz="1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Funcionario</a:t>
            </a:r>
            <a:r>
              <a:rPr lang="pt-BR" altLang="pt-BR" sz="1400" b="1" dirty="0">
                <a:solidFill>
                  <a:srgbClr val="009900"/>
                </a:solidFill>
                <a:latin typeface="Arial" panose="020B0604020202020204" pitchFamily="34" charset="0"/>
              </a:rPr>
              <a:t> Horista</a:t>
            </a:r>
          </a:p>
          <a:p>
            <a:pPr>
              <a:buClrTx/>
              <a:buFontTx/>
              <a:buNone/>
            </a:pPr>
            <a:endParaRPr lang="pt-BR" altLang="pt-BR" sz="14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20" name="AutoShape 8"/>
          <p:cNvSpPr>
            <a:spLocks/>
          </p:cNvSpPr>
          <p:nvPr/>
        </p:nvSpPr>
        <p:spPr bwMode="auto">
          <a:xfrm>
            <a:off x="5791200" y="609600"/>
            <a:ext cx="2895600" cy="914400"/>
          </a:xfrm>
          <a:prstGeom prst="borderCallout2">
            <a:avLst>
              <a:gd name="adj1" fmla="val 12500"/>
              <a:gd name="adj2" fmla="val -2630"/>
              <a:gd name="adj3" fmla="val 12500"/>
              <a:gd name="adj4" fmla="val -23301"/>
              <a:gd name="adj5" fmla="val 123611"/>
              <a:gd name="adj6" fmla="val -44736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1400" i="0"/>
              <a:t>Estabelece o vínculo de </a:t>
            </a:r>
            <a:r>
              <a:rPr lang="pt-BR" altLang="pt-BR" sz="1400" b="1" i="0"/>
              <a:t>herança</a:t>
            </a:r>
            <a:r>
              <a:rPr lang="pt-BR" altLang="pt-BR" sz="1400" i="0"/>
              <a:t> entre a </a:t>
            </a:r>
            <a:r>
              <a:rPr lang="pt-BR" altLang="pt-BR" sz="1400" b="1" i="0"/>
              <a:t>Super Classe</a:t>
            </a:r>
            <a:r>
              <a:rPr lang="pt-BR" altLang="pt-BR" sz="1400" i="0"/>
              <a:t> Funcionário e a </a:t>
            </a:r>
            <a:r>
              <a:rPr lang="pt-BR" altLang="pt-BR" sz="1400" b="1" i="0"/>
              <a:t>SubClasse</a:t>
            </a:r>
            <a:r>
              <a:rPr lang="pt-BR" altLang="pt-BR" sz="1400" i="0"/>
              <a:t> Funcionário Horista.</a:t>
            </a:r>
          </a:p>
        </p:txBody>
      </p:sp>
      <p:sp>
        <p:nvSpPr>
          <p:cNvPr id="13321" name="AutoShape 9"/>
          <p:cNvSpPr>
            <a:spLocks/>
          </p:cNvSpPr>
          <p:nvPr/>
        </p:nvSpPr>
        <p:spPr bwMode="auto">
          <a:xfrm>
            <a:off x="5181600" y="3886200"/>
            <a:ext cx="2514600" cy="901700"/>
          </a:xfrm>
          <a:prstGeom prst="borderCallout2">
            <a:avLst>
              <a:gd name="adj1" fmla="val 12676"/>
              <a:gd name="adj2" fmla="val -3032"/>
              <a:gd name="adj3" fmla="val 12676"/>
              <a:gd name="adj4" fmla="val -39963"/>
              <a:gd name="adj5" fmla="val 78875"/>
              <a:gd name="adj6" fmla="val -78282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1400" i="0"/>
              <a:t>Implementação da operação Cálculo do Salário Bruto</a:t>
            </a:r>
            <a:r>
              <a:rPr lang="pt-BR" altLang="pt-BR" sz="1400" b="1" i="0"/>
              <a:t> (Polimorfismo)</a:t>
            </a:r>
          </a:p>
        </p:txBody>
      </p:sp>
    </p:spTree>
    <p:extLst>
      <p:ext uri="{BB962C8B-B14F-4D97-AF65-F5344CB8AC3E}">
        <p14:creationId xmlns:p14="http://schemas.microsoft.com/office/powerpoint/2010/main" val="305463228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028700" y="1752600"/>
            <a:ext cx="7505700" cy="35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600" b="1">
                <a:latin typeface="Arial" panose="020B0604020202020204" pitchFamily="34" charset="0"/>
              </a:rPr>
              <a:t>class Aplic </a:t>
            </a:r>
            <a:r>
              <a:rPr lang="pt-BR" altLang="pt-BR" sz="1400" b="1">
                <a:latin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      </a:t>
            </a:r>
            <a:r>
              <a:rPr lang="pt-BR" altLang="pt-BR" sz="1600">
                <a:latin typeface="Arial" panose="020B0604020202020204" pitchFamily="34" charset="0"/>
              </a:rPr>
              <a:t>public static void main (String args[]) {</a:t>
            </a:r>
          </a:p>
          <a:p>
            <a:pPr>
              <a:buClr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          </a:t>
            </a:r>
            <a:r>
              <a:rPr lang="pt-BR" altLang="pt-BR" sz="2000" b="1">
                <a:solidFill>
                  <a:srgbClr val="009900"/>
                </a:solidFill>
                <a:latin typeface="Arial" panose="020B0604020202020204" pitchFamily="34" charset="0"/>
              </a:rPr>
              <a:t>//Instanciação</a:t>
            </a:r>
            <a:r>
              <a:rPr lang="pt-BR" altLang="pt-BR" sz="1600">
                <a:latin typeface="Arial" panose="020B0604020202020204" pitchFamily="34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          FuncionarioHorista </a:t>
            </a:r>
            <a:r>
              <a:rPr lang="pt-BR" altLang="pt-BR" sz="1600" b="1">
                <a:solidFill>
                  <a:srgbClr val="3333CC"/>
                </a:solidFill>
                <a:latin typeface="Arial" panose="020B0604020202020204" pitchFamily="34" charset="0"/>
              </a:rPr>
              <a:t>funchor</a:t>
            </a:r>
            <a:r>
              <a:rPr lang="pt-BR" altLang="pt-BR" sz="1600">
                <a:latin typeface="Arial" panose="020B0604020202020204" pitchFamily="34" charset="0"/>
              </a:rPr>
              <a:t>=new FuncionarioHorista(1010,</a:t>
            </a:r>
          </a:p>
          <a:p>
            <a:pPr>
              <a:buClr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                                                                                               "Pedro Silveira",</a:t>
            </a:r>
          </a:p>
          <a:p>
            <a:pPr>
              <a:buClr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	                                                                               "14/05/1978",</a:t>
            </a:r>
          </a:p>
          <a:p>
            <a:pPr>
              <a:buClr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                                                                                               15.80); </a:t>
            </a:r>
          </a:p>
          <a:p>
            <a:pPr>
              <a:buClr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           </a:t>
            </a:r>
            <a:r>
              <a:rPr lang="pt-BR" altLang="pt-BR" sz="1600" b="1">
                <a:solidFill>
                  <a:srgbClr val="3333CC"/>
                </a:solidFill>
                <a:latin typeface="Arial" panose="020B0604020202020204" pitchFamily="34" charset="0"/>
              </a:rPr>
              <a:t>funchor</a:t>
            </a:r>
            <a:r>
              <a:rPr lang="pt-BR" altLang="pt-BR" sz="1600">
                <a:latin typeface="Arial" panose="020B0604020202020204" pitchFamily="34" charset="0"/>
              </a:rPr>
              <a:t>.apontarHoras(90);</a:t>
            </a:r>
          </a:p>
          <a:p>
            <a:pPr>
              <a:buClrTx/>
              <a:buFontTx/>
              <a:buNone/>
            </a:pPr>
            <a:endParaRPr lang="pt-BR" altLang="pt-BR" sz="1600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           System.out.println("Salario Bruto    =&gt;  " +  </a:t>
            </a:r>
            <a:r>
              <a:rPr lang="pt-BR" altLang="pt-BR" sz="1600" b="1">
                <a:solidFill>
                  <a:srgbClr val="3333CC"/>
                </a:solidFill>
                <a:latin typeface="Arial" panose="020B0604020202020204" pitchFamily="34" charset="0"/>
              </a:rPr>
              <a:t>funchor</a:t>
            </a:r>
            <a:r>
              <a:rPr lang="pt-BR" altLang="pt-BR" sz="1600">
                <a:latin typeface="Arial" panose="020B0604020202020204" pitchFamily="34" charset="0"/>
              </a:rPr>
              <a:t>.calcSalBruto());</a:t>
            </a:r>
          </a:p>
          <a:p>
            <a:pPr>
              <a:buClr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           System.out.println("Desconto          =&gt;  " +  </a:t>
            </a:r>
            <a:r>
              <a:rPr lang="pt-BR" altLang="pt-BR" sz="1600" b="1">
                <a:solidFill>
                  <a:srgbClr val="3333CC"/>
                </a:solidFill>
                <a:latin typeface="Arial" panose="020B0604020202020204" pitchFamily="34" charset="0"/>
              </a:rPr>
              <a:t>funchor</a:t>
            </a:r>
            <a:r>
              <a:rPr lang="pt-BR" altLang="pt-BR" sz="1600">
                <a:latin typeface="Arial" panose="020B0604020202020204" pitchFamily="34" charset="0"/>
              </a:rPr>
              <a:t>.calcDesconto());</a:t>
            </a:r>
          </a:p>
          <a:p>
            <a:pPr>
              <a:buClr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           System.out.println("Salario Liquido  =&gt;  " + </a:t>
            </a:r>
            <a:r>
              <a:rPr lang="pt-BR" altLang="pt-BR" sz="1600" b="1">
                <a:solidFill>
                  <a:srgbClr val="3333CC"/>
                </a:solidFill>
                <a:latin typeface="Arial" panose="020B0604020202020204" pitchFamily="34" charset="0"/>
              </a:rPr>
              <a:t>funchor</a:t>
            </a:r>
            <a:r>
              <a:rPr lang="pt-BR" altLang="pt-BR" sz="1600">
                <a:latin typeface="Arial" panose="020B0604020202020204" pitchFamily="34" charset="0"/>
              </a:rPr>
              <a:t>.calcSalLiquido());</a:t>
            </a:r>
          </a:p>
          <a:p>
            <a:pPr>
              <a:buClrTx/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      }</a:t>
            </a:r>
          </a:p>
          <a:p>
            <a:pPr>
              <a:buClrTx/>
              <a:buFontTx/>
              <a:buNone/>
            </a:pPr>
            <a:r>
              <a:rPr lang="pt-BR" altLang="pt-BR" sz="14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999894" y="908720"/>
            <a:ext cx="3781656" cy="38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pt-BR" altLang="pt-BR" b="1" dirty="0" smtClean="0"/>
              <a:t> </a:t>
            </a:r>
            <a:r>
              <a:rPr lang="pt-BR" altLang="pt-BR" b="1" dirty="0"/>
              <a:t>Implementação de Herança</a:t>
            </a:r>
          </a:p>
        </p:txBody>
      </p:sp>
    </p:spTree>
    <p:extLst>
      <p:ext uri="{BB962C8B-B14F-4D97-AF65-F5344CB8AC3E}">
        <p14:creationId xmlns:p14="http://schemas.microsoft.com/office/powerpoint/2010/main" val="334780729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apresentação\GRAVATA.POT</Template>
  <TotalTime>473</TotalTime>
  <Words>473</Words>
  <Application>Microsoft Office PowerPoint</Application>
  <PresentationFormat>Apresentação na tela (4:3)</PresentationFormat>
  <Paragraphs>155</Paragraphs>
  <Slides>10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Monotype Sorts</vt:lpstr>
      <vt:lpstr>Symbol</vt:lpstr>
      <vt:lpstr>Times New Roman</vt:lpstr>
      <vt:lpstr>Gravata</vt:lpstr>
      <vt:lpstr>Programação Orientada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FATEC-SO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Orientada a Objetos</dc:title>
  <dc:creator>dimas</dc:creator>
  <cp:lastModifiedBy>Dimas Ferreira Cardoso</cp:lastModifiedBy>
  <cp:revision>51</cp:revision>
  <dcterms:created xsi:type="dcterms:W3CDTF">2003-08-12T17:50:11Z</dcterms:created>
  <dcterms:modified xsi:type="dcterms:W3CDTF">2016-09-08T23:32:01Z</dcterms:modified>
</cp:coreProperties>
</file>