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6" r:id="rId4"/>
    <p:sldId id="297" r:id="rId5"/>
    <p:sldId id="295" r:id="rId6"/>
    <p:sldId id="298" r:id="rId7"/>
  </p:sldIdLst>
  <p:sldSz cx="9144000" cy="6858000" type="screen4x3"/>
  <p:notesSz cx="6877050" cy="916305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FF0000"/>
    <a:srgbClr val="0000FF"/>
    <a:srgbClr val="990000"/>
    <a:srgbClr val="FF0066"/>
    <a:srgbClr val="FF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14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24E204-4B76-4EBA-A391-7278D551B8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1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0"/>
            <a:r>
              <a:rPr lang="pt-BR" noProof="0" smtClean="0"/>
              <a:t>Segundo nível</a:t>
            </a:r>
          </a:p>
          <a:p>
            <a:pPr lvl="0"/>
            <a:r>
              <a:rPr lang="pt-BR" noProof="0" smtClean="0"/>
              <a:t>Terceiro nível</a:t>
            </a:r>
          </a:p>
          <a:p>
            <a:pPr lvl="0"/>
            <a:r>
              <a:rPr lang="pt-BR" noProof="0" smtClean="0"/>
              <a:t>Quarto nível</a:t>
            </a:r>
          </a:p>
          <a:p>
            <a:pPr lvl="0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pPr>
              <a:defRPr/>
            </a:pPr>
            <a:fld id="{21063EE9-F723-444C-B245-3572E4F719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05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defRPr/>
              </a:pPr>
              <a:endParaRPr lang="pt-BR" altLang="pt-BR" smtClean="0"/>
            </a:p>
          </p:txBody>
        </p:sp>
        <p:pic>
          <p:nvPicPr>
            <p:cNvPr id="6" name="Picture 4" descr="A:\minispir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Clique para editar o estilo do título mestre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Clique para editar o estilo do subtítulo mestre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7E5319-27B7-4B66-AD22-1866732E1E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F1DB7-7FA5-4452-9A4D-3FDD1B79FA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F0F64-A65E-44FA-A941-01A420F850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43C8-7539-4AA5-B546-1A51B1E06C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A46D0-2660-4624-B99A-9439375D8F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59A3B-304F-4654-A52D-C5B2C27796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166C-1882-4A0C-862C-DAF9B8B02F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D158B-6893-4949-AABF-0D568E4D1B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81D3A-DB06-4DF0-9316-2B375B13E8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99ED-F6DB-45B3-9A03-BE08A13948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5603A-A18A-4751-B255-87E8BABC29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defRPr/>
              </a:pPr>
              <a:endParaRPr lang="pt-BR" altLang="pt-BR" smtClean="0"/>
            </a:p>
          </p:txBody>
        </p:sp>
        <p:pic>
          <p:nvPicPr>
            <p:cNvPr id="1033" name="Picture 4" descr="A:\minispir.GIF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i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pt-BR"/>
              <a:t>Dimas F. Cardoso</a:t>
            </a:r>
            <a:endParaRPr lang="en-US"/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i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Fatec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i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27036D-31FA-4BDD-B78C-9CFBEBAB8E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307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7269F5-6B9B-4A44-8EE0-E7461A936398}" type="slidenum">
              <a:rPr lang="en-US" altLang="pt-BR" smtClean="0"/>
              <a:pPr/>
              <a:t>1</a:t>
            </a:fld>
            <a:endParaRPr lang="en-US" altLang="pt-BR" smtClean="0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990600" y="7620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pt-BR" altLang="pt-BR" sz="2800" b="1" i="0" dirty="0" smtClean="0"/>
              <a:t>Programação Orientada </a:t>
            </a:r>
            <a:r>
              <a:rPr lang="pt-BR" altLang="pt-BR" sz="2800" b="1" i="0" smtClean="0"/>
              <a:t>a Objetos</a:t>
            </a:r>
            <a:endParaRPr lang="pt-BR" altLang="pt-BR" sz="2800" b="1" i="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828800" y="3505200"/>
            <a:ext cx="5867400" cy="126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pt-BR" altLang="pt-BR" sz="2800" b="1" i="0" dirty="0">
                <a:solidFill>
                  <a:schemeClr val="accent2"/>
                </a:solidFill>
              </a:rPr>
              <a:t>Aula </a:t>
            </a:r>
            <a:r>
              <a:rPr lang="pt-BR" altLang="pt-BR" sz="2800" b="1" i="0" dirty="0" smtClean="0">
                <a:solidFill>
                  <a:schemeClr val="accent2"/>
                </a:solidFill>
              </a:rPr>
              <a:t>3</a:t>
            </a:r>
            <a:endParaRPr lang="pt-BR" altLang="pt-BR" sz="2800" b="1" i="0" u="sng" dirty="0"/>
          </a:p>
          <a:p>
            <a:pPr algn="ctr" defTabSz="762000"/>
            <a:endParaRPr lang="pt-BR" altLang="pt-BR" sz="2000" b="1" i="0" dirty="0"/>
          </a:p>
          <a:p>
            <a:pPr algn="ctr" defTabSz="762000"/>
            <a:r>
              <a:rPr lang="pt-BR" altLang="pt-BR" sz="2800" b="1" i="0" dirty="0"/>
              <a:t>Associação Binária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2930525" y="2286000"/>
            <a:ext cx="344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pt-BR" altLang="pt-BR" sz="2000" b="1" i="0">
                <a:solidFill>
                  <a:srgbClr val="0033CC"/>
                </a:solidFill>
              </a:rPr>
              <a:t>Prof. Dimas Ferreira Cardoso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512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512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D04B0-3915-43C4-AE7B-D394925D76DF}" type="slidenum">
              <a:rPr lang="en-US" altLang="pt-BR" smtClean="0"/>
              <a:pPr/>
              <a:t>2</a:t>
            </a:fld>
            <a:endParaRPr lang="en-US" altLang="pt-B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685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pt-BR" altLang="pt-BR" sz="2000" u="sng" dirty="0" smtClean="0"/>
              <a:t>Associação Binária</a:t>
            </a:r>
            <a:r>
              <a:rPr lang="pt-BR" altLang="pt-BR" sz="2000" dirty="0" smtClean="0"/>
              <a:t>: estabelece uma </a:t>
            </a:r>
            <a:r>
              <a:rPr lang="pt-BR" altLang="pt-BR" sz="2000" b="1" dirty="0" smtClean="0">
                <a:solidFill>
                  <a:schemeClr val="bg2"/>
                </a:solidFill>
              </a:rPr>
              <a:t>ligação (apontamento)</a:t>
            </a:r>
            <a:r>
              <a:rPr lang="pt-BR" altLang="pt-BR" sz="2000" dirty="0" smtClean="0"/>
              <a:t> entre objetos de duas classes distintas.</a:t>
            </a:r>
          </a:p>
        </p:txBody>
      </p:sp>
      <p:grpSp>
        <p:nvGrpSpPr>
          <p:cNvPr id="5126" name="Group 3"/>
          <p:cNvGrpSpPr>
            <a:grpSpLocks/>
          </p:cNvGrpSpPr>
          <p:nvPr/>
        </p:nvGrpSpPr>
        <p:grpSpPr bwMode="auto">
          <a:xfrm>
            <a:off x="1828800" y="2657478"/>
            <a:ext cx="6705600" cy="1200150"/>
            <a:chOff x="912" y="1872"/>
            <a:chExt cx="4224" cy="756"/>
          </a:xfrm>
        </p:grpSpPr>
        <p:sp>
          <p:nvSpPr>
            <p:cNvPr id="5134" name="Text Box 4"/>
            <p:cNvSpPr txBox="1">
              <a:spLocks noChangeArrowheads="1"/>
            </p:cNvSpPr>
            <p:nvPr/>
          </p:nvSpPr>
          <p:spPr bwMode="auto">
            <a:xfrm>
              <a:off x="3792" y="1872"/>
              <a:ext cx="134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B</a:t>
              </a:r>
              <a:endParaRPr lang="pt-BR" altLang="pt-BR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134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A</a:t>
              </a:r>
              <a:endParaRPr lang="pt-BR" altLang="pt-BR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6" name="Line 6"/>
            <p:cNvSpPr>
              <a:spLocks noChangeShapeType="1"/>
            </p:cNvSpPr>
            <p:nvPr/>
          </p:nvSpPr>
          <p:spPr bwMode="auto">
            <a:xfrm>
              <a:off x="2256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9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609600"/>
          </a:xfrm>
          <a:noFill/>
        </p:spPr>
        <p:txBody>
          <a:bodyPr/>
          <a:lstStyle/>
          <a:p>
            <a:r>
              <a:rPr lang="pt-BR" altLang="pt-BR" smtClean="0"/>
              <a:t>Associação Binária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357290" y="4143380"/>
            <a:ext cx="742955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93763" marR="0" lvl="1" indent="-4365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1" lang="pt-BR" altLang="pt-BR" sz="20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 associações binárias podem ser do</a:t>
            </a:r>
            <a:r>
              <a:rPr kumimoji="1" lang="pt-BR" altLang="pt-BR" sz="2000" b="0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tipo: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–"/>
              <a:tabLst/>
              <a:defRPr/>
            </a:pPr>
            <a:endParaRPr kumimoji="1" lang="pt-BR" altLang="pt-BR" sz="2000" i="0" kern="0" dirty="0">
              <a:latin typeface="+mn-lt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pt-BR" altLang="pt-BR" sz="2000" b="0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Associação binária </a:t>
            </a:r>
            <a:r>
              <a:rPr kumimoji="1" lang="pt-BR" altLang="pt-BR" sz="2000" i="0" kern="0" dirty="0">
                <a:latin typeface="+mn-lt"/>
              </a:rPr>
              <a:t>u</a:t>
            </a:r>
            <a:r>
              <a:rPr kumimoji="1" lang="pt-BR" altLang="pt-BR" sz="2000" b="0" i="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nidirecional</a:t>
            </a:r>
            <a:endParaRPr kumimoji="1" lang="pt-BR" altLang="pt-BR" sz="2000" b="0" i="0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pt-BR" altLang="pt-BR" sz="2000" i="0" kern="0" dirty="0" smtClean="0">
                <a:latin typeface="+mn-lt"/>
              </a:rPr>
              <a:t>Associação binária bidirecional</a:t>
            </a:r>
            <a:endParaRPr kumimoji="1" lang="pt-BR" altLang="pt-BR" sz="2000" b="0" i="0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–"/>
              <a:tabLst/>
              <a:defRPr/>
            </a:pPr>
            <a:endParaRPr kumimoji="1" lang="pt-BR" altLang="pt-BR" sz="2000" i="0" u="sng" kern="0" baseline="0" dirty="0"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–"/>
              <a:tabLst/>
              <a:defRPr/>
            </a:pPr>
            <a:endParaRPr kumimoji="1" lang="pt-BR" alt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512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512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D04B0-3915-43C4-AE7B-D394925D76DF}" type="slidenum">
              <a:rPr lang="en-US" altLang="pt-BR" smtClean="0"/>
              <a:pPr/>
              <a:t>3</a:t>
            </a:fld>
            <a:endParaRPr lang="en-US" altLang="pt-B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685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pt-BR" altLang="pt-BR" sz="2000" u="sng" dirty="0" smtClean="0"/>
              <a:t>Associação Binária Unidirecional</a:t>
            </a:r>
            <a:r>
              <a:rPr lang="pt-BR" altLang="pt-BR" sz="2000" dirty="0" smtClean="0"/>
              <a:t>: indica que um objeto de uma classe aponta para um ou mais objetos de uma outra classe.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85918" y="2714620"/>
            <a:ext cx="6705600" cy="1196975"/>
            <a:chOff x="1056" y="3352"/>
            <a:chExt cx="4224" cy="754"/>
          </a:xfrm>
        </p:grpSpPr>
        <p:sp>
          <p:nvSpPr>
            <p:cNvPr id="5130" name="Text Box 9"/>
            <p:cNvSpPr txBox="1">
              <a:spLocks noChangeArrowheads="1"/>
            </p:cNvSpPr>
            <p:nvPr/>
          </p:nvSpPr>
          <p:spPr bwMode="auto">
            <a:xfrm>
              <a:off x="3936" y="3352"/>
              <a:ext cx="134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B</a:t>
              </a:r>
              <a:endParaRPr lang="pt-BR" altLang="pt-BR" b="1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1056" y="3352"/>
              <a:ext cx="134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A</a:t>
              </a:r>
              <a:endParaRPr lang="pt-BR" altLang="pt-BR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2496" y="3463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i="0" dirty="0"/>
                <a:t>1                    1</a:t>
              </a:r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29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609600"/>
          </a:xfrm>
          <a:noFill/>
        </p:spPr>
        <p:txBody>
          <a:bodyPr/>
          <a:lstStyle/>
          <a:p>
            <a:r>
              <a:rPr lang="pt-BR" altLang="pt-BR" smtClean="0"/>
              <a:t>Associação Binária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786050" y="4429132"/>
            <a:ext cx="44291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2550" marR="0" lvl="1" indent="-190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1" lang="pt-BR" altLang="pt-BR" sz="2000" b="1" i="0" kern="0" dirty="0">
                <a:latin typeface="+mn-lt"/>
              </a:rPr>
              <a:t>u</a:t>
            </a:r>
            <a:r>
              <a:rPr kumimoji="1" lang="pt-BR" altLang="pt-BR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 (1) objeto da classe A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aponta (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)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para um (1) objeto da classe B.</a:t>
            </a:r>
            <a:r>
              <a:rPr kumimoji="1" lang="pt-BR" altLang="pt-BR" sz="20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endParaRPr kumimoji="1" lang="pt-BR" alt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512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512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D04B0-3915-43C4-AE7B-D394925D76DF}" type="slidenum">
              <a:rPr lang="en-US" altLang="pt-BR" smtClean="0"/>
              <a:pPr/>
              <a:t>4</a:t>
            </a:fld>
            <a:endParaRPr lang="en-US" altLang="pt-BR" smtClean="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928662" y="1714488"/>
            <a:ext cx="77724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1213" lvl="1" indent="-277813" algn="just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kumimoji="1" lang="pt-BR" altLang="pt-BR" sz="2000" i="0" dirty="0"/>
              <a:t> </a:t>
            </a:r>
            <a:r>
              <a:rPr kumimoji="1" lang="pt-BR" altLang="pt-BR" sz="2000" i="0" u="sng" dirty="0" smtClean="0"/>
              <a:t>Associação Binária Bidirecional:</a:t>
            </a:r>
            <a:r>
              <a:rPr kumimoji="1" lang="pt-BR" altLang="pt-BR" sz="2000" i="0" dirty="0" smtClean="0"/>
              <a:t> indica que um objeto de uma classe aponta para um ou mais objetos de uma outra classe. Contudo, o objeto apontado aponta para um ou mais objetos da classe cujo o ob </a:t>
            </a:r>
            <a:r>
              <a:rPr kumimoji="1" lang="pt-BR" altLang="pt-BR" sz="2000" i="0" dirty="0" err="1" smtClean="0"/>
              <a:t>jeto</a:t>
            </a:r>
            <a:r>
              <a:rPr kumimoji="1" lang="pt-BR" altLang="pt-BR" sz="2000" i="0" dirty="0" smtClean="0"/>
              <a:t> está realizando o apontamento.</a:t>
            </a:r>
            <a:endParaRPr kumimoji="1" lang="pt-BR" altLang="pt-BR" sz="2000" i="0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24052" y="3214686"/>
            <a:ext cx="6705600" cy="1196975"/>
            <a:chOff x="1056" y="3352"/>
            <a:chExt cx="4224" cy="754"/>
          </a:xfrm>
        </p:grpSpPr>
        <p:sp>
          <p:nvSpPr>
            <p:cNvPr id="5130" name="Text Box 9"/>
            <p:cNvSpPr txBox="1">
              <a:spLocks noChangeArrowheads="1"/>
            </p:cNvSpPr>
            <p:nvPr/>
          </p:nvSpPr>
          <p:spPr bwMode="auto">
            <a:xfrm>
              <a:off x="3936" y="3352"/>
              <a:ext cx="134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D</a:t>
              </a:r>
              <a:endParaRPr lang="pt-BR" altLang="pt-BR" b="1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1056" y="3352"/>
              <a:ext cx="134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pt-BR" altLang="pt-BR" i="0" dirty="0"/>
            </a:p>
            <a:p>
              <a:pPr algn="ctr"/>
              <a:r>
                <a:rPr lang="pt-BR" altLang="pt-BR" b="1" i="0" dirty="0" smtClean="0"/>
                <a:t>C</a:t>
              </a:r>
              <a:endParaRPr lang="pt-BR" altLang="pt-BR" i="0" dirty="0"/>
            </a:p>
            <a:p>
              <a:pPr algn="ctr"/>
              <a:endParaRPr lang="pt-BR" altLang="pt-BR" i="0" dirty="0"/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2496" y="3463"/>
              <a:ext cx="13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i="0" dirty="0" smtClean="0"/>
                <a:t>1                1.. *</a:t>
              </a:r>
              <a:endParaRPr lang="pt-BR" altLang="pt-BR" i="0" dirty="0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29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609600"/>
          </a:xfrm>
          <a:noFill/>
        </p:spPr>
        <p:txBody>
          <a:bodyPr/>
          <a:lstStyle/>
          <a:p>
            <a:r>
              <a:rPr lang="pt-BR" altLang="pt-BR" smtClean="0"/>
              <a:t>Associação Binária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285984" y="4672026"/>
            <a:ext cx="5357850" cy="11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2550" lvl="1" indent="-190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pt-BR" altLang="pt-BR" sz="2000" b="1" i="0" kern="0" dirty="0">
                <a:latin typeface="+mn-lt"/>
              </a:rPr>
              <a:t>u</a:t>
            </a:r>
            <a:r>
              <a:rPr kumimoji="1" lang="pt-BR" altLang="pt-BR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 (1) objeto da classe C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aponta (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) </a:t>
            </a:r>
            <a:r>
              <a:rPr kumimoji="1" lang="pt-BR" altLang="pt-BR" sz="2000" b="1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para um ou mais  (1..*) objetos da classe D. Contudo, um (1) da classe D aponta </a:t>
            </a:r>
            <a:r>
              <a:rPr kumimoji="1" lang="pt-BR" altLang="pt-BR" sz="2000" b="1" i="0" kern="0" dirty="0"/>
              <a:t>(</a:t>
            </a:r>
            <a:r>
              <a:rPr kumimoji="1" lang="pt-BR" altLang="pt-BR" sz="2000" b="1" i="0" kern="0" dirty="0">
                <a:sym typeface="Wingdings" pitchFamily="2" charset="2"/>
              </a:rPr>
              <a:t>) </a:t>
            </a:r>
            <a:r>
              <a:rPr kumimoji="1" lang="pt-BR" altLang="pt-BR" sz="2000" b="1" i="0" kern="0" dirty="0"/>
              <a:t>para um </a:t>
            </a:r>
            <a:r>
              <a:rPr kumimoji="1" lang="pt-BR" altLang="pt-BR" sz="2000" b="1" i="0" kern="0" dirty="0" smtClean="0"/>
              <a:t>objeto da classe C</a:t>
            </a:r>
            <a:endParaRPr kumimoji="1" lang="pt-BR" alt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512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512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D04B0-3915-43C4-AE7B-D394925D76DF}" type="slidenum">
              <a:rPr lang="en-US" altLang="pt-BR" smtClean="0"/>
              <a:pPr/>
              <a:t>5</a:t>
            </a:fld>
            <a:endParaRPr lang="en-US" altLang="pt-BR" smtClean="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928662" y="1857364"/>
            <a:ext cx="74295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1213" lvl="1" indent="-277813" algn="just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kumimoji="1" lang="pt-BR" altLang="pt-BR" sz="2000" i="0" dirty="0"/>
              <a:t> </a:t>
            </a:r>
            <a:r>
              <a:rPr kumimoji="1" lang="pt-BR" altLang="pt-BR" sz="2000" i="0" u="sng" dirty="0" smtClean="0"/>
              <a:t>Multiplicidade(Cardinalidade</a:t>
            </a:r>
            <a:r>
              <a:rPr kumimoji="1" lang="pt-BR" altLang="pt-BR" sz="2000" i="0" u="sng" dirty="0"/>
              <a:t>):</a:t>
            </a:r>
            <a:r>
              <a:rPr kumimoji="1" lang="pt-BR" altLang="pt-BR" sz="2000" b="1" i="0" dirty="0">
                <a:solidFill>
                  <a:schemeClr val="accent2"/>
                </a:solidFill>
              </a:rPr>
              <a:t> </a:t>
            </a:r>
            <a:r>
              <a:rPr kumimoji="1" lang="pt-BR" altLang="pt-BR" sz="2000" i="0" dirty="0"/>
              <a:t>indica quantas </a:t>
            </a:r>
            <a:r>
              <a:rPr kumimoji="1" lang="pt-BR" altLang="pt-BR" sz="2000" i="0" dirty="0" smtClean="0"/>
              <a:t>instâncias </a:t>
            </a:r>
            <a:r>
              <a:rPr kumimoji="1" lang="pt-BR" altLang="pt-BR" sz="2000" i="0" dirty="0"/>
              <a:t>(</a:t>
            </a:r>
            <a:r>
              <a:rPr kumimoji="1" lang="pt-BR" altLang="pt-BR" sz="2000" b="1" i="0" dirty="0">
                <a:solidFill>
                  <a:schemeClr val="bg2"/>
                </a:solidFill>
              </a:rPr>
              <a:t>objetos</a:t>
            </a:r>
            <a:r>
              <a:rPr kumimoji="1" lang="pt-BR" altLang="pt-BR" sz="2000" i="0" dirty="0"/>
              <a:t>) de uma determinada classe  	interage com outras </a:t>
            </a:r>
            <a:r>
              <a:rPr kumimoji="1" lang="pt-BR" altLang="pt-BR" sz="2000" i="0" dirty="0" smtClean="0"/>
              <a:t>instâncias (</a:t>
            </a:r>
            <a:r>
              <a:rPr kumimoji="1" lang="pt-BR" altLang="pt-BR" sz="2000" b="1" i="0" dirty="0">
                <a:solidFill>
                  <a:schemeClr val="bg2"/>
                </a:solidFill>
              </a:rPr>
              <a:t>objetos</a:t>
            </a:r>
            <a:r>
              <a:rPr kumimoji="1" lang="pt-BR" altLang="pt-BR" sz="2000" i="0" dirty="0"/>
              <a:t>) de outra 	classe.</a:t>
            </a:r>
          </a:p>
        </p:txBody>
      </p:sp>
      <p:sp>
        <p:nvSpPr>
          <p:cNvPr id="5129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609600"/>
          </a:xfrm>
          <a:noFill/>
        </p:spPr>
        <p:txBody>
          <a:bodyPr/>
          <a:lstStyle/>
          <a:p>
            <a:r>
              <a:rPr lang="pt-BR" altLang="pt-BR" smtClean="0"/>
              <a:t>Associação Binária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Dimas F. Cardoso</a:t>
            </a:r>
            <a:endParaRPr lang="en-US" altLang="pt-BR"/>
          </a:p>
        </p:txBody>
      </p:sp>
      <p:sp>
        <p:nvSpPr>
          <p:cNvPr id="717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Fatec</a:t>
            </a:r>
          </a:p>
        </p:txBody>
      </p:sp>
      <p:sp>
        <p:nvSpPr>
          <p:cNvPr id="717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D7D2D5-DC8D-413C-874A-9CF203B68318}" type="slidenum">
              <a:rPr lang="en-US" altLang="pt-BR" smtClean="0"/>
              <a:pPr/>
              <a:t>6</a:t>
            </a:fld>
            <a:endParaRPr lang="en-US" altLang="pt-BR" smtClean="0"/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1066800" y="2373313"/>
          <a:ext cx="76962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Imagem de bitmap" r:id="rId3" imgW="3029373" imgH="1495634" progId="PBrush">
                  <p:embed/>
                </p:oleObj>
              </mc:Choice>
              <mc:Fallback>
                <p:oleObj name="Imagem de bitmap" r:id="rId3" imgW="3029373" imgH="149563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73313"/>
                        <a:ext cx="7696200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609600"/>
          </a:xfrm>
          <a:noFill/>
        </p:spPr>
        <p:txBody>
          <a:bodyPr/>
          <a:lstStyle/>
          <a:p>
            <a:r>
              <a:rPr lang="pt-BR" altLang="pt-BR" smtClean="0"/>
              <a:t>Associação Binária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1219200" y="16906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–"/>
            </a:pPr>
            <a:r>
              <a:rPr lang="pt-BR" altLang="pt-BR" sz="2800" i="0"/>
              <a:t>   Tipos de Multiplicidade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erno">
  <a:themeElements>
    <a:clrScheme name="C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apresentação\CADERNO.POT</Template>
  <TotalTime>1934</TotalTime>
  <Words>250</Words>
  <Application>Microsoft Office PowerPoint</Application>
  <PresentationFormat>Apresentação na tela (4:3)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Monotype Sorts</vt:lpstr>
      <vt:lpstr>Times New Roman</vt:lpstr>
      <vt:lpstr>Wingdings</vt:lpstr>
      <vt:lpstr>Caderno</vt:lpstr>
      <vt:lpstr>Imagem de bitmap</vt:lpstr>
      <vt:lpstr>Apresentação do PowerPoint</vt:lpstr>
      <vt:lpstr>Associação Binária</vt:lpstr>
      <vt:lpstr>Associação Binária</vt:lpstr>
      <vt:lpstr>Associação Binária</vt:lpstr>
      <vt:lpstr>Associação Binária</vt:lpstr>
      <vt:lpstr>Associação Binária</vt:lpstr>
    </vt:vector>
  </TitlesOfParts>
  <Company>PUCCAMP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Maurício  Prates</dc:creator>
  <cp:lastModifiedBy>Dimas Ferreira Cardoso</cp:lastModifiedBy>
  <cp:revision>140</cp:revision>
  <cp:lastPrinted>1998-03-02T11:53:16Z</cp:lastPrinted>
  <dcterms:created xsi:type="dcterms:W3CDTF">1998-01-28T18:59:53Z</dcterms:created>
  <dcterms:modified xsi:type="dcterms:W3CDTF">2016-10-10T10:30:23Z</dcterms:modified>
</cp:coreProperties>
</file>