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63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  <p:extLst>
      <p:ext uri="{BB962C8B-B14F-4D97-AF65-F5344CB8AC3E}">
        <p14:creationId xmlns:p14="http://schemas.microsoft.com/office/powerpoint/2010/main" val="3850488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8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5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7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47121-5EFF-45D7-9491-3C3E32F983A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214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6D000-D82D-4C7B-9335-3FC3DA9259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241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1512" cy="56372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72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4F8F4-A141-4031-A0DF-54888665A6C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2346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EE70C-D7AB-406C-AFD6-8ED5F72CA58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3258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040AB-2E79-4082-B54F-9034DA40FAF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846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DD39D-561D-451C-88EC-1A0FA68092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95305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08412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3975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4A813-8153-4441-A6DB-9A9F4626B7A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2286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1B8A6-239D-44F0-B306-6ED0205EC82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799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7BD6-7C47-4D5B-835F-96633D0C799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6557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D74F5-01DD-42A7-8780-65784527496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3619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87DF3-40A8-410E-9816-0B702FE5AC1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166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5F72E-23B4-4645-8E11-400B296F865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54369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9CA32-A6D6-4163-BB1F-EA1770E638B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108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BCE70-ADA3-4A94-9F77-FA1DCCF13FF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5566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1512" cy="56372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72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48F67-8876-4448-A160-4250C7C5DF7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3527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E7418-DE84-40AD-B2D8-005B52BB7A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457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08412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3975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90997-A3D2-42D2-8B7F-98AD7EAD842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970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681FC-65D4-4844-B935-26E7789652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46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49E81-C25E-47BE-93F3-2DF02BAF2C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94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30835-4F8E-4B4A-9F82-539478A0C5C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435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C5593-F8DA-4035-B4F4-332F153EE3D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9402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E1274-C1E0-4C2F-A3CD-EACF37A82B2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02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-4763"/>
            <a:ext cx="1063625" cy="6856413"/>
            <a:chOff x="0" y="-3"/>
            <a:chExt cx="670" cy="4319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26" y="-3"/>
              <a:ext cx="637" cy="4319"/>
              <a:chOff x="26" y="-3"/>
              <a:chExt cx="637" cy="4319"/>
            </a:xfrm>
          </p:grpSpPr>
          <p:sp>
            <p:nvSpPr>
              <p:cNvPr id="2" name="AutoShape 3"/>
              <p:cNvSpPr>
                <a:spLocks noChangeArrowheads="1"/>
              </p:cNvSpPr>
              <p:nvPr/>
            </p:nvSpPr>
            <p:spPr bwMode="auto">
              <a:xfrm flipH="1">
                <a:off x="37" y="-3"/>
                <a:ext cx="618" cy="4304"/>
              </a:xfrm>
              <a:custGeom>
                <a:avLst/>
                <a:gdLst>
                  <a:gd name="G0" fmla="+- 64816 0 0"/>
                  <a:gd name="G1" fmla="+- 1 0 0"/>
                  <a:gd name="G2" fmla="+- 65535 0 0"/>
                  <a:gd name="G3" fmla="*/ 1 16385 2"/>
                  <a:gd name="G4" fmla="*/ 1 29003 51712"/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w 1000"/>
                  <a:gd name="T11" fmla="*/ 0 h 720"/>
                  <a:gd name="T12" fmla="*/ 1000 w 1000"/>
                  <a:gd name="T13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3" name="AutoShape 4"/>
              <p:cNvSpPr>
                <a:spLocks noChangeArrowheads="1"/>
              </p:cNvSpPr>
              <p:nvPr/>
            </p:nvSpPr>
            <p:spPr bwMode="auto">
              <a:xfrm flipH="1">
                <a:off x="35" y="1068"/>
                <a:ext cx="618" cy="314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+- 65535 0 0"/>
                  <a:gd name="G5" fmla="*/ 1 24577 2"/>
                  <a:gd name="G6" fmla="*/ 1 29003 51712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 flipH="1">
                <a:off x="37" y="809"/>
                <a:ext cx="618" cy="316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65535 0 0"/>
                  <a:gd name="G4" fmla="*/ 1 16385 2"/>
                  <a:gd name="G5" fmla="*/ 1 29003 51712"/>
                  <a:gd name="G6" fmla="+- 8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B7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0" name="AutoShape 6"/>
              <p:cNvSpPr>
                <a:spLocks noChangeArrowheads="1"/>
              </p:cNvSpPr>
              <p:nvPr/>
            </p:nvSpPr>
            <p:spPr bwMode="auto">
              <a:xfrm flipH="1">
                <a:off x="37" y="93"/>
                <a:ext cx="618" cy="190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*/ 1 0 51712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+- 1 0 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+- 1 0 0"/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w 624"/>
                  <a:gd name="T13" fmla="*/ 0 h 370"/>
                  <a:gd name="T14" fmla="*/ 624 w 624"/>
                  <a:gd name="T15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5490A8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 flipH="1">
                <a:off x="35" y="622"/>
                <a:ext cx="618" cy="219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+- 65535 0 0"/>
                  <a:gd name="G5" fmla="*/ 1 16385 2"/>
                  <a:gd name="G6" fmla="*/ 1 31069 34464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4" name="AutoShape 8"/>
              <p:cNvSpPr>
                <a:spLocks noChangeArrowheads="1"/>
              </p:cNvSpPr>
              <p:nvPr/>
            </p:nvSpPr>
            <p:spPr bwMode="auto">
              <a:xfrm flipH="1">
                <a:off x="36" y="428"/>
                <a:ext cx="618" cy="272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*/ 1 39575 59464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*/ 1 10923 1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*/ 1 0 51712"/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w 624"/>
                  <a:gd name="T13" fmla="*/ 0 h 272"/>
                  <a:gd name="T14" fmla="*/ 624 w 624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3" name="AutoShape 9"/>
              <p:cNvSpPr>
                <a:spLocks noChangeArrowheads="1"/>
              </p:cNvSpPr>
              <p:nvPr/>
            </p:nvSpPr>
            <p:spPr bwMode="auto">
              <a:xfrm flipH="1">
                <a:off x="36" y="235"/>
                <a:ext cx="626" cy="235"/>
              </a:xfrm>
              <a:custGeom>
                <a:avLst/>
                <a:gdLst>
                  <a:gd name="G0" fmla="*/ 1 31261 4608"/>
                  <a:gd name="G1" fmla="*/ 1 48365 11520"/>
                  <a:gd name="G2" fmla="*/ G1 1 180"/>
                  <a:gd name="G3" fmla="*/ G0 1 G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8 0 0"/>
                  <a:gd name="G10" fmla="*/ 1 1127 51712"/>
                  <a:gd name="G11" fmla="*/ 1 48365 11520"/>
                  <a:gd name="G12" fmla="*/ G11 1 180"/>
                  <a:gd name="G13" fmla="*/ G10 1 G12"/>
                  <a:gd name="G14" fmla="*/ 1 16385 2"/>
                  <a:gd name="G15" fmla="+- 1 0 0"/>
                  <a:gd name="G16" fmla="+- 1 0 0"/>
                  <a:gd name="G17" fmla="*/ 1 0 51712"/>
                  <a:gd name="G18" fmla="*/ 1 48365 11520"/>
                  <a:gd name="G19" fmla="*/ G18 1 180"/>
                  <a:gd name="G20" fmla="*/ G17 1 G19"/>
                  <a:gd name="G21" fmla="+- 65227 0 0"/>
                  <a:gd name="G22" fmla="+- 65467 0 0"/>
                  <a:gd name="G23" fmla="+- 315 0 0"/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w 632"/>
                  <a:gd name="T15" fmla="*/ 0 h 362"/>
                  <a:gd name="T16" fmla="*/ 632 w 632"/>
                  <a:gd name="T17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4" name="AutoShape 10"/>
              <p:cNvSpPr>
                <a:spLocks noChangeArrowheads="1"/>
              </p:cNvSpPr>
              <p:nvPr/>
            </p:nvSpPr>
            <p:spPr bwMode="auto">
              <a:xfrm flipH="1">
                <a:off x="27" y="2479"/>
                <a:ext cx="618" cy="314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+- 65535 0 0"/>
                  <a:gd name="G5" fmla="*/ 1 24577 2"/>
                  <a:gd name="G6" fmla="*/ 1 29003 51712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5" name="AutoShape 11"/>
              <p:cNvSpPr>
                <a:spLocks noChangeArrowheads="1"/>
              </p:cNvSpPr>
              <p:nvPr/>
            </p:nvSpPr>
            <p:spPr bwMode="auto">
              <a:xfrm flipH="1">
                <a:off x="30" y="2227"/>
                <a:ext cx="618" cy="314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65535 0 0"/>
                  <a:gd name="G4" fmla="*/ 1 16385 2"/>
                  <a:gd name="G5" fmla="*/ 1 29003 51712"/>
                  <a:gd name="G6" fmla="+- 8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 flipH="1">
                <a:off x="30" y="1509"/>
                <a:ext cx="618" cy="191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*/ 1 0 51712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+- 1 0 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+- 1 0 0"/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w 624"/>
                  <a:gd name="T13" fmla="*/ 0 h 370"/>
                  <a:gd name="T14" fmla="*/ 624 w 624"/>
                  <a:gd name="T15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7" name="AutoShape 13"/>
              <p:cNvSpPr>
                <a:spLocks noChangeArrowheads="1"/>
              </p:cNvSpPr>
              <p:nvPr/>
            </p:nvSpPr>
            <p:spPr bwMode="auto">
              <a:xfrm flipH="1">
                <a:off x="30" y="2035"/>
                <a:ext cx="618" cy="218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+- 65535 0 0"/>
                  <a:gd name="G5" fmla="*/ 1 16385 2"/>
                  <a:gd name="G6" fmla="*/ 1 31069 34464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E1E1B7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8" name="AutoShape 14"/>
              <p:cNvSpPr>
                <a:spLocks noChangeArrowheads="1"/>
              </p:cNvSpPr>
              <p:nvPr/>
            </p:nvSpPr>
            <p:spPr bwMode="auto">
              <a:xfrm flipH="1">
                <a:off x="30" y="1846"/>
                <a:ext cx="618" cy="269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*/ 1 39575 59464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*/ 1 10923 1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*/ 1 0 51712"/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w 624"/>
                  <a:gd name="T13" fmla="*/ 0 h 272"/>
                  <a:gd name="T14" fmla="*/ 624 w 624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39" name="AutoShape 15"/>
              <p:cNvSpPr>
                <a:spLocks noChangeArrowheads="1"/>
              </p:cNvSpPr>
              <p:nvPr/>
            </p:nvSpPr>
            <p:spPr bwMode="auto">
              <a:xfrm flipH="1">
                <a:off x="29" y="1649"/>
                <a:ext cx="626" cy="236"/>
              </a:xfrm>
              <a:custGeom>
                <a:avLst/>
                <a:gdLst>
                  <a:gd name="G0" fmla="*/ 1 31261 4608"/>
                  <a:gd name="G1" fmla="*/ 1 48365 11520"/>
                  <a:gd name="G2" fmla="*/ G1 1 180"/>
                  <a:gd name="G3" fmla="*/ G0 1 G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8 0 0"/>
                  <a:gd name="G10" fmla="*/ 1 1127 51712"/>
                  <a:gd name="G11" fmla="*/ 1 48365 11520"/>
                  <a:gd name="G12" fmla="*/ G11 1 180"/>
                  <a:gd name="G13" fmla="*/ G10 1 G12"/>
                  <a:gd name="G14" fmla="*/ 1 16385 2"/>
                  <a:gd name="G15" fmla="+- 1 0 0"/>
                  <a:gd name="G16" fmla="+- 1 0 0"/>
                  <a:gd name="G17" fmla="*/ 1 0 51712"/>
                  <a:gd name="G18" fmla="*/ 1 48365 11520"/>
                  <a:gd name="G19" fmla="*/ G18 1 180"/>
                  <a:gd name="G20" fmla="*/ G17 1 G19"/>
                  <a:gd name="G21" fmla="+- 65227 0 0"/>
                  <a:gd name="G22" fmla="+- 65467 0 0"/>
                  <a:gd name="G23" fmla="+- 315 0 0"/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w 632"/>
                  <a:gd name="T15" fmla="*/ 0 h 362"/>
                  <a:gd name="T16" fmla="*/ 632 w 632"/>
                  <a:gd name="T17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40" name="AutoShape 16"/>
              <p:cNvSpPr>
                <a:spLocks noChangeArrowheads="1"/>
              </p:cNvSpPr>
              <p:nvPr/>
            </p:nvSpPr>
            <p:spPr bwMode="auto">
              <a:xfrm flipH="1">
                <a:off x="30" y="3129"/>
                <a:ext cx="618" cy="314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+- 65535 0 0"/>
                  <a:gd name="G5" fmla="*/ 1 24577 2"/>
                  <a:gd name="G6" fmla="*/ 1 29003 51712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32" y="2870"/>
                <a:ext cx="618" cy="316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65535 0 0"/>
                  <a:gd name="G4" fmla="*/ 1 16385 2"/>
                  <a:gd name="G5" fmla="*/ 1 29003 51712"/>
                  <a:gd name="G6" fmla="+- 8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42" name="AutoShape 18"/>
              <p:cNvSpPr>
                <a:spLocks noChangeArrowheads="1"/>
              </p:cNvSpPr>
              <p:nvPr/>
            </p:nvSpPr>
            <p:spPr bwMode="auto">
              <a:xfrm flipH="1">
                <a:off x="27" y="3568"/>
                <a:ext cx="618" cy="190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*/ 1 0 51712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+- 1 0 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+- 1 0 0"/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w 624"/>
                  <a:gd name="T13" fmla="*/ 0 h 370"/>
                  <a:gd name="T14" fmla="*/ 624 w 624"/>
                  <a:gd name="T15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E1E1B7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43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229" y="3899"/>
                <a:ext cx="217" cy="619"/>
              </a:xfrm>
              <a:custGeom>
                <a:avLst/>
                <a:gdLst>
                  <a:gd name="G0" fmla="+- 290 0 0"/>
                  <a:gd name="G1" fmla="+- 1 0 0"/>
                  <a:gd name="G2" fmla="+- 1 0 0"/>
                  <a:gd name="G3" fmla="+- 623 0 0"/>
                  <a:gd name="G4" fmla="*/ 1 16385 2"/>
                  <a:gd name="G5" fmla="*/ 1 31069 34464"/>
                  <a:gd name="G6" fmla="+- 8 0 0"/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w 291"/>
                  <a:gd name="T11" fmla="*/ 0 h 625"/>
                  <a:gd name="T12" fmla="*/ 291 w 291"/>
                  <a:gd name="T13" fmla="*/ 62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26" y="3904"/>
                <a:ext cx="618" cy="269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*/ 1 39575 59464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*/ 1 10923 1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*/ 1 0 51712"/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w 624"/>
                  <a:gd name="T13" fmla="*/ 0 h 272"/>
                  <a:gd name="T14" fmla="*/ 624 w 624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1045" name="AutoShape 21"/>
              <p:cNvSpPr>
                <a:spLocks noChangeArrowheads="1"/>
              </p:cNvSpPr>
              <p:nvPr/>
            </p:nvSpPr>
            <p:spPr bwMode="auto">
              <a:xfrm flipH="1">
                <a:off x="26" y="3709"/>
                <a:ext cx="626" cy="236"/>
              </a:xfrm>
              <a:custGeom>
                <a:avLst/>
                <a:gdLst>
                  <a:gd name="G0" fmla="*/ 1 31261 4608"/>
                  <a:gd name="G1" fmla="*/ 1 48365 11520"/>
                  <a:gd name="G2" fmla="*/ G1 1 180"/>
                  <a:gd name="G3" fmla="*/ G0 1 G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8 0 0"/>
                  <a:gd name="G10" fmla="*/ 1 1127 51712"/>
                  <a:gd name="G11" fmla="*/ 1 48365 11520"/>
                  <a:gd name="G12" fmla="*/ G11 1 180"/>
                  <a:gd name="G13" fmla="*/ G10 1 G12"/>
                  <a:gd name="G14" fmla="*/ 1 16385 2"/>
                  <a:gd name="G15" fmla="+- 1 0 0"/>
                  <a:gd name="G16" fmla="+- 1 0 0"/>
                  <a:gd name="G17" fmla="*/ 1 0 51712"/>
                  <a:gd name="G18" fmla="*/ 1 48365 11520"/>
                  <a:gd name="G19" fmla="*/ G18 1 180"/>
                  <a:gd name="G20" fmla="*/ G17 1 G19"/>
                  <a:gd name="G21" fmla="+- 65227 0 0"/>
                  <a:gd name="G22" fmla="+- 65467 0 0"/>
                  <a:gd name="G23" fmla="+- 315 0 0"/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w 632"/>
                  <a:gd name="T15" fmla="*/ 0 h 362"/>
                  <a:gd name="T16" fmla="*/ 632 w 632"/>
                  <a:gd name="T17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</p:grp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 rot="16200000" flipH="1">
              <a:off x="-1954" y="1951"/>
              <a:ext cx="4319" cy="411"/>
            </a:xfrm>
            <a:custGeom>
              <a:avLst/>
              <a:gdLst>
                <a:gd name="G0" fmla="+- 1478 0 0"/>
                <a:gd name="G1" fmla="+- 1 0 0"/>
                <a:gd name="G2" fmla="*/ 1 0 51712"/>
                <a:gd name="G3" fmla="sin 54740 G2"/>
                <a:gd name="G4" fmla="*/ 1 0 51712"/>
                <a:gd name="G5" fmla="cos 54736 G4"/>
                <a:gd name="G6" fmla="+- G3 0 G5"/>
                <a:gd name="G7" fmla="*/ G6 65535 1"/>
                <a:gd name="G8" fmla="+- G7 10800 0"/>
                <a:gd name="G9" fmla="+- 195 0 0"/>
                <a:gd name="G10" fmla="*/ 1 24577 2"/>
                <a:gd name="G11" fmla="*/ 1 29003 51712"/>
                <a:gd name="G12" fmla="+- 8 0 0"/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w 5762"/>
                <a:gd name="T11" fmla="*/ 0 h 385"/>
                <a:gd name="T12" fmla="*/ 5762 w 5762"/>
                <a:gd name="T13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1080000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pt-BR">
                <a:latin typeface="Times New Roman" pitchFamily="16" charset="0"/>
                <a:ea typeface="Microsoft YaHei" charset="-122"/>
              </a:endParaRPr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6200000" flipH="1">
              <a:off x="-1582" y="2062"/>
              <a:ext cx="4318" cy="188"/>
            </a:xfrm>
            <a:custGeom>
              <a:avLst/>
              <a:gdLst>
                <a:gd name="G0" fmla="+- 989 0 0"/>
                <a:gd name="G1" fmla="+- 1 0 0"/>
                <a:gd name="T0" fmla="*/ 189 256 1"/>
                <a:gd name="T1" fmla="*/ 0 256 1"/>
                <a:gd name="G2" fmla="+- 0 T0 T1"/>
                <a:gd name="G3" fmla="cos 54925 G2"/>
                <a:gd name="T2" fmla="*/ 189 256 1"/>
                <a:gd name="T3" fmla="*/ 0 256 1"/>
                <a:gd name="G4" fmla="+- 0 T2 T3"/>
                <a:gd name="G5" fmla="sin 54737 G4"/>
                <a:gd name="G6" fmla="+- G3 G5 0"/>
                <a:gd name="G7" fmla="+- G6 10800 0"/>
                <a:gd name="G8" fmla="+- 27 0 0"/>
                <a:gd name="G9" fmla="*/ 1 24577 2"/>
                <a:gd name="G10" fmla="*/ 1 29003 51712"/>
                <a:gd name="G11" fmla="+- 8 0 0"/>
                <a:gd name="T4" fmla="*/ 0 w 5761"/>
                <a:gd name="T5" fmla="*/ 28 h 189"/>
                <a:gd name="T6" fmla="*/ 5761 w 5761"/>
                <a:gd name="T7" fmla="*/ 0 h 189"/>
                <a:gd name="T8" fmla="*/ 5761 w 5761"/>
                <a:gd name="T9" fmla="*/ 189 h 189"/>
                <a:gd name="T10" fmla="*/ 1 w 5761"/>
                <a:gd name="T11" fmla="*/ 189 h 189"/>
                <a:gd name="T12" fmla="*/ 0 w 5761"/>
                <a:gd name="T13" fmla="*/ 28 h 189"/>
                <a:gd name="T14" fmla="*/ 0 w 5761"/>
                <a:gd name="T15" fmla="*/ 0 h 189"/>
                <a:gd name="T16" fmla="*/ 5761 w 5761"/>
                <a:gd name="T17" fmla="*/ 189 h 189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1080000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pt-BR">
                <a:latin typeface="Times New Roman" pitchFamily="16" charset="0"/>
                <a:ea typeface="Microsoft YaHei" charset="-122"/>
              </a:endParaRPr>
            </a:p>
          </p:txBody>
        </p:sp>
      </p:grpSp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08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0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  <a:p>
            <a:pPr lvl="4"/>
            <a:r>
              <a:rPr lang="en-GB" altLang="pt-BR" smtClean="0"/>
              <a:t>8.º Nível da estrutura de tópicos</a:t>
            </a:r>
          </a:p>
          <a:p>
            <a:pPr lvl="4"/>
            <a:r>
              <a:rPr lang="en-GB" altLang="pt-BR" smtClean="0"/>
              <a:t>9.º Nível da estrutura de tópicos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pt-BR">
              <a:latin typeface="Times New Roman" pitchFamily="16" charset="0"/>
              <a:ea typeface="Microsoft YaHei" charset="-122"/>
            </a:endParaRPr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pt-BR">
              <a:latin typeface="Times New Roman" pitchFamily="16" charset="0"/>
              <a:ea typeface="Microsoft YaHei" charset="-122"/>
            </a:endParaRP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  <a:cs typeface="Arial Unicode MS" panose="020B0604020202020204" pitchFamily="34" charset="-128"/>
              </a:defRPr>
            </a:lvl1pPr>
          </a:lstStyle>
          <a:p>
            <a:fld id="{7E01DEFD-8F43-4DDD-8630-BE335B86364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-3175" y="2438400"/>
            <a:ext cx="9145588" cy="1062038"/>
            <a:chOff x="-2" y="1536"/>
            <a:chExt cx="5761" cy="669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-2" y="1562"/>
              <a:ext cx="5761" cy="638"/>
              <a:chOff x="-2" y="1562"/>
              <a:chExt cx="5761" cy="638"/>
            </a:xfrm>
          </p:grpSpPr>
          <p:sp>
            <p:nvSpPr>
              <p:cNvPr id="2" name="AutoShape 3"/>
              <p:cNvSpPr>
                <a:spLocks noChangeArrowheads="1"/>
              </p:cNvSpPr>
              <p:nvPr/>
            </p:nvSpPr>
            <p:spPr bwMode="auto">
              <a:xfrm rot="5400000" flipH="1">
                <a:off x="2575" y="-992"/>
                <a:ext cx="623" cy="5743"/>
              </a:xfrm>
              <a:custGeom>
                <a:avLst/>
                <a:gdLst>
                  <a:gd name="G0" fmla="+- 64816 0 0"/>
                  <a:gd name="G1" fmla="+- 1 0 0"/>
                  <a:gd name="G2" fmla="+- 65535 0 0"/>
                  <a:gd name="G3" fmla="*/ 1 16385 2"/>
                  <a:gd name="G4" fmla="*/ 1 29003 51712"/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w 1000"/>
                  <a:gd name="T11" fmla="*/ 0 h 720"/>
                  <a:gd name="T12" fmla="*/ 1000 w 1000"/>
                  <a:gd name="T13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3" name="AutoShape 4"/>
              <p:cNvSpPr>
                <a:spLocks noChangeArrowheads="1"/>
              </p:cNvSpPr>
              <p:nvPr/>
            </p:nvSpPr>
            <p:spPr bwMode="auto">
              <a:xfrm rot="5400000" flipH="1">
                <a:off x="3811" y="1670"/>
                <a:ext cx="623" cy="420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+- 65535 0 0"/>
                  <a:gd name="G5" fmla="*/ 1 24577 2"/>
                  <a:gd name="G6" fmla="*/ 1 29003 51712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53" name="AutoShape 5"/>
              <p:cNvSpPr>
                <a:spLocks noChangeArrowheads="1"/>
              </p:cNvSpPr>
              <p:nvPr/>
            </p:nvSpPr>
            <p:spPr bwMode="auto">
              <a:xfrm rot="5400000" flipH="1">
                <a:off x="4151" y="1669"/>
                <a:ext cx="623" cy="421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65535 0 0"/>
                  <a:gd name="G4" fmla="*/ 1 16385 2"/>
                  <a:gd name="G5" fmla="*/ 1 29003 51712"/>
                  <a:gd name="G6" fmla="+- 8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B7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5192" y="1753"/>
                <a:ext cx="623" cy="254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*/ 1 0 51712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+- 1 0 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+- 1 0 0"/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w 624"/>
                  <a:gd name="T13" fmla="*/ 0 h 370"/>
                  <a:gd name="T14" fmla="*/ 624 w 624"/>
                  <a:gd name="T15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5490A8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55" name="AutoShape 7"/>
              <p:cNvSpPr>
                <a:spLocks noChangeArrowheads="1"/>
              </p:cNvSpPr>
              <p:nvPr/>
            </p:nvSpPr>
            <p:spPr bwMode="auto">
              <a:xfrm rot="5400000" flipH="1">
                <a:off x="4469" y="1733"/>
                <a:ext cx="623" cy="293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+- 65535 0 0"/>
                  <a:gd name="G5" fmla="*/ 1 16385 2"/>
                  <a:gd name="G6" fmla="*/ 1 31069 34464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4" name="AutoShape 8"/>
              <p:cNvSpPr>
                <a:spLocks noChangeArrowheads="1"/>
              </p:cNvSpPr>
              <p:nvPr/>
            </p:nvSpPr>
            <p:spPr bwMode="auto">
              <a:xfrm rot="5400000" flipH="1">
                <a:off x="4691" y="1699"/>
                <a:ext cx="623" cy="361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*/ 1 39575 59464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*/ 1 10923 1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*/ 1 0 51712"/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w 624"/>
                  <a:gd name="T13" fmla="*/ 0 h 272"/>
                  <a:gd name="T14" fmla="*/ 624 w 624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57" name="AutoShape 9"/>
              <p:cNvSpPr>
                <a:spLocks noChangeArrowheads="1"/>
              </p:cNvSpPr>
              <p:nvPr/>
            </p:nvSpPr>
            <p:spPr bwMode="auto">
              <a:xfrm rot="5400000" flipH="1">
                <a:off x="4972" y="1727"/>
                <a:ext cx="631" cy="314"/>
              </a:xfrm>
              <a:custGeom>
                <a:avLst/>
                <a:gdLst>
                  <a:gd name="G0" fmla="*/ 1 31261 4608"/>
                  <a:gd name="G1" fmla="*/ 1 48365 11520"/>
                  <a:gd name="G2" fmla="*/ G1 1 180"/>
                  <a:gd name="G3" fmla="*/ G0 1 G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8 0 0"/>
                  <a:gd name="G10" fmla="*/ 1 1127 51712"/>
                  <a:gd name="G11" fmla="*/ 1 48365 11520"/>
                  <a:gd name="G12" fmla="*/ G11 1 180"/>
                  <a:gd name="G13" fmla="*/ G10 1 G12"/>
                  <a:gd name="G14" fmla="*/ 1 16385 2"/>
                  <a:gd name="G15" fmla="+- 1 0 0"/>
                  <a:gd name="G16" fmla="+- 1 0 0"/>
                  <a:gd name="G17" fmla="*/ 1 0 51712"/>
                  <a:gd name="G18" fmla="*/ 1 48365 11520"/>
                  <a:gd name="G19" fmla="*/ G18 1 180"/>
                  <a:gd name="G20" fmla="*/ G17 1 G19"/>
                  <a:gd name="G21" fmla="+- 65227 0 0"/>
                  <a:gd name="G22" fmla="+- 65467 0 0"/>
                  <a:gd name="G23" fmla="+- 315 0 0"/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w 632"/>
                  <a:gd name="T15" fmla="*/ 0 h 362"/>
                  <a:gd name="T16" fmla="*/ 632 w 632"/>
                  <a:gd name="T17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58" name="AutoShape 10"/>
              <p:cNvSpPr>
                <a:spLocks noChangeArrowheads="1"/>
              </p:cNvSpPr>
              <p:nvPr/>
            </p:nvSpPr>
            <p:spPr bwMode="auto">
              <a:xfrm rot="5400000" flipH="1">
                <a:off x="1924" y="1666"/>
                <a:ext cx="623" cy="420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+- 65535 0 0"/>
                  <a:gd name="G5" fmla="*/ 1 24577 2"/>
                  <a:gd name="G6" fmla="*/ 1 29003 51712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59" name="AutoShape 11"/>
              <p:cNvSpPr>
                <a:spLocks noChangeArrowheads="1"/>
              </p:cNvSpPr>
              <p:nvPr/>
            </p:nvSpPr>
            <p:spPr bwMode="auto">
              <a:xfrm rot="5400000" flipH="1">
                <a:off x="2264" y="1664"/>
                <a:ext cx="623" cy="421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65535 0 0"/>
                  <a:gd name="G4" fmla="*/ 1 16385 2"/>
                  <a:gd name="G5" fmla="*/ 1 29003 51712"/>
                  <a:gd name="G6" fmla="+- 8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0" name="AutoShape 12"/>
              <p:cNvSpPr>
                <a:spLocks noChangeArrowheads="1"/>
              </p:cNvSpPr>
              <p:nvPr/>
            </p:nvSpPr>
            <p:spPr bwMode="auto">
              <a:xfrm rot="5400000" flipH="1">
                <a:off x="3305" y="1749"/>
                <a:ext cx="623" cy="254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*/ 1 0 51712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+- 1 0 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+- 1 0 0"/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w 624"/>
                  <a:gd name="T13" fmla="*/ 0 h 370"/>
                  <a:gd name="T14" fmla="*/ 624 w 624"/>
                  <a:gd name="T15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1" name="AutoShape 13"/>
              <p:cNvSpPr>
                <a:spLocks noChangeArrowheads="1"/>
              </p:cNvSpPr>
              <p:nvPr/>
            </p:nvSpPr>
            <p:spPr bwMode="auto">
              <a:xfrm rot="5400000" flipH="1">
                <a:off x="2582" y="1728"/>
                <a:ext cx="623" cy="293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+- 65535 0 0"/>
                  <a:gd name="G5" fmla="*/ 1 16385 2"/>
                  <a:gd name="G6" fmla="*/ 1 31069 34464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E1E1B7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2" name="AutoShape 14"/>
              <p:cNvSpPr>
                <a:spLocks noChangeArrowheads="1"/>
              </p:cNvSpPr>
              <p:nvPr/>
            </p:nvSpPr>
            <p:spPr bwMode="auto">
              <a:xfrm rot="5400000" flipH="1">
                <a:off x="2806" y="1696"/>
                <a:ext cx="623" cy="360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*/ 1 39575 59464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*/ 1 10923 1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*/ 1 0 51712"/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w 624"/>
                  <a:gd name="T13" fmla="*/ 0 h 272"/>
                  <a:gd name="T14" fmla="*/ 624 w 624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3" name="AutoShape 15"/>
              <p:cNvSpPr>
                <a:spLocks noChangeArrowheads="1"/>
              </p:cNvSpPr>
              <p:nvPr/>
            </p:nvSpPr>
            <p:spPr bwMode="auto">
              <a:xfrm rot="5400000" flipH="1">
                <a:off x="3083" y="1721"/>
                <a:ext cx="631" cy="315"/>
              </a:xfrm>
              <a:custGeom>
                <a:avLst/>
                <a:gdLst>
                  <a:gd name="G0" fmla="*/ 1 31261 4608"/>
                  <a:gd name="G1" fmla="*/ 1 48365 11520"/>
                  <a:gd name="G2" fmla="*/ G1 1 180"/>
                  <a:gd name="G3" fmla="*/ G0 1 G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8 0 0"/>
                  <a:gd name="G10" fmla="*/ 1 1127 51712"/>
                  <a:gd name="G11" fmla="*/ 1 48365 11520"/>
                  <a:gd name="G12" fmla="*/ G11 1 180"/>
                  <a:gd name="G13" fmla="*/ G10 1 G12"/>
                  <a:gd name="G14" fmla="*/ 1 16385 2"/>
                  <a:gd name="G15" fmla="+- 1 0 0"/>
                  <a:gd name="G16" fmla="+- 1 0 0"/>
                  <a:gd name="G17" fmla="*/ 1 0 51712"/>
                  <a:gd name="G18" fmla="*/ 1 48365 11520"/>
                  <a:gd name="G19" fmla="*/ G18 1 180"/>
                  <a:gd name="G20" fmla="*/ G17 1 G19"/>
                  <a:gd name="G21" fmla="+- 65227 0 0"/>
                  <a:gd name="G22" fmla="+- 65467 0 0"/>
                  <a:gd name="G23" fmla="+- 315 0 0"/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w 632"/>
                  <a:gd name="T15" fmla="*/ 0 h 362"/>
                  <a:gd name="T16" fmla="*/ 632 w 632"/>
                  <a:gd name="T17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4" name="AutoShape 16"/>
              <p:cNvSpPr>
                <a:spLocks noChangeArrowheads="1"/>
              </p:cNvSpPr>
              <p:nvPr/>
            </p:nvSpPr>
            <p:spPr bwMode="auto">
              <a:xfrm rot="5400000" flipH="1">
                <a:off x="1058" y="1670"/>
                <a:ext cx="623" cy="420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+- 65535 0 0"/>
                  <a:gd name="G5" fmla="*/ 1 24577 2"/>
                  <a:gd name="G6" fmla="*/ 1 29003 51712"/>
                  <a:gd name="G7" fmla="+- 8 0 0"/>
                  <a:gd name="G8" fmla="+- 1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5" name="AutoShape 17"/>
              <p:cNvSpPr>
                <a:spLocks noChangeArrowheads="1"/>
              </p:cNvSpPr>
              <p:nvPr/>
            </p:nvSpPr>
            <p:spPr bwMode="auto">
              <a:xfrm rot="5400000" flipH="1">
                <a:off x="1398" y="1669"/>
                <a:ext cx="623" cy="421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65535 0 0"/>
                  <a:gd name="G4" fmla="*/ 1 16385 2"/>
                  <a:gd name="G5" fmla="*/ 1 29003 51712"/>
                  <a:gd name="G6" fmla="+- 8 0 0"/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w 624"/>
                  <a:gd name="T11" fmla="*/ 0 h 317"/>
                  <a:gd name="T12" fmla="*/ 624 w 624"/>
                  <a:gd name="T13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6" name="AutoShape 18"/>
              <p:cNvSpPr>
                <a:spLocks noChangeArrowheads="1"/>
              </p:cNvSpPr>
              <p:nvPr/>
            </p:nvSpPr>
            <p:spPr bwMode="auto">
              <a:xfrm rot="5400000" flipH="1">
                <a:off x="553" y="1749"/>
                <a:ext cx="623" cy="254"/>
              </a:xfrm>
              <a:custGeom>
                <a:avLst/>
                <a:gdLst>
                  <a:gd name="G0" fmla="+- 65264 0 0"/>
                  <a:gd name="G1" fmla="+- 1 0 0"/>
                  <a:gd name="G2" fmla="+- 1 0 0"/>
                  <a:gd name="G3" fmla="+- 1 0 0"/>
                  <a:gd name="G4" fmla="*/ 1 0 51712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+- 1 0 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+- 1 0 0"/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w 624"/>
                  <a:gd name="T13" fmla="*/ 0 h 370"/>
                  <a:gd name="T14" fmla="*/ 624 w 624"/>
                  <a:gd name="T15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E1E1B7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7" name="AutoShape 19"/>
              <p:cNvSpPr>
                <a:spLocks noChangeArrowheads="1"/>
              </p:cNvSpPr>
              <p:nvPr/>
            </p:nvSpPr>
            <p:spPr bwMode="auto">
              <a:xfrm flipH="1">
                <a:off x="-2" y="1562"/>
                <a:ext cx="290" cy="624"/>
              </a:xfrm>
              <a:custGeom>
                <a:avLst/>
                <a:gdLst>
                  <a:gd name="G0" fmla="+- 290 0 0"/>
                  <a:gd name="G1" fmla="+- 1 0 0"/>
                  <a:gd name="G2" fmla="+- 1 0 0"/>
                  <a:gd name="G3" fmla="+- 623 0 0"/>
                  <a:gd name="G4" fmla="*/ 1 16385 2"/>
                  <a:gd name="G5" fmla="*/ 1 31069 34464"/>
                  <a:gd name="G6" fmla="+- 8 0 0"/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w 291"/>
                  <a:gd name="T11" fmla="*/ 0 h 625"/>
                  <a:gd name="T12" fmla="*/ 291 w 291"/>
                  <a:gd name="T13" fmla="*/ 62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8" name="AutoShape 20"/>
              <p:cNvSpPr>
                <a:spLocks noChangeArrowheads="1"/>
              </p:cNvSpPr>
              <p:nvPr/>
            </p:nvSpPr>
            <p:spPr bwMode="auto">
              <a:xfrm rot="5400000" flipH="1">
                <a:off x="52" y="1696"/>
                <a:ext cx="623" cy="360"/>
              </a:xfrm>
              <a:custGeom>
                <a:avLst/>
                <a:gdLst>
                  <a:gd name="G0" fmla="+- 1 0 0"/>
                  <a:gd name="G1" fmla="*/ 1 0 51712"/>
                  <a:gd name="G2" fmla="+- 1 0 0"/>
                  <a:gd name="G3" fmla="+- 1 0 0"/>
                  <a:gd name="G4" fmla="*/ 1 39575 59464"/>
                  <a:gd name="G5" fmla="+- 1 0 0"/>
                  <a:gd name="G6" fmla="*/ 1 5095 51712"/>
                  <a:gd name="G7" fmla="*/ 1 48365 11520"/>
                  <a:gd name="G8" fmla="*/ G7 1 180"/>
                  <a:gd name="G9" fmla="*/ G6 1 G8"/>
                  <a:gd name="G10" fmla="+- 1 0 0"/>
                  <a:gd name="G11" fmla="*/ 1 10923 10"/>
                  <a:gd name="G12" fmla="*/ 1 0 51712"/>
                  <a:gd name="G13" fmla="*/ 1 48365 11520"/>
                  <a:gd name="G14" fmla="*/ G13 1 180"/>
                  <a:gd name="G15" fmla="*/ G12 1 G14"/>
                  <a:gd name="G16" fmla="+- 1 0 0"/>
                  <a:gd name="G17" fmla="*/ 1 0 51712"/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w 624"/>
                  <a:gd name="T13" fmla="*/ 0 h 272"/>
                  <a:gd name="T14" fmla="*/ 624 w 624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  <p:sp>
            <p:nvSpPr>
              <p:cNvPr id="2069" name="AutoShape 21"/>
              <p:cNvSpPr>
                <a:spLocks noChangeArrowheads="1"/>
              </p:cNvSpPr>
              <p:nvPr/>
            </p:nvSpPr>
            <p:spPr bwMode="auto">
              <a:xfrm rot="5400000" flipH="1">
                <a:off x="329" y="1721"/>
                <a:ext cx="631" cy="315"/>
              </a:xfrm>
              <a:custGeom>
                <a:avLst/>
                <a:gdLst>
                  <a:gd name="G0" fmla="*/ 1 31261 4608"/>
                  <a:gd name="G1" fmla="*/ 1 48365 11520"/>
                  <a:gd name="G2" fmla="*/ G1 1 180"/>
                  <a:gd name="G3" fmla="*/ G0 1 G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8 0 0"/>
                  <a:gd name="G10" fmla="*/ 1 1127 51712"/>
                  <a:gd name="G11" fmla="*/ 1 48365 11520"/>
                  <a:gd name="G12" fmla="*/ G11 1 180"/>
                  <a:gd name="G13" fmla="*/ G10 1 G12"/>
                  <a:gd name="G14" fmla="*/ 1 16385 2"/>
                  <a:gd name="G15" fmla="+- 1 0 0"/>
                  <a:gd name="G16" fmla="+- 1 0 0"/>
                  <a:gd name="G17" fmla="*/ 1 0 51712"/>
                  <a:gd name="G18" fmla="*/ 1 48365 11520"/>
                  <a:gd name="G19" fmla="*/ G18 1 180"/>
                  <a:gd name="G20" fmla="*/ G17 1 G19"/>
                  <a:gd name="G21" fmla="+- 65227 0 0"/>
                  <a:gd name="G22" fmla="+- 65467 0 0"/>
                  <a:gd name="G23" fmla="+- 315 0 0"/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w 632"/>
                  <a:gd name="T15" fmla="*/ 0 h 362"/>
                  <a:gd name="T16" fmla="*/ 632 w 632"/>
                  <a:gd name="T17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pt-BR">
                  <a:latin typeface="Times New Roman" pitchFamily="16" charset="0"/>
                  <a:ea typeface="Microsoft YaHei" charset="-122"/>
                </a:endParaRPr>
              </a:p>
            </p:txBody>
          </p:sp>
        </p:grpSp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flipH="1">
              <a:off x="-2" y="1536"/>
              <a:ext cx="5760" cy="411"/>
            </a:xfrm>
            <a:custGeom>
              <a:avLst/>
              <a:gdLst>
                <a:gd name="G0" fmla="+- 1478 0 0"/>
                <a:gd name="G1" fmla="+- 1 0 0"/>
                <a:gd name="G2" fmla="*/ 1 0 51712"/>
                <a:gd name="G3" fmla="sin 54740 G2"/>
                <a:gd name="G4" fmla="*/ 1 0 51712"/>
                <a:gd name="G5" fmla="cos 54736 G4"/>
                <a:gd name="G6" fmla="+- G3 0 G5"/>
                <a:gd name="G7" fmla="*/ G6 65535 1"/>
                <a:gd name="G8" fmla="+- G7 10800 0"/>
                <a:gd name="G9" fmla="+- 195 0 0"/>
                <a:gd name="G10" fmla="*/ 1 24577 2"/>
                <a:gd name="G11" fmla="*/ 1 29003 51712"/>
                <a:gd name="G12" fmla="+- 8 0 0"/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w 5762"/>
                <a:gd name="T11" fmla="*/ 0 h 385"/>
                <a:gd name="T12" fmla="*/ 5762 w 5762"/>
                <a:gd name="T13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pt-BR">
                <a:latin typeface="Times New Roman" pitchFamily="16" charset="0"/>
                <a:ea typeface="Microsoft YaHei" charset="-122"/>
              </a:endParaRPr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flipH="1">
              <a:off x="-2" y="2017"/>
              <a:ext cx="5759" cy="188"/>
            </a:xfrm>
            <a:custGeom>
              <a:avLst/>
              <a:gdLst>
                <a:gd name="G0" fmla="+- 989 0 0"/>
                <a:gd name="G1" fmla="+- 1 0 0"/>
                <a:gd name="T0" fmla="*/ 189 256 1"/>
                <a:gd name="T1" fmla="*/ 0 256 1"/>
                <a:gd name="G2" fmla="+- 0 T0 T1"/>
                <a:gd name="G3" fmla="cos 54925 G2"/>
                <a:gd name="T2" fmla="*/ 189 256 1"/>
                <a:gd name="T3" fmla="*/ 0 256 1"/>
                <a:gd name="G4" fmla="+- 0 T2 T3"/>
                <a:gd name="G5" fmla="sin 54737 G4"/>
                <a:gd name="G6" fmla="+- G3 G5 0"/>
                <a:gd name="G7" fmla="+- G6 10800 0"/>
                <a:gd name="G8" fmla="+- 27 0 0"/>
                <a:gd name="G9" fmla="*/ 1 24577 2"/>
                <a:gd name="G10" fmla="*/ 1 29003 51712"/>
                <a:gd name="G11" fmla="+- 8 0 0"/>
                <a:gd name="T4" fmla="*/ 0 w 5761"/>
                <a:gd name="T5" fmla="*/ 28 h 189"/>
                <a:gd name="T6" fmla="*/ 5761 w 5761"/>
                <a:gd name="T7" fmla="*/ 0 h 189"/>
                <a:gd name="T8" fmla="*/ 5761 w 5761"/>
                <a:gd name="T9" fmla="*/ 189 h 189"/>
                <a:gd name="T10" fmla="*/ 1 w 5761"/>
                <a:gd name="T11" fmla="*/ 189 h 189"/>
                <a:gd name="T12" fmla="*/ 0 w 5761"/>
                <a:gd name="T13" fmla="*/ 28 h 189"/>
                <a:gd name="T14" fmla="*/ 0 w 5761"/>
                <a:gd name="T15" fmla="*/ 0 h 189"/>
                <a:gd name="T16" fmla="*/ 5761 w 5761"/>
                <a:gd name="T17" fmla="*/ 189 h 189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540000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pt-BR">
                <a:latin typeface="Times New Roman" pitchFamily="16" charset="0"/>
                <a:ea typeface="Microsoft YaHei" charset="-122"/>
              </a:endParaRPr>
            </a:p>
          </p:txBody>
        </p:sp>
      </p:grpSp>
      <p:sp>
        <p:nvSpPr>
          <p:cNvPr id="205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08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205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0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  <a:p>
            <a:pPr lvl="4"/>
            <a:r>
              <a:rPr lang="en-GB" altLang="pt-BR" smtClean="0"/>
              <a:t>8.º Nível da estrutura de tópicos</a:t>
            </a:r>
          </a:p>
          <a:p>
            <a:pPr lvl="4"/>
            <a:r>
              <a:rPr lang="en-GB" altLang="pt-BR" smtClean="0"/>
              <a:t>9.º Nível da estrutura de tópicos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pt-BR">
              <a:latin typeface="Times New Roman" pitchFamily="16" charset="0"/>
              <a:ea typeface="Microsoft YaHei" charset="-122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pt-BR">
              <a:latin typeface="Times New Roman" pitchFamily="16" charset="0"/>
              <a:ea typeface="Microsoft YaHei" charset="-122"/>
            </a:endParaRPr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FontTx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</a:lstStyle>
          <a:p>
            <a:fld id="{C8765A8D-F3ED-4609-BB82-55CD562E1932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73163" y="1219200"/>
            <a:ext cx="7772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400">
                <a:solidFill>
                  <a:srgbClr val="003366"/>
                </a:solidFill>
              </a:rPr>
              <a:t>Programação </a:t>
            </a:r>
            <a:br>
              <a:rPr lang="en-US" altLang="pt-BR" sz="4400">
                <a:solidFill>
                  <a:srgbClr val="003366"/>
                </a:solidFill>
              </a:rPr>
            </a:br>
            <a:r>
              <a:rPr lang="en-US" altLang="pt-BR" sz="4400">
                <a:solidFill>
                  <a:srgbClr val="003366"/>
                </a:solidFill>
              </a:rPr>
              <a:t>Orientada a Objetos</a:t>
            </a: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1000125" y="4286250"/>
            <a:ext cx="7772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400" dirty="0">
                <a:solidFill>
                  <a:srgbClr val="003366"/>
                </a:solidFill>
              </a:rPr>
              <a:t>- </a:t>
            </a:r>
            <a:r>
              <a:rPr lang="en-US" altLang="pt-BR" sz="4400" dirty="0" smtClean="0">
                <a:solidFill>
                  <a:srgbClr val="003366"/>
                </a:solidFill>
              </a:rPr>
              <a:t>this </a:t>
            </a:r>
            <a:r>
              <a:rPr lang="en-US" altLang="pt-BR" sz="4400" dirty="0">
                <a:solidFill>
                  <a:srgbClr val="003366"/>
                </a:solidFill>
              </a:rPr>
              <a:t>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4400" dirty="0" smtClean="0">
                <a:solidFill>
                  <a:srgbClr val="003366"/>
                </a:solidFill>
              </a:rPr>
              <a:t>this</a:t>
            </a:r>
            <a:endParaRPr lang="en-US" altLang="pt-BR" sz="4400" dirty="0">
              <a:solidFill>
                <a:srgbClr val="003366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173163" y="1600200"/>
            <a:ext cx="77724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723900" indent="-722313"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altLang="pt-BR">
                <a:solidFill>
                  <a:srgbClr val="000000"/>
                </a:solidFill>
              </a:rPr>
              <a:t>this : representa um ponteiro pré-definido que aponta para o objeto   corrente na aplicação.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928688" y="620688"/>
            <a:ext cx="77724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723900" indent="-722313"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0" indent="1588" algn="just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altLang="pt-BR" dirty="0" smtClean="0">
                <a:solidFill>
                  <a:srgbClr val="000000"/>
                </a:solidFill>
              </a:rPr>
              <a:t>O </a:t>
            </a:r>
            <a:r>
              <a:rPr lang="en-US" altLang="pt-BR" dirty="0" err="1" smtClean="0">
                <a:solidFill>
                  <a:srgbClr val="000000"/>
                </a:solidFill>
              </a:rPr>
              <a:t>ponteiro</a:t>
            </a:r>
            <a:r>
              <a:rPr lang="en-US" altLang="pt-BR" dirty="0" smtClean="0">
                <a:solidFill>
                  <a:srgbClr val="000000"/>
                </a:solidFill>
              </a:rPr>
              <a:t> this </a:t>
            </a:r>
            <a:r>
              <a:rPr lang="en-US" altLang="pt-BR" dirty="0" err="1" smtClean="0">
                <a:solidFill>
                  <a:srgbClr val="000000"/>
                </a:solidFill>
              </a:rPr>
              <a:t>pode</a:t>
            </a:r>
            <a:r>
              <a:rPr lang="en-US" altLang="pt-BR" dirty="0" smtClean="0">
                <a:solidFill>
                  <a:srgbClr val="000000"/>
                </a:solidFill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</a:rPr>
              <a:t>ser</a:t>
            </a:r>
            <a:r>
              <a:rPr lang="en-US" altLang="pt-BR" dirty="0" smtClean="0">
                <a:solidFill>
                  <a:srgbClr val="000000"/>
                </a:solidFill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</a:rPr>
              <a:t>utilizado</a:t>
            </a:r>
            <a:r>
              <a:rPr lang="en-US" altLang="pt-BR" dirty="0" smtClean="0">
                <a:solidFill>
                  <a:srgbClr val="000000"/>
                </a:solidFill>
              </a:rPr>
              <a:t> para </a:t>
            </a:r>
            <a:r>
              <a:rPr lang="en-US" altLang="pt-BR" dirty="0" err="1" smtClean="0">
                <a:solidFill>
                  <a:srgbClr val="000000"/>
                </a:solidFill>
              </a:rPr>
              <a:t>diferenciar</a:t>
            </a:r>
            <a:r>
              <a:rPr lang="en-US" altLang="pt-BR" dirty="0" smtClean="0">
                <a:solidFill>
                  <a:srgbClr val="000000"/>
                </a:solidFill>
              </a:rPr>
              <a:t> um </a:t>
            </a:r>
            <a:r>
              <a:rPr lang="en-US" altLang="pt-BR" dirty="0" err="1" smtClean="0">
                <a:solidFill>
                  <a:srgbClr val="000000"/>
                </a:solidFill>
              </a:rPr>
              <a:t>atributo</a:t>
            </a:r>
            <a:r>
              <a:rPr lang="en-US" altLang="pt-BR" dirty="0" smtClean="0">
                <a:solidFill>
                  <a:srgbClr val="000000"/>
                </a:solidFill>
              </a:rPr>
              <a:t>  de um </a:t>
            </a:r>
            <a:r>
              <a:rPr lang="en-US" altLang="pt-BR" dirty="0" err="1" smtClean="0">
                <a:solidFill>
                  <a:srgbClr val="000000"/>
                </a:solidFill>
              </a:rPr>
              <a:t>parâmetro</a:t>
            </a:r>
            <a:r>
              <a:rPr lang="en-US" altLang="pt-BR" dirty="0" smtClean="0">
                <a:solidFill>
                  <a:srgbClr val="000000"/>
                </a:solidFill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</a:rPr>
              <a:t>quando</a:t>
            </a:r>
            <a:r>
              <a:rPr lang="en-US" altLang="pt-BR" dirty="0" smtClean="0">
                <a:solidFill>
                  <a:srgbClr val="000000"/>
                </a:solidFill>
              </a:rPr>
              <a:t> ambos </a:t>
            </a:r>
            <a:r>
              <a:rPr lang="en-US" altLang="pt-BR" dirty="0" err="1" smtClean="0">
                <a:solidFill>
                  <a:srgbClr val="000000"/>
                </a:solidFill>
              </a:rPr>
              <a:t>forem</a:t>
            </a:r>
            <a:r>
              <a:rPr lang="en-US" altLang="pt-BR" dirty="0" smtClean="0">
                <a:solidFill>
                  <a:srgbClr val="000000"/>
                </a:solidFill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</a:rPr>
              <a:t>identificados</a:t>
            </a:r>
            <a:r>
              <a:rPr lang="en-US" altLang="pt-BR" dirty="0" smtClean="0">
                <a:solidFill>
                  <a:srgbClr val="000000"/>
                </a:solidFill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</a:rPr>
              <a:t>pelo</a:t>
            </a:r>
            <a:r>
              <a:rPr lang="en-US" altLang="pt-BR" dirty="0" smtClean="0">
                <a:solidFill>
                  <a:srgbClr val="000000"/>
                </a:solidFill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</a:rPr>
              <a:t>mesmo</a:t>
            </a:r>
            <a:r>
              <a:rPr lang="en-US" altLang="pt-BR" dirty="0" smtClean="0">
                <a:solidFill>
                  <a:srgbClr val="000000"/>
                </a:solidFill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</a:rPr>
              <a:t>nome</a:t>
            </a:r>
            <a:r>
              <a:rPr lang="en-US" altLang="pt-BR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714625"/>
            <a:ext cx="811053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971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73163" y="714375"/>
            <a:ext cx="77724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altLang="pt-BR" dirty="0">
                <a:solidFill>
                  <a:srgbClr val="000000"/>
                </a:solidFill>
              </a:rPr>
              <a:t>O </a:t>
            </a:r>
            <a:r>
              <a:rPr lang="en-US" altLang="pt-BR" dirty="0" err="1">
                <a:solidFill>
                  <a:srgbClr val="000000"/>
                </a:solidFill>
              </a:rPr>
              <a:t>ponteiro</a:t>
            </a:r>
            <a:r>
              <a:rPr lang="en-US" altLang="pt-BR" dirty="0">
                <a:solidFill>
                  <a:srgbClr val="000000"/>
                </a:solidFill>
              </a:rPr>
              <a:t> this </a:t>
            </a:r>
            <a:r>
              <a:rPr lang="en-US" altLang="pt-BR" dirty="0" err="1">
                <a:solidFill>
                  <a:srgbClr val="000000"/>
                </a:solidFill>
              </a:rPr>
              <a:t>pode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ser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utilizado</a:t>
            </a:r>
            <a:r>
              <a:rPr lang="en-US" altLang="pt-BR" dirty="0">
                <a:solidFill>
                  <a:srgbClr val="000000"/>
                </a:solidFill>
              </a:rPr>
              <a:t> para </a:t>
            </a:r>
            <a:r>
              <a:rPr lang="en-US" altLang="pt-BR" dirty="0" err="1">
                <a:solidFill>
                  <a:srgbClr val="000000"/>
                </a:solidFill>
              </a:rPr>
              <a:t>simplificar</a:t>
            </a:r>
            <a:r>
              <a:rPr lang="en-US" altLang="pt-BR" dirty="0">
                <a:solidFill>
                  <a:srgbClr val="000000"/>
                </a:solidFill>
              </a:rPr>
              <a:t> a </a:t>
            </a:r>
            <a:r>
              <a:rPr lang="en-US" altLang="pt-BR" dirty="0" err="1">
                <a:solidFill>
                  <a:srgbClr val="000000"/>
                </a:solidFill>
              </a:rPr>
              <a:t>ligação</a:t>
            </a:r>
            <a:r>
              <a:rPr lang="en-US" altLang="pt-BR" dirty="0">
                <a:solidFill>
                  <a:srgbClr val="000000"/>
                </a:solidFill>
              </a:rPr>
              <a:t> entre </a:t>
            </a:r>
            <a:r>
              <a:rPr lang="en-US" altLang="pt-BR" dirty="0" err="1">
                <a:solidFill>
                  <a:srgbClr val="000000"/>
                </a:solidFill>
              </a:rPr>
              <a:t>objetos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que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fazem</a:t>
            </a:r>
            <a:r>
              <a:rPr lang="en-US" altLang="pt-BR" dirty="0">
                <a:solidFill>
                  <a:srgbClr val="000000"/>
                </a:solidFill>
              </a:rPr>
              <a:t> parte de </a:t>
            </a:r>
            <a:r>
              <a:rPr lang="en-US" altLang="pt-BR" dirty="0" err="1">
                <a:solidFill>
                  <a:srgbClr val="000000"/>
                </a:solidFill>
              </a:rPr>
              <a:t>uma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associação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binária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bidirecional</a:t>
            </a:r>
            <a:r>
              <a:rPr lang="en-US" altLang="pt-BR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1998663" y="2189163"/>
            <a:ext cx="5056187" cy="454025"/>
            <a:chOff x="1259" y="1379"/>
            <a:chExt cx="3185" cy="286"/>
          </a:xfrm>
        </p:grpSpPr>
        <p:sp>
          <p:nvSpPr>
            <p:cNvPr id="7174" name="Text Box 3"/>
            <p:cNvSpPr txBox="1">
              <a:spLocks noChangeArrowheads="1"/>
            </p:cNvSpPr>
            <p:nvPr/>
          </p:nvSpPr>
          <p:spPr bwMode="auto">
            <a:xfrm>
              <a:off x="1259" y="1434"/>
              <a:ext cx="960" cy="23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800">
                  <a:solidFill>
                    <a:srgbClr val="000000"/>
                  </a:solidFill>
                </a:rPr>
                <a:t>Departamento</a:t>
              </a:r>
            </a:p>
          </p:txBody>
        </p:sp>
        <p:sp>
          <p:nvSpPr>
            <p:cNvPr id="7175" name="Text Box 4"/>
            <p:cNvSpPr txBox="1">
              <a:spLocks noChangeArrowheads="1"/>
            </p:cNvSpPr>
            <p:nvPr/>
          </p:nvSpPr>
          <p:spPr bwMode="auto">
            <a:xfrm>
              <a:off x="3282" y="1434"/>
              <a:ext cx="1162" cy="23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800">
                  <a:solidFill>
                    <a:srgbClr val="000000"/>
                  </a:solidFill>
                </a:rPr>
                <a:t>Funcionario</a:t>
              </a:r>
            </a:p>
          </p:txBody>
        </p:sp>
        <p:sp>
          <p:nvSpPr>
            <p:cNvPr id="7176" name="Line 5"/>
            <p:cNvSpPr>
              <a:spLocks noChangeShapeType="1"/>
            </p:cNvSpPr>
            <p:nvPr/>
          </p:nvSpPr>
          <p:spPr bwMode="auto">
            <a:xfrm>
              <a:off x="2219" y="1579"/>
              <a:ext cx="106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2877" y="1389"/>
              <a:ext cx="3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1400">
                  <a:solidFill>
                    <a:srgbClr val="000000"/>
                  </a:solidFill>
                </a:rPr>
                <a:t>1.. *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2270" y="1379"/>
              <a:ext cx="2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14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4286250" y="2786063"/>
            <a:ext cx="428625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1368425" y="3887788"/>
            <a:ext cx="663257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pt-BR" altLang="pt-BR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funchor.setDepartamento(dep1);  </a:t>
            </a:r>
          </a:p>
          <a:p>
            <a:r>
              <a:rPr lang="pt-BR" altLang="pt-BR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dep1.addFuncionario(funchor);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642938"/>
            <a:ext cx="777240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indent="5318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altLang="pt-BR" dirty="0">
                <a:solidFill>
                  <a:srgbClr val="000000"/>
                </a:solidFill>
              </a:rPr>
              <a:t>Para </a:t>
            </a:r>
            <a:r>
              <a:rPr lang="en-US" altLang="pt-BR" dirty="0" err="1">
                <a:solidFill>
                  <a:srgbClr val="000000"/>
                </a:solidFill>
              </a:rPr>
              <a:t>simplificar</a:t>
            </a:r>
            <a:r>
              <a:rPr lang="en-US" altLang="pt-BR" dirty="0">
                <a:solidFill>
                  <a:srgbClr val="000000"/>
                </a:solidFill>
              </a:rPr>
              <a:t> a </a:t>
            </a:r>
            <a:r>
              <a:rPr lang="en-US" altLang="pt-BR" dirty="0" err="1">
                <a:solidFill>
                  <a:srgbClr val="000000"/>
                </a:solidFill>
              </a:rPr>
              <a:t>associação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binária</a:t>
            </a:r>
            <a:r>
              <a:rPr lang="en-US" altLang="pt-BR" dirty="0">
                <a:solidFill>
                  <a:srgbClr val="000000"/>
                </a:solidFill>
              </a:rPr>
              <a:t> entre </a:t>
            </a:r>
            <a:r>
              <a:rPr lang="en-US" altLang="pt-BR" dirty="0" err="1">
                <a:solidFill>
                  <a:srgbClr val="000000"/>
                </a:solidFill>
              </a:rPr>
              <a:t>os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objetos</a:t>
            </a:r>
            <a:r>
              <a:rPr lang="en-US" altLang="pt-BR" dirty="0">
                <a:solidFill>
                  <a:srgbClr val="000000"/>
                </a:solidFill>
              </a:rPr>
              <a:t> da </a:t>
            </a:r>
            <a:r>
              <a:rPr lang="en-US" altLang="pt-BR" dirty="0" err="1">
                <a:solidFill>
                  <a:srgbClr val="000000"/>
                </a:solidFill>
              </a:rPr>
              <a:t>classe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Departamento</a:t>
            </a:r>
            <a:r>
              <a:rPr lang="en-US" altLang="pt-BR" dirty="0">
                <a:solidFill>
                  <a:srgbClr val="000000"/>
                </a:solidFill>
              </a:rPr>
              <a:t> e </a:t>
            </a:r>
            <a:r>
              <a:rPr lang="en-US" altLang="pt-BR" dirty="0" err="1">
                <a:solidFill>
                  <a:srgbClr val="000000"/>
                </a:solidFill>
              </a:rPr>
              <a:t>Funcionario</a:t>
            </a:r>
            <a:r>
              <a:rPr lang="en-US" altLang="pt-BR" dirty="0">
                <a:solidFill>
                  <a:srgbClr val="000000"/>
                </a:solidFill>
              </a:rPr>
              <a:t> é </a:t>
            </a:r>
            <a:r>
              <a:rPr lang="en-US" altLang="pt-BR" dirty="0" err="1">
                <a:solidFill>
                  <a:srgbClr val="000000"/>
                </a:solidFill>
              </a:rPr>
              <a:t>necessário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inserir</a:t>
            </a:r>
            <a:r>
              <a:rPr lang="en-US" altLang="pt-BR" dirty="0">
                <a:solidFill>
                  <a:srgbClr val="000000"/>
                </a:solidFill>
              </a:rPr>
              <a:t> no </a:t>
            </a:r>
            <a:r>
              <a:rPr lang="en-US" altLang="pt-BR" dirty="0" err="1">
                <a:solidFill>
                  <a:srgbClr val="000000"/>
                </a:solidFill>
              </a:rPr>
              <a:t>método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b="1" dirty="0" err="1">
                <a:solidFill>
                  <a:srgbClr val="000000"/>
                </a:solidFill>
              </a:rPr>
              <a:t>addFuncionario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implementado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na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classe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Departamento</a:t>
            </a:r>
            <a:r>
              <a:rPr lang="en-US" altLang="pt-BR" dirty="0">
                <a:solidFill>
                  <a:srgbClr val="000000"/>
                </a:solidFill>
              </a:rPr>
              <a:t> a </a:t>
            </a:r>
            <a:r>
              <a:rPr lang="en-US" altLang="pt-BR" dirty="0" err="1">
                <a:solidFill>
                  <a:srgbClr val="000000"/>
                </a:solidFill>
              </a:rPr>
              <a:t>instrução</a:t>
            </a:r>
            <a:r>
              <a:rPr lang="en-US" altLang="pt-BR" dirty="0">
                <a:solidFill>
                  <a:srgbClr val="000000"/>
                </a:solidFill>
              </a:rPr>
              <a:t> (</a:t>
            </a:r>
            <a:r>
              <a:rPr lang="en-US" altLang="pt-BR" b="1" dirty="0" err="1">
                <a:solidFill>
                  <a:srgbClr val="007399"/>
                </a:solidFill>
              </a:rPr>
              <a:t>setDepartamento</a:t>
            </a:r>
            <a:r>
              <a:rPr lang="en-US" altLang="pt-BR" b="1" dirty="0">
                <a:solidFill>
                  <a:srgbClr val="007399"/>
                </a:solidFill>
              </a:rPr>
              <a:t>(</a:t>
            </a:r>
            <a:r>
              <a:rPr lang="en-US" altLang="pt-BR" b="1" dirty="0">
                <a:solidFill>
                  <a:srgbClr val="FF0000"/>
                </a:solidFill>
              </a:rPr>
              <a:t>this</a:t>
            </a:r>
            <a:r>
              <a:rPr lang="en-US" altLang="pt-BR" b="1" dirty="0">
                <a:solidFill>
                  <a:srgbClr val="007399"/>
                </a:solidFill>
              </a:rPr>
              <a:t>)</a:t>
            </a:r>
            <a:r>
              <a:rPr lang="en-US" altLang="pt-BR" dirty="0">
                <a:solidFill>
                  <a:srgbClr val="000000"/>
                </a:solidFill>
              </a:rPr>
              <a:t>) </a:t>
            </a:r>
            <a:r>
              <a:rPr lang="en-US" altLang="pt-BR" dirty="0" err="1">
                <a:solidFill>
                  <a:srgbClr val="000000"/>
                </a:solidFill>
              </a:rPr>
              <a:t>que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permite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estabelecer</a:t>
            </a:r>
            <a:r>
              <a:rPr lang="en-US" altLang="pt-BR" dirty="0">
                <a:solidFill>
                  <a:srgbClr val="000000"/>
                </a:solidFill>
              </a:rPr>
              <a:t> a </a:t>
            </a:r>
            <a:r>
              <a:rPr lang="en-US" altLang="pt-BR" dirty="0" err="1">
                <a:solidFill>
                  <a:srgbClr val="000000"/>
                </a:solidFill>
              </a:rPr>
              <a:t>ligação</a:t>
            </a:r>
            <a:r>
              <a:rPr lang="en-US" altLang="pt-BR" dirty="0">
                <a:solidFill>
                  <a:srgbClr val="000000"/>
                </a:solidFill>
              </a:rPr>
              <a:t> entre um </a:t>
            </a:r>
            <a:r>
              <a:rPr lang="en-US" altLang="pt-BR" dirty="0" err="1">
                <a:solidFill>
                  <a:srgbClr val="000000"/>
                </a:solidFill>
              </a:rPr>
              <a:t>objeto</a:t>
            </a:r>
            <a:r>
              <a:rPr lang="en-US" altLang="pt-BR" dirty="0">
                <a:solidFill>
                  <a:srgbClr val="000000"/>
                </a:solidFill>
              </a:rPr>
              <a:t> da </a:t>
            </a:r>
            <a:r>
              <a:rPr lang="en-US" altLang="pt-BR" dirty="0" err="1">
                <a:solidFill>
                  <a:srgbClr val="000000"/>
                </a:solidFill>
              </a:rPr>
              <a:t>classe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Funcionario</a:t>
            </a:r>
            <a:r>
              <a:rPr lang="en-US" altLang="pt-BR" dirty="0">
                <a:solidFill>
                  <a:srgbClr val="000000"/>
                </a:solidFill>
              </a:rPr>
              <a:t> e um </a:t>
            </a:r>
            <a:r>
              <a:rPr lang="en-US" altLang="pt-BR" dirty="0" err="1">
                <a:solidFill>
                  <a:srgbClr val="000000"/>
                </a:solidFill>
              </a:rPr>
              <a:t>objeto</a:t>
            </a:r>
            <a:r>
              <a:rPr lang="en-US" altLang="pt-BR" dirty="0">
                <a:solidFill>
                  <a:srgbClr val="000000"/>
                </a:solidFill>
              </a:rPr>
              <a:t> da </a:t>
            </a:r>
            <a:r>
              <a:rPr lang="en-US" altLang="pt-BR" dirty="0" err="1">
                <a:solidFill>
                  <a:srgbClr val="000000"/>
                </a:solidFill>
              </a:rPr>
              <a:t>classe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Departamento</a:t>
            </a:r>
            <a:r>
              <a:rPr lang="en-US" altLang="pt-BR" dirty="0">
                <a:solidFill>
                  <a:srgbClr val="000000"/>
                </a:solidFill>
              </a:rPr>
              <a:t>. O </a:t>
            </a:r>
            <a:r>
              <a:rPr lang="en-US" altLang="pt-BR" dirty="0" err="1">
                <a:solidFill>
                  <a:srgbClr val="000000"/>
                </a:solidFill>
              </a:rPr>
              <a:t>ponteiro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b="1" dirty="0">
                <a:solidFill>
                  <a:srgbClr val="FF0000"/>
                </a:solidFill>
              </a:rPr>
              <a:t>this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está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apontando</a:t>
            </a:r>
            <a:r>
              <a:rPr lang="en-US" altLang="pt-BR" dirty="0">
                <a:solidFill>
                  <a:srgbClr val="000000"/>
                </a:solidFill>
              </a:rPr>
              <a:t> para o </a:t>
            </a:r>
            <a:r>
              <a:rPr lang="en-US" altLang="pt-BR" dirty="0" err="1">
                <a:solidFill>
                  <a:srgbClr val="000000"/>
                </a:solidFill>
              </a:rPr>
              <a:t>objeto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corrente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que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neste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caso</a:t>
            </a:r>
            <a:r>
              <a:rPr lang="en-US" altLang="pt-BR" dirty="0">
                <a:solidFill>
                  <a:srgbClr val="000000"/>
                </a:solidFill>
              </a:rPr>
              <a:t> é um </a:t>
            </a:r>
            <a:r>
              <a:rPr lang="en-US" altLang="pt-BR" dirty="0" err="1">
                <a:solidFill>
                  <a:srgbClr val="000000"/>
                </a:solidFill>
              </a:rPr>
              <a:t>objeto</a:t>
            </a:r>
            <a:r>
              <a:rPr lang="en-US" altLang="pt-BR" dirty="0">
                <a:solidFill>
                  <a:srgbClr val="000000"/>
                </a:solidFill>
              </a:rPr>
              <a:t> da </a:t>
            </a:r>
            <a:r>
              <a:rPr lang="en-US" altLang="pt-BR" dirty="0" err="1">
                <a:solidFill>
                  <a:srgbClr val="000000"/>
                </a:solidFill>
              </a:rPr>
              <a:t>classe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Departamento</a:t>
            </a:r>
            <a:r>
              <a:rPr lang="en-US" altLang="pt-BR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030288" y="3917950"/>
            <a:ext cx="78613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pt-BR" altLang="pt-B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addFuncionario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f){</a:t>
            </a:r>
          </a:p>
          <a:p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altLang="pt-BR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funcionarios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qtdeFunc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++]=f;</a:t>
            </a:r>
          </a:p>
          <a:p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f.setDepartamento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altLang="pt-B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143</Words>
  <Application>Microsoft Office PowerPoint</Application>
  <PresentationFormat>Apresentação na tela (4:3)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Times New Roman</vt:lpstr>
      <vt:lpstr>Microsoft YaHei</vt:lpstr>
      <vt:lpstr>Arial</vt:lpstr>
      <vt:lpstr>Arial Unicode MS</vt:lpstr>
      <vt:lpstr>Monotype Sorts</vt:lpstr>
      <vt:lpstr>Courier New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4 - Usando os Operadores Lógicos</dc:title>
  <dc:creator>Dimas Ferreira Cardoso</dc:creator>
  <cp:lastModifiedBy>Dimas Ferreira Cardoso</cp:lastModifiedBy>
  <cp:revision>56</cp:revision>
  <cp:lastPrinted>1601-01-01T00:00:00Z</cp:lastPrinted>
  <dcterms:created xsi:type="dcterms:W3CDTF">2001-03-30T19:39:29Z</dcterms:created>
  <dcterms:modified xsi:type="dcterms:W3CDTF">2016-10-25T11:20:47Z</dcterms:modified>
</cp:coreProperties>
</file>