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7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18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3537" cy="1248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 smtClean="0"/>
          </a:p>
        </p:txBody>
      </p:sp>
    </p:spTree>
    <p:extLst>
      <p:ext uri="{BB962C8B-B14F-4D97-AF65-F5344CB8AC3E}">
        <p14:creationId xmlns:p14="http://schemas.microsoft.com/office/powerpoint/2010/main" val="51433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67240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458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8610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9972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41609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42675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8524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71609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82594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75848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5084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1173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8119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53311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58252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11104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9389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0132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93438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5BD65-9D67-4958-A090-E6DA150A9E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810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FC40D-F5B2-4A79-9950-0DBDBE0638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002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97700" y="457200"/>
            <a:ext cx="1941513" cy="56324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2137" cy="5632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8A770-00C0-4BB7-B3FB-57DF393110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445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2CDF1-613D-4963-84B0-9D5398C22B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258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780F2-6ABF-4B12-87DF-AB95F90AEC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616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3BCE2-04C5-48F7-B5F5-71D93167BED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658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91BBE-3D0F-47B7-9963-3C03EB97E7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899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2E918-09C0-40DD-B8BA-1357BA7BBF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790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24D08-DFB6-428A-9782-134A68D3C0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2473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19CFA-BCF0-4BAD-AB89-9C5BE82ACD3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7933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7B999-A05C-4F55-9976-84B8885FA58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896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E1F68-E54B-4796-A3C4-AF84862A12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4356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19B0-37A2-4C39-9F5F-2DCC8E3E4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7231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D1821-A03F-4DDC-984E-FDE9A8C71F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554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62763" y="-901700"/>
            <a:ext cx="2076450" cy="70786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-901700"/>
            <a:ext cx="6081713" cy="7078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ABE86-A7D0-4582-A67B-970E91E0FB3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31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4F75-D9C5-4AAC-966A-1207AAC10E6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33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06825" cy="4108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2388" y="1981200"/>
            <a:ext cx="3806825" cy="4108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F79CF-F9A4-4E99-837A-83749F12FB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844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B1710-DE77-4986-83E2-7658DAEA42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687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725F-D45A-4BAB-8F17-23638C94CB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667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50A1-E89D-40D9-97D4-DC774F77A1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523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B1843-DB8A-4888-82DC-2A025E1B7B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86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99F6-8CFE-4DBF-B2F5-542B55FA80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401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-4763"/>
            <a:ext cx="1057275" cy="6851651"/>
            <a:chOff x="0" y="-3"/>
            <a:chExt cx="666" cy="4316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24" y="-3"/>
              <a:ext cx="633" cy="4316"/>
              <a:chOff x="24" y="-3"/>
              <a:chExt cx="633" cy="4316"/>
            </a:xfrm>
          </p:grpSpPr>
          <p:sp>
            <p:nvSpPr>
              <p:cNvPr id="1035" name="Freeform 3"/>
              <p:cNvSpPr>
                <a:spLocks noChangeArrowheads="1"/>
              </p:cNvSpPr>
              <p:nvPr/>
            </p:nvSpPr>
            <p:spPr bwMode="auto">
              <a:xfrm flipH="1">
                <a:off x="29" y="-3"/>
                <a:ext cx="620" cy="4300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5704 h 720"/>
                  <a:gd name="T4" fmla="*/ 386 w 1000"/>
                  <a:gd name="T5" fmla="*/ 25704 h 720"/>
                  <a:gd name="T6" fmla="*/ 386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4"/>
              <p:cNvSpPr>
                <a:spLocks noChangeArrowheads="1"/>
              </p:cNvSpPr>
              <p:nvPr/>
            </p:nvSpPr>
            <p:spPr bwMode="auto">
              <a:xfrm flipH="1">
                <a:off x="29" y="1066"/>
                <a:ext cx="620" cy="31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5 h 317"/>
                  <a:gd name="T4" fmla="*/ 618 w 624"/>
                  <a:gd name="T5" fmla="*/ 265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5"/>
              <p:cNvSpPr>
                <a:spLocks noChangeArrowheads="1"/>
              </p:cNvSpPr>
              <p:nvPr/>
            </p:nvSpPr>
            <p:spPr bwMode="auto">
              <a:xfrm flipH="1">
                <a:off x="29" y="811"/>
                <a:ext cx="620" cy="31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5 h 317"/>
                  <a:gd name="T4" fmla="*/ 618 w 624"/>
                  <a:gd name="T5" fmla="*/ 265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6"/>
              <p:cNvSpPr>
                <a:spLocks noChangeArrowheads="1"/>
              </p:cNvSpPr>
              <p:nvPr/>
            </p:nvSpPr>
            <p:spPr bwMode="auto">
              <a:xfrm flipH="1">
                <a:off x="29" y="94"/>
                <a:ext cx="620" cy="187"/>
              </a:xfrm>
              <a:custGeom>
                <a:avLst/>
                <a:gdLst>
                  <a:gd name="T0" fmla="*/ 0 w 624"/>
                  <a:gd name="T1" fmla="*/ 14 h 370"/>
                  <a:gd name="T2" fmla="*/ 0 w 624"/>
                  <a:gd name="T3" fmla="*/ 84 h 370"/>
                  <a:gd name="T4" fmla="*/ 618 w 624"/>
                  <a:gd name="T5" fmla="*/ 84 h 370"/>
                  <a:gd name="T6" fmla="*/ 618 w 624"/>
                  <a:gd name="T7" fmla="*/ 14 h 370"/>
                  <a:gd name="T8" fmla="*/ 381 w 624"/>
                  <a:gd name="T9" fmla="*/ 2 h 370"/>
                  <a:gd name="T10" fmla="*/ 0 w 624"/>
                  <a:gd name="T11" fmla="*/ 1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7"/>
              <p:cNvSpPr>
                <a:spLocks noChangeArrowheads="1"/>
              </p:cNvSpPr>
              <p:nvPr/>
            </p:nvSpPr>
            <p:spPr bwMode="auto">
              <a:xfrm flipH="1">
                <a:off x="29" y="620"/>
                <a:ext cx="620" cy="216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27 h 317"/>
                  <a:gd name="T4" fmla="*/ 618 w 624"/>
                  <a:gd name="T5" fmla="*/ 127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8"/>
              <p:cNvSpPr>
                <a:spLocks noChangeArrowheads="1"/>
              </p:cNvSpPr>
              <p:nvPr/>
            </p:nvSpPr>
            <p:spPr bwMode="auto">
              <a:xfrm flipH="1">
                <a:off x="29" y="428"/>
                <a:ext cx="620" cy="267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4 h 272"/>
                  <a:gd name="T4" fmla="*/ 237 w 624"/>
                  <a:gd name="T5" fmla="*/ 233 h 272"/>
                  <a:gd name="T6" fmla="*/ 618 w 624"/>
                  <a:gd name="T7" fmla="*/ 264 h 272"/>
                  <a:gd name="T8" fmla="*/ 618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9"/>
              <p:cNvSpPr>
                <a:spLocks noChangeArrowheads="1"/>
              </p:cNvSpPr>
              <p:nvPr/>
            </p:nvSpPr>
            <p:spPr bwMode="auto">
              <a:xfrm flipH="1">
                <a:off x="28" y="234"/>
                <a:ext cx="628" cy="232"/>
              </a:xfrm>
              <a:custGeom>
                <a:avLst/>
                <a:gdLst>
                  <a:gd name="T0" fmla="*/ 8 w 632"/>
                  <a:gd name="T1" fmla="*/ 19 h 362"/>
                  <a:gd name="T2" fmla="*/ 8 w 632"/>
                  <a:gd name="T3" fmla="*/ 131 h 362"/>
                  <a:gd name="T4" fmla="*/ 245 w 632"/>
                  <a:gd name="T5" fmla="*/ 131 h 362"/>
                  <a:gd name="T6" fmla="*/ 626 w 632"/>
                  <a:gd name="T7" fmla="*/ 131 h 362"/>
                  <a:gd name="T8" fmla="*/ 626 w 632"/>
                  <a:gd name="T9" fmla="*/ 19 h 362"/>
                  <a:gd name="T10" fmla="*/ 103 w 632"/>
                  <a:gd name="T11" fmla="*/ 19 h 362"/>
                  <a:gd name="T12" fmla="*/ 8 w 632"/>
                  <a:gd name="T13" fmla="*/ 1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0"/>
              <p:cNvSpPr>
                <a:spLocks noChangeArrowheads="1"/>
              </p:cNvSpPr>
              <p:nvPr/>
            </p:nvSpPr>
            <p:spPr bwMode="auto">
              <a:xfrm flipH="1">
                <a:off x="24" y="2479"/>
                <a:ext cx="620" cy="31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4 h 317"/>
                  <a:gd name="T4" fmla="*/ 618 w 624"/>
                  <a:gd name="T5" fmla="*/ 264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1"/>
              <p:cNvSpPr>
                <a:spLocks noChangeArrowheads="1"/>
              </p:cNvSpPr>
              <p:nvPr/>
            </p:nvSpPr>
            <p:spPr bwMode="auto">
              <a:xfrm flipH="1">
                <a:off x="24" y="2223"/>
                <a:ext cx="620" cy="31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5 h 317"/>
                  <a:gd name="T4" fmla="*/ 618 w 624"/>
                  <a:gd name="T5" fmla="*/ 265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2"/>
              <p:cNvSpPr>
                <a:spLocks noChangeArrowheads="1"/>
              </p:cNvSpPr>
              <p:nvPr/>
            </p:nvSpPr>
            <p:spPr bwMode="auto">
              <a:xfrm flipH="1">
                <a:off x="24" y="1508"/>
                <a:ext cx="620" cy="187"/>
              </a:xfrm>
              <a:custGeom>
                <a:avLst/>
                <a:gdLst>
                  <a:gd name="T0" fmla="*/ 0 w 624"/>
                  <a:gd name="T1" fmla="*/ 14 h 370"/>
                  <a:gd name="T2" fmla="*/ 0 w 624"/>
                  <a:gd name="T3" fmla="*/ 84 h 370"/>
                  <a:gd name="T4" fmla="*/ 618 w 624"/>
                  <a:gd name="T5" fmla="*/ 84 h 370"/>
                  <a:gd name="T6" fmla="*/ 618 w 624"/>
                  <a:gd name="T7" fmla="*/ 14 h 370"/>
                  <a:gd name="T8" fmla="*/ 381 w 624"/>
                  <a:gd name="T9" fmla="*/ 2 h 370"/>
                  <a:gd name="T10" fmla="*/ 0 w 624"/>
                  <a:gd name="T11" fmla="*/ 1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3"/>
              <p:cNvSpPr>
                <a:spLocks noChangeArrowheads="1"/>
              </p:cNvSpPr>
              <p:nvPr/>
            </p:nvSpPr>
            <p:spPr bwMode="auto">
              <a:xfrm flipH="1">
                <a:off x="24" y="2033"/>
                <a:ext cx="620" cy="216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27 h 317"/>
                  <a:gd name="T4" fmla="*/ 618 w 624"/>
                  <a:gd name="T5" fmla="*/ 127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4"/>
              <p:cNvSpPr>
                <a:spLocks noChangeArrowheads="1"/>
              </p:cNvSpPr>
              <p:nvPr/>
            </p:nvSpPr>
            <p:spPr bwMode="auto">
              <a:xfrm flipH="1">
                <a:off x="24" y="1842"/>
                <a:ext cx="620" cy="267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4 h 272"/>
                  <a:gd name="T4" fmla="*/ 237 w 624"/>
                  <a:gd name="T5" fmla="*/ 233 h 272"/>
                  <a:gd name="T6" fmla="*/ 618 w 624"/>
                  <a:gd name="T7" fmla="*/ 264 h 272"/>
                  <a:gd name="T8" fmla="*/ 618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5"/>
              <p:cNvSpPr>
                <a:spLocks noChangeArrowheads="1"/>
              </p:cNvSpPr>
              <p:nvPr/>
            </p:nvSpPr>
            <p:spPr bwMode="auto">
              <a:xfrm flipH="1">
                <a:off x="23" y="1649"/>
                <a:ext cx="628" cy="233"/>
              </a:xfrm>
              <a:custGeom>
                <a:avLst/>
                <a:gdLst>
                  <a:gd name="T0" fmla="*/ 8 w 632"/>
                  <a:gd name="T1" fmla="*/ 19 h 362"/>
                  <a:gd name="T2" fmla="*/ 8 w 632"/>
                  <a:gd name="T3" fmla="*/ 133 h 362"/>
                  <a:gd name="T4" fmla="*/ 245 w 632"/>
                  <a:gd name="T5" fmla="*/ 133 h 362"/>
                  <a:gd name="T6" fmla="*/ 626 w 632"/>
                  <a:gd name="T7" fmla="*/ 133 h 362"/>
                  <a:gd name="T8" fmla="*/ 626 w 632"/>
                  <a:gd name="T9" fmla="*/ 19 h 362"/>
                  <a:gd name="T10" fmla="*/ 103 w 632"/>
                  <a:gd name="T11" fmla="*/ 19 h 362"/>
                  <a:gd name="T12" fmla="*/ 8 w 632"/>
                  <a:gd name="T13" fmla="*/ 1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6"/>
              <p:cNvSpPr>
                <a:spLocks noChangeArrowheads="1"/>
              </p:cNvSpPr>
              <p:nvPr/>
            </p:nvSpPr>
            <p:spPr bwMode="auto">
              <a:xfrm flipH="1">
                <a:off x="29" y="3128"/>
                <a:ext cx="620" cy="31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4 h 317"/>
                  <a:gd name="T4" fmla="*/ 618 w 624"/>
                  <a:gd name="T5" fmla="*/ 264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7"/>
              <p:cNvSpPr>
                <a:spLocks noChangeArrowheads="1"/>
              </p:cNvSpPr>
              <p:nvPr/>
            </p:nvSpPr>
            <p:spPr bwMode="auto">
              <a:xfrm flipH="1">
                <a:off x="29" y="2872"/>
                <a:ext cx="620" cy="31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5 h 317"/>
                  <a:gd name="T4" fmla="*/ 618 w 624"/>
                  <a:gd name="T5" fmla="*/ 265 h 317"/>
                  <a:gd name="T6" fmla="*/ 618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8"/>
              <p:cNvSpPr>
                <a:spLocks noChangeArrowheads="1"/>
              </p:cNvSpPr>
              <p:nvPr/>
            </p:nvSpPr>
            <p:spPr bwMode="auto">
              <a:xfrm flipH="1">
                <a:off x="24" y="3570"/>
                <a:ext cx="620" cy="187"/>
              </a:xfrm>
              <a:custGeom>
                <a:avLst/>
                <a:gdLst>
                  <a:gd name="T0" fmla="*/ 0 w 624"/>
                  <a:gd name="T1" fmla="*/ 14 h 370"/>
                  <a:gd name="T2" fmla="*/ 0 w 624"/>
                  <a:gd name="T3" fmla="*/ 84 h 370"/>
                  <a:gd name="T4" fmla="*/ 618 w 624"/>
                  <a:gd name="T5" fmla="*/ 84 h 370"/>
                  <a:gd name="T6" fmla="*/ 618 w 624"/>
                  <a:gd name="T7" fmla="*/ 14 h 370"/>
                  <a:gd name="T8" fmla="*/ 381 w 624"/>
                  <a:gd name="T9" fmla="*/ 2 h 370"/>
                  <a:gd name="T10" fmla="*/ 0 w 624"/>
                  <a:gd name="T11" fmla="*/ 1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19"/>
              <p:cNvSpPr>
                <a:spLocks noChangeArrowheads="1"/>
              </p:cNvSpPr>
              <p:nvPr/>
            </p:nvSpPr>
            <p:spPr bwMode="auto">
              <a:xfrm rot="16200000" flipH="1">
                <a:off x="233" y="3896"/>
                <a:ext cx="214" cy="622"/>
              </a:xfrm>
              <a:custGeom>
                <a:avLst/>
                <a:gdLst>
                  <a:gd name="T0" fmla="*/ 0 w 291"/>
                  <a:gd name="T1" fmla="*/ 619 h 625"/>
                  <a:gd name="T2" fmla="*/ 159 w 291"/>
                  <a:gd name="T3" fmla="*/ 620 h 625"/>
                  <a:gd name="T4" fmla="*/ 159 w 291"/>
                  <a:gd name="T5" fmla="*/ 6 h 625"/>
                  <a:gd name="T6" fmla="*/ 0 w 291"/>
                  <a:gd name="T7" fmla="*/ 0 h 625"/>
                  <a:gd name="T8" fmla="*/ 0 w 291"/>
                  <a:gd name="T9" fmla="*/ 619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" name="Freeform 20"/>
              <p:cNvSpPr>
                <a:spLocks noChangeArrowheads="1"/>
              </p:cNvSpPr>
              <p:nvPr/>
            </p:nvSpPr>
            <p:spPr bwMode="auto">
              <a:xfrm flipH="1">
                <a:off x="24" y="3905"/>
                <a:ext cx="620" cy="267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4 h 272"/>
                  <a:gd name="T4" fmla="*/ 237 w 624"/>
                  <a:gd name="T5" fmla="*/ 233 h 272"/>
                  <a:gd name="T6" fmla="*/ 618 w 624"/>
                  <a:gd name="T7" fmla="*/ 264 h 272"/>
                  <a:gd name="T8" fmla="*/ 618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1"/>
              <p:cNvSpPr>
                <a:spLocks noChangeArrowheads="1"/>
              </p:cNvSpPr>
              <p:nvPr/>
            </p:nvSpPr>
            <p:spPr bwMode="auto">
              <a:xfrm flipH="1">
                <a:off x="23" y="3710"/>
                <a:ext cx="628" cy="233"/>
              </a:xfrm>
              <a:custGeom>
                <a:avLst/>
                <a:gdLst>
                  <a:gd name="T0" fmla="*/ 8 w 632"/>
                  <a:gd name="T1" fmla="*/ 19 h 362"/>
                  <a:gd name="T2" fmla="*/ 8 w 632"/>
                  <a:gd name="T3" fmla="*/ 133 h 362"/>
                  <a:gd name="T4" fmla="*/ 245 w 632"/>
                  <a:gd name="T5" fmla="*/ 133 h 362"/>
                  <a:gd name="T6" fmla="*/ 626 w 632"/>
                  <a:gd name="T7" fmla="*/ 133 h 362"/>
                  <a:gd name="T8" fmla="*/ 626 w 632"/>
                  <a:gd name="T9" fmla="*/ 19 h 362"/>
                  <a:gd name="T10" fmla="*/ 103 w 632"/>
                  <a:gd name="T11" fmla="*/ 19 h 362"/>
                  <a:gd name="T12" fmla="*/ 8 w 632"/>
                  <a:gd name="T13" fmla="*/ 1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2"/>
            <p:cNvSpPr>
              <a:spLocks noChangeArrowheads="1"/>
            </p:cNvSpPr>
            <p:nvPr/>
          </p:nvSpPr>
          <p:spPr bwMode="auto">
            <a:xfrm rot="16200000" flipH="1">
              <a:off x="-1953" y="1951"/>
              <a:ext cx="4316" cy="407"/>
            </a:xfrm>
            <a:custGeom>
              <a:avLst/>
              <a:gdLst>
                <a:gd name="T0" fmla="*/ 0 w 5762"/>
                <a:gd name="T1" fmla="*/ 220 h 385"/>
                <a:gd name="T2" fmla="*/ 3234 w 5762"/>
                <a:gd name="T3" fmla="*/ 211 h 385"/>
                <a:gd name="T4" fmla="*/ 3234 w 5762"/>
                <a:gd name="T5" fmla="*/ 4 h 385"/>
                <a:gd name="T6" fmla="*/ 0 w 5762"/>
                <a:gd name="T7" fmla="*/ 0 h 385"/>
                <a:gd name="T8" fmla="*/ 0 w 5762"/>
                <a:gd name="T9" fmla="*/ 22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3"/>
            <p:cNvSpPr>
              <a:spLocks noChangeArrowheads="1"/>
            </p:cNvSpPr>
            <p:nvPr/>
          </p:nvSpPr>
          <p:spPr bwMode="auto">
            <a:xfrm rot="16200000" flipH="1">
              <a:off x="-1583" y="2062"/>
              <a:ext cx="4315" cy="185"/>
            </a:xfrm>
            <a:custGeom>
              <a:avLst/>
              <a:gdLst>
                <a:gd name="T0" fmla="*/ 0 w 5761"/>
                <a:gd name="T1" fmla="*/ 27 h 189"/>
                <a:gd name="T2" fmla="*/ 3233 w 5761"/>
                <a:gd name="T3" fmla="*/ 0 h 189"/>
                <a:gd name="T4" fmla="*/ 3233 w 5761"/>
                <a:gd name="T5" fmla="*/ 183 h 189"/>
                <a:gd name="T6" fmla="*/ 1 w 5761"/>
                <a:gd name="T7" fmla="*/ 183 h 189"/>
                <a:gd name="T8" fmla="*/ 0 w 5761"/>
                <a:gd name="T9" fmla="*/ 27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66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  <a:p>
            <a:pPr lvl="4"/>
            <a:r>
              <a:rPr lang="en-GB" altLang="pt-BR" smtClean="0"/>
              <a:t>8.º Nível da estrutura de tópicos</a:t>
            </a:r>
          </a:p>
          <a:p>
            <a:pPr lvl="4"/>
            <a:r>
              <a:rPr lang="en-GB" altLang="pt-BR" smtClean="0"/>
              <a:t>9.º Nível da estrutura de tópicos</a:t>
            </a:r>
          </a:p>
        </p:txBody>
      </p:sp>
      <p:sp>
        <p:nvSpPr>
          <p:cNvPr id="1029" name="Text Box 26"/>
          <p:cNvSpPr txBox="1">
            <a:spLocks noChangeArrowheads="1"/>
          </p:cNvSpPr>
          <p:nvPr/>
        </p:nvSpPr>
        <p:spPr bwMode="auto">
          <a:xfrm>
            <a:off x="1173163" y="6265863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30" name="Text Box 27"/>
          <p:cNvSpPr txBox="1">
            <a:spLocks noChangeArrowheads="1"/>
          </p:cNvSpPr>
          <p:nvPr/>
        </p:nvSpPr>
        <p:spPr bwMode="auto"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E85A7B-F772-4A0A-B69B-FAD3A423D1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-3175" y="2438400"/>
            <a:ext cx="9140825" cy="1057275"/>
            <a:chOff x="-2" y="1536"/>
            <a:chExt cx="5758" cy="666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-2" y="1562"/>
              <a:ext cx="5758" cy="634"/>
              <a:chOff x="-2" y="1562"/>
              <a:chExt cx="5758" cy="634"/>
            </a:xfrm>
          </p:grpSpPr>
          <p:sp>
            <p:nvSpPr>
              <p:cNvPr id="2059" name="Freeform 3"/>
              <p:cNvSpPr>
                <a:spLocks noChangeArrowheads="1"/>
              </p:cNvSpPr>
              <p:nvPr/>
            </p:nvSpPr>
            <p:spPr bwMode="auto">
              <a:xfrm rot="5400000" flipH="1">
                <a:off x="2574" y="-994"/>
                <a:ext cx="618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32 h 720"/>
                  <a:gd name="T4" fmla="*/ 384 w 1000"/>
                  <a:gd name="T5" fmla="*/ 45832 h 720"/>
                  <a:gd name="T6" fmla="*/ 38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0" name="Freeform 4"/>
              <p:cNvSpPr>
                <a:spLocks noChangeArrowheads="1"/>
              </p:cNvSpPr>
              <p:nvPr/>
            </p:nvSpPr>
            <p:spPr bwMode="auto">
              <a:xfrm rot="5400000" flipH="1">
                <a:off x="3814" y="1670"/>
                <a:ext cx="618" cy="417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4 h 317"/>
                  <a:gd name="T4" fmla="*/ 616 w 624"/>
                  <a:gd name="T5" fmla="*/ 474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1" name="Freeform 5"/>
              <p:cNvSpPr>
                <a:spLocks noChangeArrowheads="1"/>
              </p:cNvSpPr>
              <p:nvPr/>
            </p:nvSpPr>
            <p:spPr bwMode="auto">
              <a:xfrm rot="5400000" flipH="1">
                <a:off x="4153" y="1670"/>
                <a:ext cx="618" cy="418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5 h 317"/>
                  <a:gd name="T4" fmla="*/ 616 w 624"/>
                  <a:gd name="T5" fmla="*/ 475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2" name="Freeform 6"/>
              <p:cNvSpPr>
                <a:spLocks noChangeArrowheads="1"/>
              </p:cNvSpPr>
              <p:nvPr/>
            </p:nvSpPr>
            <p:spPr bwMode="auto">
              <a:xfrm rot="5400000" flipH="1">
                <a:off x="5194" y="1753"/>
                <a:ext cx="618" cy="251"/>
              </a:xfrm>
              <a:custGeom>
                <a:avLst/>
                <a:gdLst>
                  <a:gd name="T0" fmla="*/ 0 w 624"/>
                  <a:gd name="T1" fmla="*/ 24 h 370"/>
                  <a:gd name="T2" fmla="*/ 0 w 624"/>
                  <a:gd name="T3" fmla="*/ 151 h 370"/>
                  <a:gd name="T4" fmla="*/ 616 w 624"/>
                  <a:gd name="T5" fmla="*/ 151 h 370"/>
                  <a:gd name="T6" fmla="*/ 616 w 624"/>
                  <a:gd name="T7" fmla="*/ 24 h 370"/>
                  <a:gd name="T8" fmla="*/ 379 w 624"/>
                  <a:gd name="T9" fmla="*/ 3 h 370"/>
                  <a:gd name="T10" fmla="*/ 0 w 624"/>
                  <a:gd name="T11" fmla="*/ 2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3" name="Freeform 7"/>
              <p:cNvSpPr>
                <a:spLocks noChangeArrowheads="1"/>
              </p:cNvSpPr>
              <p:nvPr/>
            </p:nvSpPr>
            <p:spPr bwMode="auto">
              <a:xfrm rot="5400000" flipH="1">
                <a:off x="4474" y="1734"/>
                <a:ext cx="618" cy="29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0 h 317"/>
                  <a:gd name="T4" fmla="*/ 616 w 624"/>
                  <a:gd name="T5" fmla="*/ 230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4" name="Freeform 8"/>
              <p:cNvSpPr>
                <a:spLocks noChangeArrowheads="1"/>
              </p:cNvSpPr>
              <p:nvPr/>
            </p:nvSpPr>
            <p:spPr bwMode="auto">
              <a:xfrm rot="5400000" flipH="1">
                <a:off x="4695" y="1700"/>
                <a:ext cx="618" cy="358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4 h 272"/>
                  <a:gd name="T4" fmla="*/ 237 w 624"/>
                  <a:gd name="T5" fmla="*/ 419 h 272"/>
                  <a:gd name="T6" fmla="*/ 616 w 624"/>
                  <a:gd name="T7" fmla="*/ 474 h 272"/>
                  <a:gd name="T8" fmla="*/ 61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5" name="Freeform 9"/>
              <p:cNvSpPr>
                <a:spLocks noChangeArrowheads="1"/>
              </p:cNvSpPr>
              <p:nvPr/>
            </p:nvSpPr>
            <p:spPr bwMode="auto">
              <a:xfrm rot="5400000" flipH="1">
                <a:off x="4974" y="1728"/>
                <a:ext cx="626" cy="311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35 h 362"/>
                  <a:gd name="T4" fmla="*/ 245 w 632"/>
                  <a:gd name="T5" fmla="*/ 235 h 362"/>
                  <a:gd name="T6" fmla="*/ 624 w 632"/>
                  <a:gd name="T7" fmla="*/ 235 h 362"/>
                  <a:gd name="T8" fmla="*/ 624 w 632"/>
                  <a:gd name="T9" fmla="*/ 34 h 362"/>
                  <a:gd name="T10" fmla="*/ 103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6" name="Freeform 10"/>
              <p:cNvSpPr>
                <a:spLocks noChangeArrowheads="1"/>
              </p:cNvSpPr>
              <p:nvPr/>
            </p:nvSpPr>
            <p:spPr bwMode="auto">
              <a:xfrm rot="5400000" flipH="1">
                <a:off x="1925" y="1665"/>
                <a:ext cx="618" cy="417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4 h 317"/>
                  <a:gd name="T4" fmla="*/ 616 w 624"/>
                  <a:gd name="T5" fmla="*/ 474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7" name="Freeform 11"/>
              <p:cNvSpPr>
                <a:spLocks noChangeArrowheads="1"/>
              </p:cNvSpPr>
              <p:nvPr/>
            </p:nvSpPr>
            <p:spPr bwMode="auto">
              <a:xfrm rot="5400000" flipH="1">
                <a:off x="2266" y="1665"/>
                <a:ext cx="618" cy="418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5 h 317"/>
                  <a:gd name="T4" fmla="*/ 616 w 624"/>
                  <a:gd name="T5" fmla="*/ 475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8" name="Freeform 12"/>
              <p:cNvSpPr>
                <a:spLocks noChangeArrowheads="1"/>
              </p:cNvSpPr>
              <p:nvPr/>
            </p:nvSpPr>
            <p:spPr bwMode="auto">
              <a:xfrm rot="5400000" flipH="1">
                <a:off x="3307" y="1748"/>
                <a:ext cx="618" cy="251"/>
              </a:xfrm>
              <a:custGeom>
                <a:avLst/>
                <a:gdLst>
                  <a:gd name="T0" fmla="*/ 0 w 624"/>
                  <a:gd name="T1" fmla="*/ 24 h 370"/>
                  <a:gd name="T2" fmla="*/ 0 w 624"/>
                  <a:gd name="T3" fmla="*/ 151 h 370"/>
                  <a:gd name="T4" fmla="*/ 616 w 624"/>
                  <a:gd name="T5" fmla="*/ 151 h 370"/>
                  <a:gd name="T6" fmla="*/ 616 w 624"/>
                  <a:gd name="T7" fmla="*/ 24 h 370"/>
                  <a:gd name="T8" fmla="*/ 379 w 624"/>
                  <a:gd name="T9" fmla="*/ 3 h 370"/>
                  <a:gd name="T10" fmla="*/ 0 w 624"/>
                  <a:gd name="T11" fmla="*/ 2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9" name="Freeform 13"/>
              <p:cNvSpPr>
                <a:spLocks noChangeArrowheads="1"/>
              </p:cNvSpPr>
              <p:nvPr/>
            </p:nvSpPr>
            <p:spPr bwMode="auto">
              <a:xfrm rot="5400000" flipH="1">
                <a:off x="2584" y="1729"/>
                <a:ext cx="618" cy="29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0 h 317"/>
                  <a:gd name="T4" fmla="*/ 616 w 624"/>
                  <a:gd name="T5" fmla="*/ 230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0" name="Freeform 14"/>
              <p:cNvSpPr>
                <a:spLocks noChangeArrowheads="1"/>
              </p:cNvSpPr>
              <p:nvPr/>
            </p:nvSpPr>
            <p:spPr bwMode="auto">
              <a:xfrm rot="5400000" flipH="1">
                <a:off x="2806" y="1695"/>
                <a:ext cx="618" cy="357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1 h 272"/>
                  <a:gd name="T4" fmla="*/ 237 w 624"/>
                  <a:gd name="T5" fmla="*/ 416 h 272"/>
                  <a:gd name="T6" fmla="*/ 616 w 624"/>
                  <a:gd name="T7" fmla="*/ 471 h 272"/>
                  <a:gd name="T8" fmla="*/ 61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1" name="Freeform 15"/>
              <p:cNvSpPr>
                <a:spLocks noChangeArrowheads="1"/>
              </p:cNvSpPr>
              <p:nvPr/>
            </p:nvSpPr>
            <p:spPr bwMode="auto">
              <a:xfrm rot="5400000" flipH="1">
                <a:off x="3085" y="1723"/>
                <a:ext cx="626" cy="312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37 h 362"/>
                  <a:gd name="T4" fmla="*/ 245 w 632"/>
                  <a:gd name="T5" fmla="*/ 237 h 362"/>
                  <a:gd name="T6" fmla="*/ 624 w 632"/>
                  <a:gd name="T7" fmla="*/ 237 h 362"/>
                  <a:gd name="T8" fmla="*/ 624 w 632"/>
                  <a:gd name="T9" fmla="*/ 34 h 362"/>
                  <a:gd name="T10" fmla="*/ 103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2" name="Freeform 16"/>
              <p:cNvSpPr>
                <a:spLocks noChangeArrowheads="1"/>
              </p:cNvSpPr>
              <p:nvPr/>
            </p:nvSpPr>
            <p:spPr bwMode="auto">
              <a:xfrm rot="5400000" flipH="1">
                <a:off x="1059" y="1670"/>
                <a:ext cx="618" cy="417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4 h 317"/>
                  <a:gd name="T4" fmla="*/ 616 w 624"/>
                  <a:gd name="T5" fmla="*/ 474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" name="Freeform 17"/>
              <p:cNvSpPr>
                <a:spLocks noChangeArrowheads="1"/>
              </p:cNvSpPr>
              <p:nvPr/>
            </p:nvSpPr>
            <p:spPr bwMode="auto">
              <a:xfrm rot="5400000" flipH="1">
                <a:off x="1399" y="1670"/>
                <a:ext cx="618" cy="418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5 h 317"/>
                  <a:gd name="T4" fmla="*/ 616 w 624"/>
                  <a:gd name="T5" fmla="*/ 475 h 317"/>
                  <a:gd name="T6" fmla="*/ 61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4" name="Freeform 18"/>
              <p:cNvSpPr>
                <a:spLocks noChangeArrowheads="1"/>
              </p:cNvSpPr>
              <p:nvPr/>
            </p:nvSpPr>
            <p:spPr bwMode="auto">
              <a:xfrm rot="5400000" flipH="1">
                <a:off x="552" y="1748"/>
                <a:ext cx="618" cy="251"/>
              </a:xfrm>
              <a:custGeom>
                <a:avLst/>
                <a:gdLst>
                  <a:gd name="T0" fmla="*/ 0 w 624"/>
                  <a:gd name="T1" fmla="*/ 24 h 370"/>
                  <a:gd name="T2" fmla="*/ 0 w 624"/>
                  <a:gd name="T3" fmla="*/ 151 h 370"/>
                  <a:gd name="T4" fmla="*/ 616 w 624"/>
                  <a:gd name="T5" fmla="*/ 151 h 370"/>
                  <a:gd name="T6" fmla="*/ 616 w 624"/>
                  <a:gd name="T7" fmla="*/ 24 h 370"/>
                  <a:gd name="T8" fmla="*/ 379 w 624"/>
                  <a:gd name="T9" fmla="*/ 3 h 370"/>
                  <a:gd name="T10" fmla="*/ 0 w 624"/>
                  <a:gd name="T11" fmla="*/ 2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5" name="Freeform 19"/>
              <p:cNvSpPr>
                <a:spLocks noChangeArrowheads="1"/>
              </p:cNvSpPr>
              <p:nvPr/>
            </p:nvSpPr>
            <p:spPr bwMode="auto">
              <a:xfrm flipH="1">
                <a:off x="-2" y="1562"/>
                <a:ext cx="287" cy="619"/>
              </a:xfrm>
              <a:custGeom>
                <a:avLst/>
                <a:gdLst>
                  <a:gd name="T0" fmla="*/ 0 w 291"/>
                  <a:gd name="T1" fmla="*/ 616 h 625"/>
                  <a:gd name="T2" fmla="*/ 285 w 291"/>
                  <a:gd name="T3" fmla="*/ 617 h 625"/>
                  <a:gd name="T4" fmla="*/ 285 w 291"/>
                  <a:gd name="T5" fmla="*/ 6 h 625"/>
                  <a:gd name="T6" fmla="*/ 0 w 291"/>
                  <a:gd name="T7" fmla="*/ 0 h 625"/>
                  <a:gd name="T8" fmla="*/ 0 w 291"/>
                  <a:gd name="T9" fmla="*/ 616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" name="Freeform 20"/>
              <p:cNvSpPr>
                <a:spLocks noChangeArrowheads="1"/>
              </p:cNvSpPr>
              <p:nvPr/>
            </p:nvSpPr>
            <p:spPr bwMode="auto">
              <a:xfrm rot="5400000" flipH="1">
                <a:off x="52" y="1695"/>
                <a:ext cx="618" cy="357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1 h 272"/>
                  <a:gd name="T4" fmla="*/ 237 w 624"/>
                  <a:gd name="T5" fmla="*/ 416 h 272"/>
                  <a:gd name="T6" fmla="*/ 616 w 624"/>
                  <a:gd name="T7" fmla="*/ 471 h 272"/>
                  <a:gd name="T8" fmla="*/ 61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7" name="Freeform 21"/>
              <p:cNvSpPr>
                <a:spLocks noChangeArrowheads="1"/>
              </p:cNvSpPr>
              <p:nvPr/>
            </p:nvSpPr>
            <p:spPr bwMode="auto">
              <a:xfrm rot="5400000" flipH="1">
                <a:off x="330" y="1723"/>
                <a:ext cx="626" cy="312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37 h 362"/>
                  <a:gd name="T4" fmla="*/ 245 w 632"/>
                  <a:gd name="T5" fmla="*/ 237 h 362"/>
                  <a:gd name="T6" fmla="*/ 624 w 632"/>
                  <a:gd name="T7" fmla="*/ 237 h 362"/>
                  <a:gd name="T8" fmla="*/ 624 w 632"/>
                  <a:gd name="T9" fmla="*/ 34 h 362"/>
                  <a:gd name="T10" fmla="*/ 103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57" name="Freeform 22"/>
            <p:cNvSpPr>
              <a:spLocks noChangeArrowheads="1"/>
            </p:cNvSpPr>
            <p:nvPr/>
          </p:nvSpPr>
          <p:spPr bwMode="auto">
            <a:xfrm flipH="1">
              <a:off x="-2" y="1536"/>
              <a:ext cx="5758" cy="408"/>
            </a:xfrm>
            <a:custGeom>
              <a:avLst/>
              <a:gdLst>
                <a:gd name="T0" fmla="*/ 0 w 5762"/>
                <a:gd name="T1" fmla="*/ 221 h 385"/>
                <a:gd name="T2" fmla="*/ 5756 w 5762"/>
                <a:gd name="T3" fmla="*/ 212 h 385"/>
                <a:gd name="T4" fmla="*/ 5756 w 5762"/>
                <a:gd name="T5" fmla="*/ 4 h 385"/>
                <a:gd name="T6" fmla="*/ 0 w 5762"/>
                <a:gd name="T7" fmla="*/ 0 h 385"/>
                <a:gd name="T8" fmla="*/ 0 w 5762"/>
                <a:gd name="T9" fmla="*/ 221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8" name="Freeform 23"/>
            <p:cNvSpPr>
              <a:spLocks noChangeArrowheads="1"/>
            </p:cNvSpPr>
            <p:nvPr/>
          </p:nvSpPr>
          <p:spPr bwMode="auto">
            <a:xfrm flipH="1">
              <a:off x="-2" y="2017"/>
              <a:ext cx="5757" cy="185"/>
            </a:xfrm>
            <a:custGeom>
              <a:avLst/>
              <a:gdLst>
                <a:gd name="T0" fmla="*/ 0 w 5761"/>
                <a:gd name="T1" fmla="*/ 27 h 189"/>
                <a:gd name="T2" fmla="*/ 5755 w 5761"/>
                <a:gd name="T3" fmla="*/ 0 h 189"/>
                <a:gd name="T4" fmla="*/ 5755 w 5761"/>
                <a:gd name="T5" fmla="*/ 183 h 189"/>
                <a:gd name="T6" fmla="*/ 1 w 5761"/>
                <a:gd name="T7" fmla="*/ 183 h 189"/>
                <a:gd name="T8" fmla="*/ 0 w 5761"/>
                <a:gd name="T9" fmla="*/ 27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5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-901700"/>
            <a:ext cx="776605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166813" y="3886200"/>
            <a:ext cx="6397625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000"/>
              </a:spcBef>
              <a:buSzPct val="100000"/>
              <a:defRPr/>
            </a:pPr>
            <a:r>
              <a:rPr lang="en-GB" altLang="pt-BR" sz="4000" smtClean="0">
                <a:solidFill>
                  <a:srgbClr val="000000"/>
                </a:solidFill>
                <a:latin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2053" name="Text Box 26"/>
          <p:cNvSpPr txBox="1">
            <a:spLocks noChangeArrowheads="1"/>
          </p:cNvSpPr>
          <p:nvPr/>
        </p:nvSpPr>
        <p:spPr bwMode="auto">
          <a:xfrm>
            <a:off x="1166813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Text Box 27"/>
          <p:cNvSpPr txBox="1">
            <a:spLocks noChangeArrowheads="1"/>
          </p:cNvSpPr>
          <p:nvPr/>
        </p:nvSpPr>
        <p:spPr bwMode="auto"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875"/>
              </a:spcBef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F7069CCF-1505-498A-9AD3-5F95FBC30E7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 kern="12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200">
          <a:solidFill>
            <a:srgbClr val="003366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1063625"/>
            <a:ext cx="85645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5400">
                <a:solidFill>
                  <a:srgbClr val="003366"/>
                </a:solidFill>
              </a:rPr>
              <a:t>Construção de Aplicações Gui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33600" y="76200"/>
            <a:ext cx="6096000" cy="381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400" b="1">
                <a:solidFill>
                  <a:srgbClr val="003366"/>
                </a:solidFill>
                <a:latin typeface="Times New Roman" panose="02020603050405020304" pitchFamily="18" charset="0"/>
              </a:rPr>
              <a:t>Implementando o Botão Calcular</a:t>
            </a: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1692275" y="549275"/>
          <a:ext cx="6248400" cy="616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Imagem de Bitmap" r:id="rId4" imgW="6114286" imgH="6028571" progId="Paint.Picture">
                  <p:embed/>
                </p:oleObj>
              </mc:Choice>
              <mc:Fallback>
                <p:oleObj name="Imagem de Bitmap" r:id="rId4" imgW="6114286" imgH="60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9275"/>
                        <a:ext cx="6248400" cy="616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CaixaDeTexto 1"/>
          <p:cNvSpPr txBox="1">
            <a:spLocks noChangeArrowheads="1"/>
          </p:cNvSpPr>
          <p:nvPr/>
        </p:nvSpPr>
        <p:spPr bwMode="auto">
          <a:xfrm>
            <a:off x="6227763" y="2478088"/>
            <a:ext cx="28892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90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14341" name="CaixaDeTexto 4"/>
          <p:cNvSpPr txBox="1">
            <a:spLocks noChangeArrowheads="1"/>
          </p:cNvSpPr>
          <p:nvPr/>
        </p:nvSpPr>
        <p:spPr bwMode="auto">
          <a:xfrm>
            <a:off x="6372225" y="2971800"/>
            <a:ext cx="28733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900">
                <a:solidFill>
                  <a:schemeClr val="tx1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39760619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133600" y="152400"/>
            <a:ext cx="6096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003366"/>
                </a:solidFill>
              </a:rPr>
              <a:t>Implementando o Botão Limpar</a:t>
            </a: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1408113" y="1223963"/>
          <a:ext cx="7467600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4" imgW="5687219" imgH="2971429" progId="">
                  <p:embed/>
                </p:oleObj>
              </mc:Choice>
              <mc:Fallback>
                <p:oleObj r:id="rId4" imgW="5687219" imgH="297142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223963"/>
                        <a:ext cx="7467600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600200" y="152400"/>
            <a:ext cx="66294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003366"/>
                </a:solidFill>
              </a:rPr>
              <a:t>Implementando o Botão Sair</a:t>
            </a: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1295400" y="1033463"/>
          <a:ext cx="73914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r:id="rId4" imgW="5477640" imgH="2114845" progId="">
                  <p:embed/>
                </p:oleObj>
              </mc:Choice>
              <mc:Fallback>
                <p:oleObj r:id="rId4" imgW="5477640" imgH="211484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33463"/>
                        <a:ext cx="73914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543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90500" indent="-1841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38175" algn="l"/>
                <a:tab pos="1087438" algn="l"/>
                <a:tab pos="1536700" algn="l"/>
                <a:tab pos="1985963" algn="l"/>
                <a:tab pos="2435225" algn="l"/>
                <a:tab pos="2884488" algn="l"/>
                <a:tab pos="3333750" algn="l"/>
                <a:tab pos="3783013" algn="l"/>
                <a:tab pos="4232275" algn="l"/>
                <a:tab pos="4681538" algn="l"/>
                <a:tab pos="5130800" algn="l"/>
                <a:tab pos="5580063" algn="l"/>
                <a:tab pos="6029325" algn="l"/>
                <a:tab pos="6478588" algn="l"/>
                <a:tab pos="6927850" algn="l"/>
                <a:tab pos="7377113" algn="l"/>
                <a:tab pos="7826375" algn="l"/>
                <a:tab pos="8275638" algn="l"/>
                <a:tab pos="8724900" algn="l"/>
                <a:tab pos="91741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pt-BR" altLang="pt-BR" sz="1200">
                <a:solidFill>
                  <a:srgbClr val="000000"/>
                </a:solidFill>
              </a:rPr>
              <a:t>2) </a:t>
            </a:r>
            <a:r>
              <a:rPr lang="pt-BR" altLang="pt-BR" sz="1400">
                <a:solidFill>
                  <a:srgbClr val="000000"/>
                </a:solidFill>
              </a:rPr>
              <a:t>Desenvolva uma aplicação que receba um número e exiba sua tabuada de acordo com a quantidade de fatores selecionada</a:t>
            </a:r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1447800" y="1219200"/>
            <a:ext cx="7308850" cy="3879850"/>
            <a:chOff x="912" y="768"/>
            <a:chExt cx="4604" cy="2444"/>
          </a:xfrm>
        </p:grpSpPr>
        <p:pic>
          <p:nvPicPr>
            <p:cNvPr id="348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837" cy="2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82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" y="768"/>
              <a:ext cx="1837" cy="2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2880" y="1776"/>
              <a:ext cx="620" cy="428"/>
            </a:xfrm>
            <a:prstGeom prst="rightArrow">
              <a:avLst>
                <a:gd name="adj1" fmla="val 50000"/>
                <a:gd name="adj2" fmla="val 36215"/>
              </a:avLst>
            </a:prstGeom>
            <a:solidFill>
              <a:srgbClr val="0099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24066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3886200" y="1981200"/>
            <a:ext cx="1441450" cy="2127250"/>
            <a:chOff x="2448" y="1248"/>
            <a:chExt cx="908" cy="1340"/>
          </a:xfrm>
        </p:grpSpPr>
        <p:sp>
          <p:nvSpPr>
            <p:cNvPr id="36870" name="Line 3"/>
            <p:cNvSpPr>
              <a:spLocks noChangeShapeType="1"/>
            </p:cNvSpPr>
            <p:nvPr/>
          </p:nvSpPr>
          <p:spPr bwMode="auto">
            <a:xfrm>
              <a:off x="2448" y="1248"/>
              <a:ext cx="905" cy="0"/>
            </a:xfrm>
            <a:prstGeom prst="line">
              <a:avLst/>
            </a:prstGeom>
            <a:noFill/>
            <a:ln w="38160" cap="sq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1" name="Line 4"/>
            <p:cNvSpPr>
              <a:spLocks noChangeShapeType="1"/>
            </p:cNvSpPr>
            <p:nvPr/>
          </p:nvSpPr>
          <p:spPr bwMode="auto">
            <a:xfrm>
              <a:off x="3357" y="1248"/>
              <a:ext cx="0" cy="1340"/>
            </a:xfrm>
            <a:prstGeom prst="line">
              <a:avLst/>
            </a:prstGeom>
            <a:noFill/>
            <a:ln w="28440" cap="sq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6868" name="AutoShape 5"/>
          <p:cNvSpPr>
            <a:spLocks noChangeArrowheads="1"/>
          </p:cNvSpPr>
          <p:nvPr/>
        </p:nvSpPr>
        <p:spPr bwMode="auto">
          <a:xfrm>
            <a:off x="7243763" y="5032375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959225"/>
            <a:ext cx="604837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2362200" y="152400"/>
            <a:ext cx="4876800" cy="4603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Implementação do Botão Calcular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928688"/>
            <a:ext cx="701675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2362200" y="304800"/>
            <a:ext cx="4876800" cy="4603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Implementação do Botão Limpar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39863"/>
            <a:ext cx="71643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209800" y="152400"/>
            <a:ext cx="4876800" cy="4603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Construindo uma Barra de Menu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1143000" y="1219200"/>
          <a:ext cx="7315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r:id="rId4" imgW="9542857" imgH="2828571" progId="">
                  <p:embed/>
                </p:oleObj>
              </mc:Choice>
              <mc:Fallback>
                <p:oleObj r:id="rId4" imgW="9542857" imgH="282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7315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AutoShape 3"/>
          <p:cNvSpPr>
            <a:spLocks/>
          </p:cNvSpPr>
          <p:nvPr/>
        </p:nvSpPr>
        <p:spPr bwMode="auto">
          <a:xfrm>
            <a:off x="1524000" y="3767138"/>
            <a:ext cx="2274888" cy="609600"/>
          </a:xfrm>
          <a:prstGeom prst="borderCallout2">
            <a:avLst>
              <a:gd name="adj1" fmla="val 18519"/>
              <a:gd name="adj2" fmla="val 103352"/>
              <a:gd name="adj3" fmla="val 18519"/>
              <a:gd name="adj4" fmla="val 179204"/>
              <a:gd name="adj5" fmla="val -223176"/>
              <a:gd name="adj6" fmla="val 258060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</a:rPr>
              <a:t>1o.) Inserir uma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</a:rPr>
              <a:t>Barra de Menu</a:t>
            </a:r>
          </a:p>
        </p:txBody>
      </p:sp>
      <p:sp>
        <p:nvSpPr>
          <p:cNvPr id="18437" name="AutoShape 4"/>
          <p:cNvSpPr>
            <a:spLocks/>
          </p:cNvSpPr>
          <p:nvPr/>
        </p:nvSpPr>
        <p:spPr bwMode="auto">
          <a:xfrm>
            <a:off x="1524000" y="4800600"/>
            <a:ext cx="2274888" cy="609600"/>
          </a:xfrm>
          <a:prstGeom prst="borderCallout2">
            <a:avLst>
              <a:gd name="adj1" fmla="val 18519"/>
              <a:gd name="adj2" fmla="val 103352"/>
              <a:gd name="adj3" fmla="val 18519"/>
              <a:gd name="adj4" fmla="val 179412"/>
              <a:gd name="adj5" fmla="val -351824"/>
              <a:gd name="adj6" fmla="val 258407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</a:rPr>
              <a:t>2o.) Inserir um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</a:rPr>
              <a:t>Menu</a:t>
            </a:r>
          </a:p>
        </p:txBody>
      </p:sp>
      <p:sp>
        <p:nvSpPr>
          <p:cNvPr id="18438" name="AutoShape 5"/>
          <p:cNvSpPr>
            <a:spLocks/>
          </p:cNvSpPr>
          <p:nvPr/>
        </p:nvSpPr>
        <p:spPr bwMode="auto">
          <a:xfrm>
            <a:off x="1447800" y="5715000"/>
            <a:ext cx="2274888" cy="609600"/>
          </a:xfrm>
          <a:prstGeom prst="borderCallout2">
            <a:avLst>
              <a:gd name="adj1" fmla="val 18519"/>
              <a:gd name="adj2" fmla="val 103352"/>
              <a:gd name="adj3" fmla="val 18519"/>
              <a:gd name="adj4" fmla="val 181088"/>
              <a:gd name="adj5" fmla="val -453648"/>
              <a:gd name="adj6" fmla="val 261829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</a:rPr>
              <a:t>2o.) Inserir um 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</a:rPr>
              <a:t>Item de Menu</a:t>
            </a:r>
          </a:p>
        </p:txBody>
      </p:sp>
    </p:spTree>
    <p:extLst>
      <p:ext uri="{BB962C8B-B14F-4D97-AF65-F5344CB8AC3E}">
        <p14:creationId xmlns:p14="http://schemas.microsoft.com/office/powerpoint/2010/main" val="405773383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209800" y="152400"/>
            <a:ext cx="4876800" cy="4603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Construindo uma Barra de Menu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1143000" y="1371600"/>
          <a:ext cx="7164388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r:id="rId4" imgW="7163800" imgH="2886478" progId="">
                  <p:embed/>
                </p:oleObj>
              </mc:Choice>
              <mc:Fallback>
                <p:oleObj r:id="rId4" imgW="7163800" imgH="288647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7164388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67944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209800" y="304800"/>
            <a:ext cx="4876800" cy="4603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Associando o evento ao Item de Menu</a:t>
            </a: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1066800" y="1243013"/>
          <a:ext cx="7848600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r:id="rId4" imgW="6171429" imgH="2019048" progId="">
                  <p:embed/>
                </p:oleObj>
              </mc:Choice>
              <mc:Fallback>
                <p:oleObj r:id="rId4" imgW="6171429" imgH="2019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43013"/>
                        <a:ext cx="7848600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91909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173163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600">
                <a:solidFill>
                  <a:srgbClr val="003366"/>
                </a:solidFill>
              </a:rPr>
              <a:t>Considerações Iniciais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62484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990600" y="1143000"/>
            <a:ext cx="795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>
                <a:solidFill>
                  <a:srgbClr val="000000"/>
                </a:solidFill>
              </a:rPr>
              <a:t>Estrutura Padrão de um a Aplicação GUI</a:t>
            </a: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949325" y="1716088"/>
            <a:ext cx="8147050" cy="4941887"/>
            <a:chOff x="598" y="1081"/>
            <a:chExt cx="5132" cy="3113"/>
          </a:xfrm>
        </p:grpSpPr>
        <p:pic>
          <p:nvPicPr>
            <p:cNvPr id="819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" y="1081"/>
              <a:ext cx="5132" cy="3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8" name="AutoShape 4"/>
            <p:cNvSpPr>
              <a:spLocks/>
            </p:cNvSpPr>
            <p:nvPr/>
          </p:nvSpPr>
          <p:spPr bwMode="auto">
            <a:xfrm>
              <a:off x="694" y="1510"/>
              <a:ext cx="1183" cy="526"/>
            </a:xfrm>
            <a:prstGeom prst="borderCallout1">
              <a:avLst>
                <a:gd name="adj1" fmla="val 13583"/>
                <a:gd name="adj2" fmla="val 104042"/>
                <a:gd name="adj3" fmla="val -40944"/>
                <a:gd name="adj4" fmla="val 151389"/>
              </a:avLst>
            </a:prstGeom>
            <a:solidFill>
              <a:srgbClr val="FFFFFF"/>
            </a:solidFill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b="1">
                  <a:solidFill>
                    <a:srgbClr val="000000"/>
                  </a:solidFill>
                </a:rPr>
                <a:t>Barra de Título</a:t>
              </a:r>
            </a:p>
          </p:txBody>
        </p:sp>
        <p:sp>
          <p:nvSpPr>
            <p:cNvPr id="8199" name="AutoShape 5"/>
            <p:cNvSpPr>
              <a:spLocks/>
            </p:cNvSpPr>
            <p:nvPr/>
          </p:nvSpPr>
          <p:spPr bwMode="auto">
            <a:xfrm>
              <a:off x="3441" y="1462"/>
              <a:ext cx="1268" cy="526"/>
            </a:xfrm>
            <a:prstGeom prst="borderCallout1">
              <a:avLst>
                <a:gd name="adj1" fmla="val 13583"/>
                <a:gd name="adj2" fmla="val 103773"/>
                <a:gd name="adj3" fmla="val -40944"/>
                <a:gd name="adj4" fmla="val 147954"/>
              </a:avLst>
            </a:prstGeom>
            <a:solidFill>
              <a:srgbClr val="FFFFFF"/>
            </a:solidFill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b="1">
                  <a:solidFill>
                    <a:srgbClr val="000000"/>
                  </a:solidFill>
                </a:rPr>
                <a:t>Botões  de Controle</a:t>
              </a:r>
            </a:p>
          </p:txBody>
        </p:sp>
        <p:sp>
          <p:nvSpPr>
            <p:cNvPr id="8200" name="AutoShape 6"/>
            <p:cNvSpPr>
              <a:spLocks/>
            </p:cNvSpPr>
            <p:nvPr/>
          </p:nvSpPr>
          <p:spPr bwMode="auto">
            <a:xfrm>
              <a:off x="1281" y="2998"/>
              <a:ext cx="1268" cy="526"/>
            </a:xfrm>
            <a:prstGeom prst="borderCallout1">
              <a:avLst>
                <a:gd name="adj1" fmla="val 13583"/>
                <a:gd name="adj2" fmla="val 103773"/>
                <a:gd name="adj3" fmla="val -40944"/>
                <a:gd name="adj4" fmla="val 147954"/>
              </a:avLst>
            </a:prstGeom>
            <a:solidFill>
              <a:srgbClr val="FFFFFF"/>
            </a:solidFill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b="1">
                  <a:solidFill>
                    <a:srgbClr val="000000"/>
                  </a:solidFill>
                </a:rPr>
                <a:t>Área do Aplicativo</a:t>
              </a: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2518" y="2470"/>
              <a:ext cx="1436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9144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600">
                <a:solidFill>
                  <a:srgbClr val="003366"/>
                </a:solidFill>
              </a:rPr>
              <a:t>Considerações Iniciais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1430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600">
                <a:solidFill>
                  <a:srgbClr val="003366"/>
                </a:solidFill>
              </a:rPr>
              <a:t>Recursos de Interface Básicos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143000" y="12192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3714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JLabel 		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JTextField 	  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Icon 		  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JButton 	 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JCheckBox   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JRadioButton  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JComboBox 	 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JList 		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"/>
            </a:pPr>
            <a:r>
              <a:rPr lang="pt-BR" altLang="pt-BR" sz="3200">
                <a:solidFill>
                  <a:srgbClr val="000000"/>
                </a:solidFill>
                <a:latin typeface="Arial" panose="020B0604020202020204" pitchFamily="34" charset="0"/>
              </a:rPr>
              <a:t>JScrollPane 	  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0668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2800">
                <a:solidFill>
                  <a:srgbClr val="003366"/>
                </a:solidFill>
              </a:rPr>
              <a:t>Construção de Gui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017588" y="5781675"/>
            <a:ext cx="349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303463"/>
            <a:ext cx="285273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173163" y="2155825"/>
            <a:ext cx="4746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Inicio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627188" y="2155825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173163" y="2393950"/>
            <a:ext cx="1635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Inteiro : Ra_Alun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770188" y="2393950"/>
            <a:ext cx="158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o;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932113" y="2393950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173163" y="2620963"/>
            <a:ext cx="3895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Real    :  Nota1, Nota2, Nota3, Nota4, Media;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5037138" y="2620963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1173163" y="2855913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1173163" y="2973388"/>
            <a:ext cx="4029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 Leia(Ra_Aluno, Nota1, Nota2, Nota3, Nota4);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5156200" y="3081338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1173163" y="3332163"/>
            <a:ext cx="820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 Media </a:t>
            </a:r>
          </a:p>
        </p:txBody>
      </p:sp>
      <p:sp>
        <p:nvSpPr>
          <p:cNvPr id="12304" name="Rectangle 15"/>
          <p:cNvSpPr>
            <a:spLocks noChangeArrowheads="1"/>
          </p:cNvSpPr>
          <p:nvPr/>
        </p:nvSpPr>
        <p:spPr bwMode="auto">
          <a:xfrm>
            <a:off x="1993900" y="3298825"/>
            <a:ext cx="200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12305" name="Rectangle 16"/>
          <p:cNvSpPr>
            <a:spLocks noChangeArrowheads="1"/>
          </p:cNvSpPr>
          <p:nvPr/>
        </p:nvSpPr>
        <p:spPr bwMode="auto">
          <a:xfrm>
            <a:off x="2198688" y="3332163"/>
            <a:ext cx="3082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(Nota1 + Nota2 +  Nota3 + Nota4)/4;</a:t>
            </a:r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1173163" y="3568700"/>
            <a:ext cx="1652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 Escreva (Media);</a:t>
            </a:r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2813050" y="3568700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1173163" y="3794125"/>
            <a:ext cx="1865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 Se Media &lt; 5 Então</a:t>
            </a:r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3040063" y="3794125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10" name="Rectangle 21"/>
          <p:cNvSpPr>
            <a:spLocks noChangeArrowheads="1"/>
          </p:cNvSpPr>
          <p:nvPr/>
        </p:nvSpPr>
        <p:spPr bwMode="auto">
          <a:xfrm>
            <a:off x="1173163" y="4030663"/>
            <a:ext cx="2409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      Escreva(“Reprovado”);</a:t>
            </a:r>
          </a:p>
        </p:txBody>
      </p:sp>
      <p:sp>
        <p:nvSpPr>
          <p:cNvPr id="12311" name="Rectangle 22"/>
          <p:cNvSpPr>
            <a:spLocks noChangeArrowheads="1"/>
          </p:cNvSpPr>
          <p:nvPr/>
        </p:nvSpPr>
        <p:spPr bwMode="auto">
          <a:xfrm>
            <a:off x="1173163" y="4257675"/>
            <a:ext cx="749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 Senão</a:t>
            </a:r>
          </a:p>
        </p:txBody>
      </p: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1939925" y="4257675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13" name="Rectangle 24"/>
          <p:cNvSpPr>
            <a:spLocks noChangeArrowheads="1"/>
          </p:cNvSpPr>
          <p:nvPr/>
        </p:nvSpPr>
        <p:spPr bwMode="auto">
          <a:xfrm>
            <a:off x="1173163" y="4495800"/>
            <a:ext cx="952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         Escre</a:t>
            </a:r>
          </a:p>
        </p:txBody>
      </p:sp>
      <p:sp>
        <p:nvSpPr>
          <p:cNvPr id="12314" name="Rectangle 25"/>
          <p:cNvSpPr>
            <a:spLocks noChangeArrowheads="1"/>
          </p:cNvSpPr>
          <p:nvPr/>
        </p:nvSpPr>
        <p:spPr bwMode="auto">
          <a:xfrm>
            <a:off x="2165350" y="4495800"/>
            <a:ext cx="1377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va(“Aprovado”);</a:t>
            </a:r>
          </a:p>
        </p:txBody>
      </p:sp>
      <p:sp>
        <p:nvSpPr>
          <p:cNvPr id="12315" name="Rectangle 26"/>
          <p:cNvSpPr>
            <a:spLocks noChangeArrowheads="1"/>
          </p:cNvSpPr>
          <p:nvPr/>
        </p:nvSpPr>
        <p:spPr bwMode="auto">
          <a:xfrm>
            <a:off x="3536950" y="4495800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16" name="Rectangle 27"/>
          <p:cNvSpPr>
            <a:spLocks noChangeArrowheads="1"/>
          </p:cNvSpPr>
          <p:nvPr/>
        </p:nvSpPr>
        <p:spPr bwMode="auto">
          <a:xfrm>
            <a:off x="1173163" y="4722813"/>
            <a:ext cx="625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Fim      </a:t>
            </a:r>
          </a:p>
        </p:txBody>
      </p:sp>
      <p:sp>
        <p:nvSpPr>
          <p:cNvPr id="12317" name="Rectangle 28"/>
          <p:cNvSpPr>
            <a:spLocks noChangeArrowheads="1"/>
          </p:cNvSpPr>
          <p:nvPr/>
        </p:nvSpPr>
        <p:spPr bwMode="auto">
          <a:xfrm>
            <a:off x="1809750" y="4722813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18" name="Rectangle 29"/>
          <p:cNvSpPr>
            <a:spLocks noChangeArrowheads="1"/>
          </p:cNvSpPr>
          <p:nvPr/>
        </p:nvSpPr>
        <p:spPr bwMode="auto">
          <a:xfrm>
            <a:off x="1173163" y="4949825"/>
            <a:ext cx="5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19" name="Rectangle 30"/>
          <p:cNvSpPr>
            <a:spLocks noChangeArrowheads="1"/>
          </p:cNvSpPr>
          <p:nvPr/>
        </p:nvSpPr>
        <p:spPr bwMode="auto">
          <a:xfrm>
            <a:off x="5511800" y="2155825"/>
            <a:ext cx="349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320" name="Rectangle 31"/>
          <p:cNvSpPr>
            <a:spLocks noChangeArrowheads="1"/>
          </p:cNvSpPr>
          <p:nvPr/>
        </p:nvSpPr>
        <p:spPr bwMode="auto">
          <a:xfrm>
            <a:off x="1108075" y="214471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1108075" y="214471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2" name="Rectangle 33"/>
          <p:cNvSpPr>
            <a:spLocks noChangeArrowheads="1"/>
          </p:cNvSpPr>
          <p:nvPr/>
        </p:nvSpPr>
        <p:spPr bwMode="auto">
          <a:xfrm>
            <a:off x="1119188" y="2144713"/>
            <a:ext cx="4322762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3" name="Rectangle 34"/>
          <p:cNvSpPr>
            <a:spLocks noChangeArrowheads="1"/>
          </p:cNvSpPr>
          <p:nvPr/>
        </p:nvSpPr>
        <p:spPr bwMode="auto">
          <a:xfrm>
            <a:off x="5446713" y="214471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4" name="Rectangle 35"/>
          <p:cNvSpPr>
            <a:spLocks noChangeArrowheads="1"/>
          </p:cNvSpPr>
          <p:nvPr/>
        </p:nvSpPr>
        <p:spPr bwMode="auto">
          <a:xfrm>
            <a:off x="5457825" y="2144713"/>
            <a:ext cx="3706813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5" name="Rectangle 36"/>
          <p:cNvSpPr>
            <a:spLocks noChangeArrowheads="1"/>
          </p:cNvSpPr>
          <p:nvPr/>
        </p:nvSpPr>
        <p:spPr bwMode="auto">
          <a:xfrm>
            <a:off x="9169400" y="214471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6" name="Rectangle 37"/>
          <p:cNvSpPr>
            <a:spLocks noChangeArrowheads="1"/>
          </p:cNvSpPr>
          <p:nvPr/>
        </p:nvSpPr>
        <p:spPr bwMode="auto">
          <a:xfrm>
            <a:off x="9169400" y="214471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7" name="Rectangle 38"/>
          <p:cNvSpPr>
            <a:spLocks noChangeArrowheads="1"/>
          </p:cNvSpPr>
          <p:nvPr/>
        </p:nvSpPr>
        <p:spPr bwMode="auto">
          <a:xfrm>
            <a:off x="1108075" y="2155825"/>
            <a:ext cx="6350" cy="30162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8" name="Rectangle 39"/>
          <p:cNvSpPr>
            <a:spLocks noChangeArrowheads="1"/>
          </p:cNvSpPr>
          <p:nvPr/>
        </p:nvSpPr>
        <p:spPr bwMode="auto">
          <a:xfrm>
            <a:off x="1108075" y="517683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29" name="Rectangle 40"/>
          <p:cNvSpPr>
            <a:spLocks noChangeArrowheads="1"/>
          </p:cNvSpPr>
          <p:nvPr/>
        </p:nvSpPr>
        <p:spPr bwMode="auto">
          <a:xfrm>
            <a:off x="1108075" y="517683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0" name="Rectangle 41"/>
          <p:cNvSpPr>
            <a:spLocks noChangeArrowheads="1"/>
          </p:cNvSpPr>
          <p:nvPr/>
        </p:nvSpPr>
        <p:spPr bwMode="auto">
          <a:xfrm>
            <a:off x="1119188" y="5176838"/>
            <a:ext cx="4322762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1" name="Rectangle 42"/>
          <p:cNvSpPr>
            <a:spLocks noChangeArrowheads="1"/>
          </p:cNvSpPr>
          <p:nvPr/>
        </p:nvSpPr>
        <p:spPr bwMode="auto">
          <a:xfrm>
            <a:off x="5446713" y="2155825"/>
            <a:ext cx="6350" cy="30162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2" name="Rectangle 43"/>
          <p:cNvSpPr>
            <a:spLocks noChangeArrowheads="1"/>
          </p:cNvSpPr>
          <p:nvPr/>
        </p:nvSpPr>
        <p:spPr bwMode="auto">
          <a:xfrm>
            <a:off x="5446713" y="517683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3" name="Rectangle 44"/>
          <p:cNvSpPr>
            <a:spLocks noChangeArrowheads="1"/>
          </p:cNvSpPr>
          <p:nvPr/>
        </p:nvSpPr>
        <p:spPr bwMode="auto">
          <a:xfrm>
            <a:off x="5457825" y="5176838"/>
            <a:ext cx="3706813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4" name="Rectangle 45"/>
          <p:cNvSpPr>
            <a:spLocks noChangeArrowheads="1"/>
          </p:cNvSpPr>
          <p:nvPr/>
        </p:nvSpPr>
        <p:spPr bwMode="auto">
          <a:xfrm>
            <a:off x="9169400" y="2155825"/>
            <a:ext cx="6350" cy="30162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5" name="Rectangle 46"/>
          <p:cNvSpPr>
            <a:spLocks noChangeArrowheads="1"/>
          </p:cNvSpPr>
          <p:nvPr/>
        </p:nvSpPr>
        <p:spPr bwMode="auto">
          <a:xfrm>
            <a:off x="9169400" y="517683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6" name="Rectangle 47"/>
          <p:cNvSpPr>
            <a:spLocks noChangeArrowheads="1"/>
          </p:cNvSpPr>
          <p:nvPr/>
        </p:nvSpPr>
        <p:spPr bwMode="auto">
          <a:xfrm>
            <a:off x="9169400" y="517683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37" name="Freeform 48"/>
          <p:cNvSpPr>
            <a:spLocks noChangeArrowheads="1"/>
          </p:cNvSpPr>
          <p:nvPr/>
        </p:nvSpPr>
        <p:spPr bwMode="auto">
          <a:xfrm>
            <a:off x="3040063" y="3632200"/>
            <a:ext cx="38100" cy="3175"/>
          </a:xfrm>
          <a:custGeom>
            <a:avLst/>
            <a:gdLst>
              <a:gd name="T0" fmla="*/ 0 w 27"/>
              <a:gd name="T1" fmla="*/ 0 h 6"/>
              <a:gd name="T2" fmla="*/ 0 w 27"/>
              <a:gd name="T3" fmla="*/ 0 h 6"/>
              <a:gd name="T4" fmla="*/ 0 w 27"/>
              <a:gd name="T5" fmla="*/ 1588 h 6"/>
              <a:gd name="T6" fmla="*/ 35278 w 27"/>
              <a:gd name="T7" fmla="*/ 1588 h 6"/>
              <a:gd name="T8" fmla="*/ 35278 w 27"/>
              <a:gd name="T9" fmla="*/ 1588 h 6"/>
              <a:gd name="T10" fmla="*/ 35278 w 27"/>
              <a:gd name="T11" fmla="*/ 0 h 6"/>
              <a:gd name="T12" fmla="*/ 0 w 27"/>
              <a:gd name="T13" fmla="*/ 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" h="6">
                <a:moveTo>
                  <a:pt x="0" y="0"/>
                </a:moveTo>
                <a:lnTo>
                  <a:pt x="0" y="0"/>
                </a:lnTo>
                <a:lnTo>
                  <a:pt x="0" y="6"/>
                </a:lnTo>
                <a:lnTo>
                  <a:pt x="27" y="6"/>
                </a:lnTo>
                <a:lnTo>
                  <a:pt x="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38" name="Freeform 49"/>
          <p:cNvSpPr>
            <a:spLocks noChangeArrowheads="1"/>
          </p:cNvSpPr>
          <p:nvPr/>
        </p:nvSpPr>
        <p:spPr bwMode="auto">
          <a:xfrm>
            <a:off x="3105150" y="3640138"/>
            <a:ext cx="49213" cy="12700"/>
          </a:xfrm>
          <a:custGeom>
            <a:avLst/>
            <a:gdLst>
              <a:gd name="T0" fmla="*/ 10132 w 34"/>
              <a:gd name="T1" fmla="*/ 0 h 14"/>
              <a:gd name="T2" fmla="*/ 0 w 34"/>
              <a:gd name="T3" fmla="*/ 0 h 14"/>
              <a:gd name="T4" fmla="*/ 10132 w 34"/>
              <a:gd name="T5" fmla="*/ 4536 h 14"/>
              <a:gd name="T6" fmla="*/ 46318 w 34"/>
              <a:gd name="T7" fmla="*/ 8164 h 14"/>
              <a:gd name="T8" fmla="*/ 46318 w 34"/>
              <a:gd name="T9" fmla="*/ 4536 h 14"/>
              <a:gd name="T10" fmla="*/ 46318 w 34"/>
              <a:gd name="T11" fmla="*/ 4536 h 14"/>
              <a:gd name="T12" fmla="*/ 10132 w 34"/>
              <a:gd name="T13" fmla="*/ 0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" h="14">
                <a:moveTo>
                  <a:pt x="7" y="0"/>
                </a:moveTo>
                <a:lnTo>
                  <a:pt x="0" y="0"/>
                </a:lnTo>
                <a:lnTo>
                  <a:pt x="7" y="7"/>
                </a:lnTo>
                <a:lnTo>
                  <a:pt x="34" y="14"/>
                </a:lnTo>
                <a:lnTo>
                  <a:pt x="34" y="7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39" name="Rectangle 50"/>
          <p:cNvSpPr>
            <a:spLocks noChangeArrowheads="1"/>
          </p:cNvSpPr>
          <p:nvPr/>
        </p:nvSpPr>
        <p:spPr bwMode="auto">
          <a:xfrm>
            <a:off x="1219200" y="12192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0099CC"/>
              </a:buClr>
              <a:buFont typeface="Wingdings" panose="05000000000000000000" pitchFamily="2" charset="2"/>
              <a:buChar char=""/>
            </a:pPr>
            <a:r>
              <a:rPr lang="pt-BR" altLang="pt-BR" sz="2000" b="1">
                <a:solidFill>
                  <a:srgbClr val="000000"/>
                </a:solidFill>
                <a:latin typeface="Arial" panose="020B0604020202020204" pitchFamily="34" charset="0"/>
              </a:rPr>
              <a:t>Cálculo da Média/Situação Aluno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33600" y="152400"/>
            <a:ext cx="6096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003366"/>
                </a:solidFill>
              </a:rPr>
              <a:t>Implementando o Botão Calcular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017588" y="5781675"/>
            <a:ext cx="349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1371600" y="885825"/>
          <a:ext cx="7391400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4" imgW="6163535" imgH="4896533" progId="">
                  <p:embed/>
                </p:oleObj>
              </mc:Choice>
              <mc:Fallback>
                <p:oleObj r:id="rId4" imgW="6163535" imgH="4896533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85825"/>
                        <a:ext cx="7391400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tângulo 1"/>
          <p:cNvSpPr>
            <a:spLocks noChangeArrowheads="1"/>
          </p:cNvSpPr>
          <p:nvPr/>
        </p:nvSpPr>
        <p:spPr bwMode="auto">
          <a:xfrm>
            <a:off x="2411413" y="2205038"/>
            <a:ext cx="6135687" cy="35766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33600" y="152400"/>
            <a:ext cx="6096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b="1">
                <a:solidFill>
                  <a:srgbClr val="003366"/>
                </a:solidFill>
              </a:rPr>
              <a:t>Implementando o Botão Limpar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017588" y="5781675"/>
            <a:ext cx="349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1371600" y="990600"/>
          <a:ext cx="7391400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4" imgW="5687219" imgH="3619048" progId="">
                  <p:embed/>
                </p:oleObj>
              </mc:Choice>
              <mc:Fallback>
                <p:oleObj r:id="rId4" imgW="5687219" imgH="361904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7391400" cy="470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tângulo 1"/>
          <p:cNvSpPr>
            <a:spLocks noChangeArrowheads="1"/>
          </p:cNvSpPr>
          <p:nvPr/>
        </p:nvSpPr>
        <p:spPr bwMode="auto">
          <a:xfrm>
            <a:off x="2700338" y="2852738"/>
            <a:ext cx="2879725" cy="172878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289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4400">
                <a:solidFill>
                  <a:srgbClr val="003366"/>
                </a:solidFill>
              </a:rPr>
              <a:t>Exercício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066800" y="1447800"/>
          <a:ext cx="7924800" cy="384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4" imgW="7238095" imgH="3514286" progId="">
                  <p:embed/>
                </p:oleObj>
              </mc:Choice>
              <mc:Fallback>
                <p:oleObj r:id="rId4" imgW="7238095" imgH="35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7924800" cy="384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43000" y="228600"/>
            <a:ext cx="358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3600">
                <a:solidFill>
                  <a:srgbClr val="003366"/>
                </a:solidFill>
              </a:rPr>
              <a:t>Lay-out Gui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7150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214</Words>
  <Application>Microsoft Office PowerPoint</Application>
  <PresentationFormat>Apresentação na tela (4:3)</PresentationFormat>
  <Paragraphs>70</Paragraphs>
  <Slides>19</Slides>
  <Notes>19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Times New Roman</vt:lpstr>
      <vt:lpstr>Microsoft YaHei</vt:lpstr>
      <vt:lpstr>Arial</vt:lpstr>
      <vt:lpstr>Arial Unicode MS</vt:lpstr>
      <vt:lpstr>Wingdings</vt:lpstr>
      <vt:lpstr>Symbol</vt:lpstr>
      <vt:lpstr>Tema do Office</vt:lpstr>
      <vt:lpstr>Tema do Office</vt:lpstr>
      <vt:lpstr>Imagem do Paintbrush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Construção de Aplicações Gui</dc:title>
  <dc:creator>Dimas</dc:creator>
  <cp:lastModifiedBy>Dimas Ferreira Cardoso</cp:lastModifiedBy>
  <cp:revision>41</cp:revision>
  <cp:lastPrinted>1601-01-01T00:00:00Z</cp:lastPrinted>
  <dcterms:created xsi:type="dcterms:W3CDTF">2006-05-18T16:15:07Z</dcterms:created>
  <dcterms:modified xsi:type="dcterms:W3CDTF">2016-10-31T09:27:42Z</dcterms:modified>
</cp:coreProperties>
</file>