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9"/>
  </p:notesMasterIdLst>
  <p:handoutMasterIdLst>
    <p:handoutMasterId r:id="rId20"/>
  </p:handoutMasterIdLst>
  <p:sldIdLst>
    <p:sldId id="649" r:id="rId2"/>
    <p:sldId id="681" r:id="rId3"/>
    <p:sldId id="683" r:id="rId4"/>
    <p:sldId id="685" r:id="rId5"/>
    <p:sldId id="670" r:id="rId6"/>
    <p:sldId id="677" r:id="rId7"/>
    <p:sldId id="656" r:id="rId8"/>
    <p:sldId id="657" r:id="rId9"/>
    <p:sldId id="687" r:id="rId10"/>
    <p:sldId id="686" r:id="rId11"/>
    <p:sldId id="676" r:id="rId12"/>
    <p:sldId id="688" r:id="rId13"/>
    <p:sldId id="689" r:id="rId14"/>
    <p:sldId id="690" r:id="rId15"/>
    <p:sldId id="691" r:id="rId16"/>
    <p:sldId id="692" r:id="rId17"/>
    <p:sldId id="682" r:id="rId18"/>
  </p:sldIdLst>
  <p:sldSz cx="9144000" cy="6858000" type="screen4x3"/>
  <p:notesSz cx="6854825" cy="97139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DA1F7"/>
    <a:srgbClr val="FFFFFF"/>
    <a:srgbClr val="AAF4B6"/>
    <a:srgbClr val="9FF3AD"/>
    <a:srgbClr val="7DEF90"/>
    <a:srgbClr val="72EE87"/>
    <a:srgbClr val="66EC7C"/>
    <a:srgbClr val="4AE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76" autoAdjust="0"/>
    <p:restoredTop sz="94660"/>
  </p:normalViewPr>
  <p:slideViewPr>
    <p:cSldViewPr snapToGrid="0">
      <p:cViewPr>
        <p:scale>
          <a:sx n="80" d="100"/>
          <a:sy n="80" d="100"/>
        </p:scale>
        <p:origin x="-10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1434" y="-96"/>
      </p:cViewPr>
      <p:guideLst>
        <p:guide orient="horz" pos="3060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26550"/>
            <a:ext cx="297021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26550"/>
            <a:ext cx="297021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fld id="{E10AA693-5FB9-4783-A76A-2510544D6F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804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8538" y="728663"/>
            <a:ext cx="4857750" cy="3641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13275"/>
            <a:ext cx="54832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26550"/>
            <a:ext cx="297021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26550"/>
            <a:ext cx="297021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fld id="{98DD484D-4DF8-4B47-8C1B-4AC8FAF2F3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4429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5F834-7057-4A9B-BBA9-B098ECD3843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47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824AD-E1E9-4EA4-8821-DA2C6F74656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12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1483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1483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03DCD-F54D-4D36-B006-705A1D9791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408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51847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9B8B7-2947-46FB-82B0-C79827DFB29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356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3438" y="1268413"/>
            <a:ext cx="3924300" cy="251618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3438" y="3937000"/>
            <a:ext cx="3924300" cy="25161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5D17B-5CA3-4472-83D6-9667A047E31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973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566738" y="1268413"/>
            <a:ext cx="8001000" cy="51847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5D2F5-4D48-4826-8AF6-C34E9A5452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313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3438" y="1268413"/>
            <a:ext cx="3924300" cy="251618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3438" y="3937000"/>
            <a:ext cx="3924300" cy="25161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3264F-81CA-43AC-A655-C79CE301B42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151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61483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4E948-E36A-4947-B682-C26929B2A14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92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76A55-E7CB-45DE-B4DB-F57DAED2D03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66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127B3-33FE-43AF-BE73-5E31AF86BA3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31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3C501-7879-4A24-A78E-993FD6334F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16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CAC38-4167-45F2-8471-9832C5D22E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09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24A87-B23A-4306-97B4-4BDC2BFBAB6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30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75D7D-BA91-4ADD-AF40-C00305A18CD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71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972CE-2917-47E0-B13A-044A03BE77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57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CF763-D5B7-4C52-9A99-F45B1C6A77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80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68413"/>
            <a:ext cx="8001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11188" y="847725"/>
            <a:ext cx="7958137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11188" y="6453188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97638"/>
            <a:ext cx="19812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73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3825"/>
            <a:ext cx="1981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fld id="{58CCF1E9-0EB8-489D-88A4-D81389A6AC6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Trabalho 4 - parte 1</a:t>
            </a:r>
            <a:endParaRPr lang="pt-BR" sz="36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7" y="1268413"/>
            <a:ext cx="8413489" cy="1720447"/>
          </a:xfrm>
        </p:spPr>
        <p:txBody>
          <a:bodyPr/>
          <a:lstStyle/>
          <a:p>
            <a:r>
              <a:rPr lang="pt-BR" sz="2800" dirty="0" smtClean="0"/>
              <a:t>Controlador de interrupções</a:t>
            </a:r>
          </a:p>
          <a:p>
            <a:pPr marL="866775" lvl="2" indent="-469900"/>
            <a:r>
              <a:rPr lang="en-US" sz="2000" dirty="0" err="1" smtClean="0"/>
              <a:t>Circuito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gerencia</a:t>
            </a:r>
            <a:r>
              <a:rPr lang="en-US" sz="2000" dirty="0" smtClean="0"/>
              <a:t> </a:t>
            </a:r>
            <a:r>
              <a:rPr lang="en-US" sz="2000" dirty="0" err="1" smtClean="0"/>
              <a:t>pedidos</a:t>
            </a:r>
            <a:r>
              <a:rPr lang="en-US" sz="2000" dirty="0" smtClean="0"/>
              <a:t> de </a:t>
            </a:r>
            <a:r>
              <a:rPr lang="en-US" sz="2000" dirty="0" err="1" smtClean="0"/>
              <a:t>interrupção</a:t>
            </a:r>
            <a:r>
              <a:rPr lang="en-US" sz="2000" dirty="0" smtClean="0"/>
              <a:t> de </a:t>
            </a:r>
            <a:r>
              <a:rPr lang="en-US" sz="2000" dirty="0" err="1" smtClean="0"/>
              <a:t>acordo</a:t>
            </a:r>
            <a:r>
              <a:rPr lang="en-US" sz="2000" dirty="0" smtClean="0"/>
              <a:t> com </a:t>
            </a:r>
            <a:r>
              <a:rPr lang="en-US" sz="2000" dirty="0" err="1" smtClean="0"/>
              <a:t>prioridades</a:t>
            </a:r>
            <a:endParaRPr lang="en-US" sz="2000" dirty="0" smtClean="0"/>
          </a:p>
          <a:p>
            <a:pPr marL="866775" lvl="2" indent="-469900"/>
            <a:r>
              <a:rPr lang="en-US" sz="2000" dirty="0" err="1" smtClean="0"/>
              <a:t>Dá</a:t>
            </a:r>
            <a:r>
              <a:rPr lang="en-US" sz="2000" dirty="0" smtClean="0"/>
              <a:t> </a:t>
            </a:r>
            <a:r>
              <a:rPr lang="en-US" sz="2000" dirty="0" err="1" smtClean="0"/>
              <a:t>suporte</a:t>
            </a:r>
            <a:r>
              <a:rPr lang="en-US" sz="2000" dirty="0" smtClean="0"/>
              <a:t> </a:t>
            </a:r>
            <a:r>
              <a:rPr lang="en-US" sz="2000" dirty="0" err="1" smtClean="0"/>
              <a:t>ao</a:t>
            </a:r>
            <a:r>
              <a:rPr lang="en-US" sz="2000" dirty="0" smtClean="0"/>
              <a:t> </a:t>
            </a:r>
            <a:r>
              <a:rPr lang="en-US" sz="2000" dirty="0" err="1" smtClean="0"/>
              <a:t>mascaramento</a:t>
            </a:r>
            <a:r>
              <a:rPr lang="en-US" sz="2000" dirty="0" smtClean="0"/>
              <a:t> de </a:t>
            </a:r>
            <a:r>
              <a:rPr lang="en-US" sz="2000" dirty="0" err="1" smtClean="0"/>
              <a:t>pedidos</a:t>
            </a:r>
            <a:r>
              <a:rPr lang="en-US" sz="2000" dirty="0" smtClean="0"/>
              <a:t> </a:t>
            </a:r>
            <a:r>
              <a:rPr lang="en-US" sz="2000" dirty="0" err="1" smtClean="0"/>
              <a:t>interrupções</a:t>
            </a:r>
            <a:endParaRPr lang="en-US" sz="2000" dirty="0" smtClean="0"/>
          </a:p>
        </p:txBody>
      </p:sp>
      <p:grpSp>
        <p:nvGrpSpPr>
          <p:cNvPr id="4" name="Grupo 3"/>
          <p:cNvGrpSpPr/>
          <p:nvPr/>
        </p:nvGrpSpPr>
        <p:grpSpPr>
          <a:xfrm>
            <a:off x="470330" y="3481899"/>
            <a:ext cx="3644322" cy="1703388"/>
            <a:chOff x="2112717" y="3456639"/>
            <a:chExt cx="3644322" cy="1703388"/>
          </a:xfrm>
        </p:grpSpPr>
        <p:grpSp>
          <p:nvGrpSpPr>
            <p:cNvPr id="5" name="Grupo 4"/>
            <p:cNvGrpSpPr/>
            <p:nvPr/>
          </p:nvGrpSpPr>
          <p:grpSpPr>
            <a:xfrm>
              <a:off x="2112717" y="3456639"/>
              <a:ext cx="1876165" cy="1703388"/>
              <a:chOff x="2422880" y="3510744"/>
              <a:chExt cx="1876165" cy="1703388"/>
            </a:xfrm>
          </p:grpSpPr>
          <p:grpSp>
            <p:nvGrpSpPr>
              <p:cNvPr id="15" name="Grupo 16"/>
              <p:cNvGrpSpPr>
                <a:grpSpLocks/>
              </p:cNvGrpSpPr>
              <p:nvPr/>
            </p:nvGrpSpPr>
            <p:grpSpPr bwMode="auto">
              <a:xfrm>
                <a:off x="2422880" y="3510744"/>
                <a:ext cx="1208087" cy="1703388"/>
                <a:chOff x="2799763" y="3018773"/>
                <a:chExt cx="1177446" cy="1703539"/>
              </a:xfrm>
            </p:grpSpPr>
            <p:sp>
              <p:nvSpPr>
                <p:cNvPr id="18" name="Retângulo 7"/>
                <p:cNvSpPr>
                  <a:spLocks noChangeArrowheads="1"/>
                </p:cNvSpPr>
                <p:nvPr/>
              </p:nvSpPr>
              <p:spPr bwMode="auto">
                <a:xfrm>
                  <a:off x="2799763" y="3018773"/>
                  <a:ext cx="1177446" cy="1703539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CaixaDeTexto 10"/>
                <p:cNvSpPr txBox="1">
                  <a:spLocks noChangeArrowheads="1"/>
                </p:cNvSpPr>
                <p:nvPr/>
              </p:nvSpPr>
              <p:spPr bwMode="auto">
                <a:xfrm>
                  <a:off x="3159006" y="3167206"/>
                  <a:ext cx="467454" cy="369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r>
                    <a:rPr lang="en-US" dirty="0" smtClean="0"/>
                    <a:t>R8</a:t>
                  </a:r>
                  <a:endParaRPr lang="en-US" dirty="0"/>
                </a:p>
              </p:txBody>
            </p:sp>
          </p:grpSp>
          <p:sp>
            <p:nvSpPr>
              <p:cNvPr id="16" name="CaixaDeTexto 15"/>
              <p:cNvSpPr txBox="1"/>
              <p:nvPr/>
            </p:nvSpPr>
            <p:spPr>
              <a:xfrm>
                <a:off x="3197835" y="4313973"/>
                <a:ext cx="4331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intr</a:t>
                </a:r>
                <a:endParaRPr lang="en-US" dirty="0"/>
              </a:p>
            </p:txBody>
          </p:sp>
          <p:cxnSp>
            <p:nvCxnSpPr>
              <p:cNvPr id="17" name="Conector de seta reta 16"/>
              <p:cNvCxnSpPr/>
              <p:nvPr/>
            </p:nvCxnSpPr>
            <p:spPr bwMode="auto">
              <a:xfrm flipH="1">
                <a:off x="3628623" y="4454213"/>
                <a:ext cx="670422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6" name="Retângulo 5"/>
            <p:cNvSpPr/>
            <p:nvPr/>
          </p:nvSpPr>
          <p:spPr bwMode="auto">
            <a:xfrm>
              <a:off x="3988882" y="3868591"/>
              <a:ext cx="573206" cy="1063034"/>
            </a:xfrm>
            <a:prstGeom prst="rect">
              <a:avLst/>
            </a:prstGeom>
            <a:solidFill>
              <a:srgbClr val="8DA1F7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012432" y="4259868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PIC</a:t>
              </a:r>
              <a:endParaRPr lang="en-US" dirty="0"/>
            </a:p>
          </p:txBody>
        </p:sp>
        <p:cxnSp>
          <p:nvCxnSpPr>
            <p:cNvPr id="8" name="Conector de seta reta 7"/>
            <p:cNvCxnSpPr/>
            <p:nvPr/>
          </p:nvCxnSpPr>
          <p:spPr bwMode="auto">
            <a:xfrm flipH="1">
              <a:off x="4562088" y="4088484"/>
              <a:ext cx="6704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" name="Conector de seta reta 8"/>
            <p:cNvCxnSpPr/>
            <p:nvPr/>
          </p:nvCxnSpPr>
          <p:spPr bwMode="auto">
            <a:xfrm flipH="1">
              <a:off x="4564390" y="4308333"/>
              <a:ext cx="6704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" name="Conector de seta reta 9"/>
            <p:cNvCxnSpPr/>
            <p:nvPr/>
          </p:nvCxnSpPr>
          <p:spPr bwMode="auto">
            <a:xfrm flipH="1">
              <a:off x="4564390" y="4759499"/>
              <a:ext cx="6704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" name="CaixaDeTexto 10"/>
            <p:cNvSpPr txBox="1"/>
            <p:nvPr/>
          </p:nvSpPr>
          <p:spPr>
            <a:xfrm>
              <a:off x="4730426" y="4361653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...</a:t>
              </a:r>
              <a:endParaRPr lang="en-US" b="1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5241485" y="3911147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irq0</a:t>
              </a:r>
              <a:endParaRPr lang="en-US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243757" y="415908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irq1</a:t>
              </a:r>
              <a:endParaRPr lang="en-US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5243757" y="4598318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irqN</a:t>
              </a:r>
              <a:endParaRPr lang="en-US" dirty="0"/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4404972" y="2972741"/>
            <a:ext cx="46025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Quando uma ou mais entradas de interrupção está ativa, o </a:t>
            </a:r>
            <a:r>
              <a:rPr lang="en-US" sz="1600" dirty="0" err="1" smtClean="0"/>
              <a:t>controlador</a:t>
            </a:r>
            <a:r>
              <a:rPr lang="en-US" sz="1600" dirty="0" smtClean="0"/>
              <a:t> </a:t>
            </a:r>
            <a:r>
              <a:rPr lang="en-US" sz="1600" dirty="0" err="1" smtClean="0"/>
              <a:t>gera</a:t>
            </a:r>
            <a:r>
              <a:rPr lang="en-US" sz="1600" dirty="0" smtClean="0"/>
              <a:t> uma interrupção para o processador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O </a:t>
            </a:r>
            <a:r>
              <a:rPr lang="en-US" sz="1600" dirty="0" err="1" smtClean="0"/>
              <a:t>controlador</a:t>
            </a:r>
            <a:r>
              <a:rPr lang="en-US" sz="1600" dirty="0" smtClean="0"/>
              <a:t> resolve a prioridade das </a:t>
            </a:r>
            <a:r>
              <a:rPr lang="en-US" sz="1600" dirty="0" err="1" smtClean="0"/>
              <a:t>requisisões</a:t>
            </a:r>
            <a:r>
              <a:rPr lang="en-US" sz="1600" dirty="0" smtClean="0"/>
              <a:t> de </a:t>
            </a:r>
            <a:r>
              <a:rPr lang="en-US" sz="1600" dirty="0" err="1" smtClean="0"/>
              <a:t>interrupção</a:t>
            </a:r>
            <a:r>
              <a:rPr lang="en-US" sz="1600" dirty="0" smtClean="0"/>
              <a:t> (</a:t>
            </a:r>
            <a:r>
              <a:rPr lang="en-US" sz="1600" i="1" dirty="0" err="1" smtClean="0"/>
              <a:t>irq</a:t>
            </a:r>
            <a:r>
              <a:rPr lang="en-US" sz="1600" dirty="0" smtClean="0"/>
              <a:t>), quando várias estão ativas simultaneamente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Ao interromper o processador, o </a:t>
            </a:r>
            <a:r>
              <a:rPr lang="en-US" sz="1600" dirty="0" err="1" smtClean="0"/>
              <a:t>controlador</a:t>
            </a:r>
            <a:r>
              <a:rPr lang="en-US" sz="1600" dirty="0" smtClean="0"/>
              <a:t> </a:t>
            </a:r>
            <a:r>
              <a:rPr lang="en-US" sz="1600" dirty="0" err="1" smtClean="0"/>
              <a:t>indica</a:t>
            </a:r>
            <a:r>
              <a:rPr lang="en-US" sz="1600" dirty="0" smtClean="0"/>
              <a:t> o número da interrupção a ser atendida (barramento de dados)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Possui</a:t>
            </a:r>
            <a:r>
              <a:rPr lang="en-US" sz="1600" dirty="0" smtClean="0"/>
              <a:t> </a:t>
            </a:r>
            <a:r>
              <a:rPr lang="en-US" sz="1600" dirty="0" err="1" smtClean="0"/>
              <a:t>tipicamente</a:t>
            </a:r>
            <a:r>
              <a:rPr lang="en-US" sz="1600" dirty="0" smtClean="0"/>
              <a:t> 8 </a:t>
            </a:r>
            <a:r>
              <a:rPr lang="en-US" sz="1600" dirty="0" err="1" smtClean="0"/>
              <a:t>entradas</a:t>
            </a:r>
            <a:r>
              <a:rPr lang="en-US" sz="1600" dirty="0" smtClean="0"/>
              <a:t> de </a:t>
            </a:r>
            <a:r>
              <a:rPr lang="en-US" sz="1600" i="1" dirty="0" err="1" smtClean="0"/>
              <a:t>irqs</a:t>
            </a:r>
            <a:endParaRPr lang="en-US" sz="16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Controladores</a:t>
            </a:r>
            <a:r>
              <a:rPr lang="en-US" sz="1600" dirty="0" smtClean="0"/>
              <a:t> de </a:t>
            </a:r>
            <a:r>
              <a:rPr lang="en-US" sz="1600" dirty="0" err="1" smtClean="0"/>
              <a:t>interrupções</a:t>
            </a:r>
            <a:r>
              <a:rPr lang="en-US" sz="1600" dirty="0" smtClean="0"/>
              <a:t> </a:t>
            </a:r>
            <a:r>
              <a:rPr lang="en-US" sz="1600" dirty="0" err="1" smtClean="0"/>
              <a:t>podem</a:t>
            </a:r>
            <a:r>
              <a:rPr lang="en-US" sz="1600" dirty="0" smtClean="0"/>
              <a:t> </a:t>
            </a:r>
            <a:r>
              <a:rPr lang="en-US" sz="1600" dirty="0" err="1" smtClean="0"/>
              <a:t>ser</a:t>
            </a:r>
            <a:r>
              <a:rPr lang="en-US" sz="1600" dirty="0" smtClean="0"/>
              <a:t> </a:t>
            </a:r>
            <a:r>
              <a:rPr lang="en-US" sz="1600" dirty="0" err="1" smtClean="0"/>
              <a:t>cascateados</a:t>
            </a:r>
            <a:r>
              <a:rPr lang="en-US" sz="1600" dirty="0" smtClean="0"/>
              <a:t> a </a:t>
            </a:r>
            <a:r>
              <a:rPr lang="en-US" sz="1600" dirty="0" err="1" smtClean="0"/>
              <a:t>fim</a:t>
            </a:r>
            <a:r>
              <a:rPr lang="en-US" sz="1600" dirty="0" smtClean="0"/>
              <a:t> de </a:t>
            </a:r>
            <a:r>
              <a:rPr lang="en-US" sz="1600" dirty="0" err="1" smtClean="0"/>
              <a:t>suportar</a:t>
            </a:r>
            <a:r>
              <a:rPr lang="en-US" sz="1600" dirty="0" smtClean="0"/>
              <a:t> </a:t>
            </a:r>
            <a:r>
              <a:rPr lang="en-US" sz="1600" dirty="0" err="1" smtClean="0"/>
              <a:t>mais</a:t>
            </a:r>
            <a:r>
              <a:rPr lang="en-US" sz="1600" dirty="0" smtClean="0"/>
              <a:t> </a:t>
            </a:r>
            <a:r>
              <a:rPr lang="en-US" sz="1600" i="1" dirty="0" err="1" smtClean="0"/>
              <a:t>irqs</a:t>
            </a:r>
            <a:endParaRPr lang="en-US" sz="1600" i="1" dirty="0"/>
          </a:p>
        </p:txBody>
      </p:sp>
      <p:cxnSp>
        <p:nvCxnSpPr>
          <p:cNvPr id="3" name="Conector reto 2"/>
          <p:cNvCxnSpPr>
            <a:stCxn id="18" idx="2"/>
          </p:cNvCxnSpPr>
          <p:nvPr/>
        </p:nvCxnSpPr>
        <p:spPr bwMode="auto">
          <a:xfrm flipH="1">
            <a:off x="1074373" y="5185287"/>
            <a:ext cx="1" cy="476591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Conector reto 21"/>
          <p:cNvCxnSpPr>
            <a:stCxn id="6" idx="2"/>
          </p:cNvCxnSpPr>
          <p:nvPr/>
        </p:nvCxnSpPr>
        <p:spPr bwMode="auto">
          <a:xfrm>
            <a:off x="2633098" y="4956885"/>
            <a:ext cx="0" cy="70499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Conector reto 23"/>
          <p:cNvCxnSpPr/>
          <p:nvPr/>
        </p:nvCxnSpPr>
        <p:spPr bwMode="auto">
          <a:xfrm>
            <a:off x="838921" y="5661878"/>
            <a:ext cx="205723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CaixaDeTexto 27"/>
          <p:cNvSpPr txBox="1"/>
          <p:nvPr/>
        </p:nvSpPr>
        <p:spPr>
          <a:xfrm>
            <a:off x="1459898" y="5309381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d</a:t>
            </a:r>
            <a:r>
              <a:rPr lang="en-US" sz="1400" i="1" dirty="0" smtClean="0"/>
              <a:t>ata bus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4843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600" dirty="0" smtClean="0"/>
              <a:t>Trabalho 4 - parte 1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68413"/>
            <a:ext cx="8164512" cy="5323456"/>
          </a:xfrm>
        </p:spPr>
        <p:txBody>
          <a:bodyPr/>
          <a:lstStyle/>
          <a:p>
            <a:pPr marL="469900" lvl="1" indent="-469900"/>
            <a:r>
              <a:rPr lang="en-US" dirty="0" err="1" smtClean="0">
                <a:cs typeface="Arial"/>
              </a:rPr>
              <a:t>Aplicação</a:t>
            </a:r>
            <a:r>
              <a:rPr lang="en-US" dirty="0" smtClean="0">
                <a:cs typeface="Arial"/>
              </a:rPr>
              <a:t> </a:t>
            </a:r>
          </a:p>
          <a:p>
            <a:pPr marL="866775" lvl="2" indent="-469900"/>
            <a:r>
              <a:rPr lang="en-US" dirty="0" err="1" smtClean="0">
                <a:latin typeface="Arial"/>
                <a:cs typeface="Arial"/>
              </a:rPr>
              <a:t>Mesma</a:t>
            </a:r>
            <a:r>
              <a:rPr lang="en-US" dirty="0" smtClean="0">
                <a:latin typeface="Arial"/>
                <a:cs typeface="Arial"/>
              </a:rPr>
              <a:t> do </a:t>
            </a:r>
            <a:r>
              <a:rPr lang="en-US" dirty="0" err="1" smtClean="0">
                <a:latin typeface="Arial"/>
                <a:cs typeface="Arial"/>
              </a:rPr>
              <a:t>trabalho</a:t>
            </a:r>
            <a:r>
              <a:rPr lang="en-US" dirty="0" smtClean="0">
                <a:latin typeface="Arial"/>
                <a:cs typeface="Arial"/>
              </a:rPr>
              <a:t> 3 parte 1</a:t>
            </a:r>
          </a:p>
          <a:p>
            <a:pPr marL="1255713" lvl="3" indent="-469900"/>
            <a:r>
              <a:rPr lang="en-US" i="1" dirty="0" smtClean="0">
                <a:latin typeface="Arial"/>
                <a:cs typeface="Arial"/>
              </a:rPr>
              <a:t>Bubble Sort </a:t>
            </a:r>
            <a:r>
              <a:rPr lang="en-US" dirty="0" smtClean="0">
                <a:latin typeface="Arial"/>
                <a:cs typeface="Arial"/>
              </a:rPr>
              <a:t>e </a:t>
            </a:r>
            <a:r>
              <a:rPr lang="en-US" dirty="0" err="1" smtClean="0">
                <a:latin typeface="Arial"/>
                <a:cs typeface="Arial"/>
              </a:rPr>
              <a:t>recebimento</a:t>
            </a:r>
            <a:r>
              <a:rPr lang="en-US" dirty="0" smtClean="0">
                <a:latin typeface="Arial"/>
                <a:cs typeface="Arial"/>
              </a:rPr>
              <a:t> de </a:t>
            </a:r>
            <a:r>
              <a:rPr lang="en-US" dirty="0" err="1" smtClean="0">
                <a:latin typeface="Arial"/>
                <a:cs typeface="Arial"/>
              </a:rPr>
              <a:t>mensagens</a:t>
            </a:r>
            <a:r>
              <a:rPr lang="en-US" dirty="0" smtClean="0">
                <a:latin typeface="Arial"/>
                <a:cs typeface="Arial"/>
              </a:rPr>
              <a:t> </a:t>
            </a:r>
          </a:p>
          <a:p>
            <a:pPr marL="1655763" lvl="4" indent="-469900"/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985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Trabalho 4 - parte 1</a:t>
            </a:r>
            <a:endParaRPr lang="pt-BR" sz="3600" dirty="0"/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2"/>
            <a:ext cx="8209127" cy="858100"/>
          </a:xfrm>
        </p:spPr>
        <p:txBody>
          <a:bodyPr/>
          <a:lstStyle/>
          <a:p>
            <a:r>
              <a:rPr lang="en-US" sz="2400" dirty="0" err="1" smtClean="0"/>
              <a:t>Estrutura</a:t>
            </a:r>
            <a:r>
              <a:rPr lang="en-US" sz="2400" dirty="0" smtClean="0"/>
              <a:t> do código na memória</a:t>
            </a:r>
          </a:p>
          <a:p>
            <a:pPr lvl="2"/>
            <a:endParaRPr lang="en-US" sz="1600" dirty="0"/>
          </a:p>
        </p:txBody>
      </p:sp>
      <p:grpSp>
        <p:nvGrpSpPr>
          <p:cNvPr id="5129" name="Grupo 5128"/>
          <p:cNvGrpSpPr/>
          <p:nvPr/>
        </p:nvGrpSpPr>
        <p:grpSpPr>
          <a:xfrm>
            <a:off x="2594763" y="1960545"/>
            <a:ext cx="6465611" cy="1151658"/>
            <a:chOff x="2751825" y="1722949"/>
            <a:chExt cx="6465611" cy="1151658"/>
          </a:xfrm>
        </p:grpSpPr>
        <p:sp>
          <p:nvSpPr>
            <p:cNvPr id="26" name="CaixaDeTexto 25"/>
            <p:cNvSpPr txBox="1"/>
            <p:nvPr/>
          </p:nvSpPr>
          <p:spPr>
            <a:xfrm>
              <a:off x="4663001" y="1722949"/>
              <a:ext cx="455443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solidFill>
                    <a:srgbClr val="0000FF"/>
                  </a:solidFill>
                </a:rPr>
                <a:t>Boot</a:t>
              </a:r>
              <a:r>
                <a:rPr lang="en-US" sz="1400" dirty="0" smtClean="0">
                  <a:solidFill>
                    <a:srgbClr val="0000FF"/>
                  </a:solidFill>
                </a:rPr>
                <a:t> (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configuração</a:t>
              </a:r>
              <a:r>
                <a:rPr lang="en-US" sz="1400" dirty="0" smtClean="0">
                  <a:solidFill>
                    <a:srgbClr val="0000FF"/>
                  </a:solidFill>
                </a:rPr>
                <a:t> das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portas</a:t>
              </a:r>
              <a:r>
                <a:rPr lang="en-US" sz="1400" dirty="0" smtClean="0">
                  <a:solidFill>
                    <a:srgbClr val="0000FF"/>
                  </a:solidFill>
                </a:rPr>
                <a:t> E/S e SP,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setar</a:t>
              </a:r>
              <a:r>
                <a:rPr lang="en-US" sz="1400" dirty="0" smtClean="0">
                  <a:solidFill>
                    <a:srgbClr val="0000FF"/>
                  </a:solidFill>
                </a:rPr>
                <a:t> ISRA,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setar</a:t>
              </a:r>
              <a:r>
                <a:rPr lang="en-US" sz="1400" dirty="0" smtClean="0">
                  <a:solidFill>
                    <a:srgbClr val="0000FF"/>
                  </a:solidFill>
                </a:rPr>
                <a:t>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vetor</a:t>
              </a:r>
              <a:r>
                <a:rPr lang="en-US" sz="1400" dirty="0" smtClean="0">
                  <a:solidFill>
                    <a:srgbClr val="0000FF"/>
                  </a:solidFill>
                </a:rPr>
                <a:t> de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interrupções</a:t>
              </a:r>
              <a:r>
                <a:rPr lang="en-US" sz="1400" dirty="0" smtClean="0">
                  <a:solidFill>
                    <a:srgbClr val="0000FF"/>
                  </a:solidFill>
                </a:rPr>
                <a:t> e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setar</a:t>
              </a:r>
              <a:r>
                <a:rPr lang="en-US" sz="1400" dirty="0" smtClean="0">
                  <a:solidFill>
                    <a:srgbClr val="0000FF"/>
                  </a:solidFill>
                </a:rPr>
                <a:t> a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máscara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para</a:t>
              </a:r>
              <a:r>
                <a:rPr lang="en-US" sz="1400" dirty="0" smtClean="0">
                  <a:solidFill>
                    <a:srgbClr val="0000FF"/>
                  </a:solidFill>
                </a:rPr>
                <a:t>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habilitar</a:t>
              </a:r>
              <a:r>
                <a:rPr lang="en-US" sz="1400" dirty="0" smtClean="0">
                  <a:solidFill>
                    <a:srgbClr val="0000FF"/>
                  </a:solidFill>
                </a:rPr>
                <a:t> IRQs dos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dois</a:t>
              </a:r>
              <a:r>
                <a:rPr lang="en-US" sz="1400" dirty="0" smtClean="0">
                  <a:solidFill>
                    <a:srgbClr val="0000FF"/>
                  </a:solidFill>
                </a:rPr>
                <a:t> </a:t>
              </a:r>
              <a:r>
                <a:rPr lang="en-US" sz="1400" i="1" dirty="0" err="1" smtClean="0">
                  <a:solidFill>
                    <a:srgbClr val="0000FF"/>
                  </a:solidFill>
                </a:rPr>
                <a:t>CryptoMessages</a:t>
              </a:r>
              <a:r>
                <a:rPr lang="en-US" sz="1400" dirty="0" smtClean="0">
                  <a:solidFill>
                    <a:srgbClr val="0000FF"/>
                  </a:solidFill>
                </a:rPr>
                <a:t>)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23" name="Conector de seta reta 22"/>
            <p:cNvCxnSpPr>
              <a:stCxn id="26" idx="1"/>
            </p:cNvCxnSpPr>
            <p:nvPr/>
          </p:nvCxnSpPr>
          <p:spPr bwMode="auto">
            <a:xfrm flipH="1">
              <a:off x="2751825" y="2092281"/>
              <a:ext cx="1911176" cy="7823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131" name="Grupo 5130"/>
          <p:cNvGrpSpPr/>
          <p:nvPr/>
        </p:nvGrpSpPr>
        <p:grpSpPr>
          <a:xfrm>
            <a:off x="2594762" y="4474453"/>
            <a:ext cx="4674129" cy="307777"/>
            <a:chOff x="2434857" y="4465970"/>
            <a:chExt cx="4674129" cy="307777"/>
          </a:xfrm>
        </p:grpSpPr>
        <p:sp>
          <p:nvSpPr>
            <p:cNvPr id="28" name="CaixaDeTexto 27"/>
            <p:cNvSpPr txBox="1"/>
            <p:nvPr/>
          </p:nvSpPr>
          <p:spPr>
            <a:xfrm>
              <a:off x="4309638" y="4465970"/>
              <a:ext cx="2799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</a:rPr>
                <a:t>Programa principal (</a:t>
              </a:r>
              <a:r>
                <a:rPr lang="en-US" sz="1400" i="1" dirty="0" err="1" smtClean="0">
                  <a:solidFill>
                    <a:srgbClr val="0000FF"/>
                  </a:solidFill>
                </a:rPr>
                <a:t>BubbleSort</a:t>
              </a:r>
              <a:r>
                <a:rPr lang="en-US" sz="1400" dirty="0" smtClean="0">
                  <a:solidFill>
                    <a:srgbClr val="0000FF"/>
                  </a:solidFill>
                </a:rPr>
                <a:t>)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5126" name="Conector de seta reta 5125"/>
            <p:cNvCxnSpPr>
              <a:stCxn id="28" idx="1"/>
            </p:cNvCxnSpPr>
            <p:nvPr/>
          </p:nvCxnSpPr>
          <p:spPr bwMode="auto">
            <a:xfrm flipH="1">
              <a:off x="2434857" y="4619859"/>
              <a:ext cx="18747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133" name="CaixaDeTexto 5132"/>
          <p:cNvSpPr txBox="1"/>
          <p:nvPr/>
        </p:nvSpPr>
        <p:spPr>
          <a:xfrm>
            <a:off x="790176" y="2768310"/>
            <a:ext cx="751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Addr</a:t>
            </a:r>
            <a:r>
              <a:rPr lang="en-US" sz="1400" dirty="0" smtClean="0"/>
              <a:t>. 0</a:t>
            </a:r>
            <a:endParaRPr lang="en-US" sz="1400" dirty="0"/>
          </a:p>
        </p:txBody>
      </p:sp>
      <p:grpSp>
        <p:nvGrpSpPr>
          <p:cNvPr id="30" name="Grupo 29"/>
          <p:cNvGrpSpPr/>
          <p:nvPr/>
        </p:nvGrpSpPr>
        <p:grpSpPr>
          <a:xfrm>
            <a:off x="1617941" y="2922198"/>
            <a:ext cx="935666" cy="3277590"/>
            <a:chOff x="4192772" y="2553195"/>
            <a:chExt cx="935666" cy="3277590"/>
          </a:xfrm>
        </p:grpSpPr>
        <p:sp>
          <p:nvSpPr>
            <p:cNvPr id="31" name="Retângulo 30"/>
            <p:cNvSpPr/>
            <p:nvPr/>
          </p:nvSpPr>
          <p:spPr bwMode="auto">
            <a:xfrm>
              <a:off x="4192772" y="2553195"/>
              <a:ext cx="935666" cy="327759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tângulo 31"/>
            <p:cNvSpPr/>
            <p:nvPr/>
          </p:nvSpPr>
          <p:spPr bwMode="auto">
            <a:xfrm>
              <a:off x="4192772" y="2553195"/>
              <a:ext cx="935666" cy="380010"/>
            </a:xfrm>
            <a:prstGeom prst="rect">
              <a:avLst/>
            </a:prstGeom>
            <a:solidFill>
              <a:srgbClr val="9FF3AD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Retângulo 32"/>
            <p:cNvSpPr/>
            <p:nvPr/>
          </p:nvSpPr>
          <p:spPr bwMode="auto">
            <a:xfrm>
              <a:off x="4192772" y="3814549"/>
              <a:ext cx="935666" cy="2016236"/>
            </a:xfrm>
            <a:prstGeom prst="rect">
              <a:avLst/>
            </a:prstGeom>
            <a:solidFill>
              <a:srgbClr val="66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4" name="CaixaDeTexto 23"/>
          <p:cNvSpPr txBox="1"/>
          <p:nvPr/>
        </p:nvSpPr>
        <p:spPr>
          <a:xfrm>
            <a:off x="1599427" y="2614421"/>
            <a:ext cx="956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Memória</a:t>
            </a:r>
            <a:endParaRPr lang="en-US" b="1" dirty="0"/>
          </a:p>
        </p:txBody>
      </p:sp>
      <p:sp>
        <p:nvSpPr>
          <p:cNvPr id="38" name="Retângulo 37"/>
          <p:cNvSpPr/>
          <p:nvPr/>
        </p:nvSpPr>
        <p:spPr bwMode="auto">
          <a:xfrm>
            <a:off x="1617941" y="3471032"/>
            <a:ext cx="937610" cy="712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o 38"/>
          <p:cNvGrpSpPr/>
          <p:nvPr/>
        </p:nvGrpSpPr>
        <p:grpSpPr>
          <a:xfrm>
            <a:off x="2594762" y="3226503"/>
            <a:ext cx="6358738" cy="307777"/>
            <a:chOff x="2434858" y="4465970"/>
            <a:chExt cx="6358738" cy="307777"/>
          </a:xfrm>
        </p:grpSpPr>
        <p:sp>
          <p:nvSpPr>
            <p:cNvPr id="40" name="CaixaDeTexto 39"/>
            <p:cNvSpPr txBox="1"/>
            <p:nvPr/>
          </p:nvSpPr>
          <p:spPr>
            <a:xfrm>
              <a:off x="4309638" y="4465970"/>
              <a:ext cx="44839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</a:rPr>
                <a:t>ISR: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Vericação</a:t>
              </a:r>
              <a:r>
                <a:rPr lang="en-US" sz="1400" dirty="0" smtClean="0">
                  <a:solidFill>
                    <a:srgbClr val="0000FF"/>
                  </a:solidFill>
                </a:rPr>
                <a:t> do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periférico</a:t>
              </a:r>
              <a:r>
                <a:rPr lang="en-US" sz="1400" dirty="0" smtClean="0">
                  <a:solidFill>
                    <a:srgbClr val="0000FF"/>
                  </a:solidFill>
                </a:rPr>
                <a:t>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que</a:t>
              </a:r>
              <a:r>
                <a:rPr lang="en-US" sz="1400" dirty="0" smtClean="0">
                  <a:solidFill>
                    <a:srgbClr val="0000FF"/>
                  </a:solidFill>
                </a:rPr>
                <a:t>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gerou</a:t>
              </a:r>
              <a:r>
                <a:rPr lang="en-US" sz="1400" dirty="0" smtClean="0">
                  <a:solidFill>
                    <a:srgbClr val="0000FF"/>
                  </a:solidFill>
                </a:rPr>
                <a:t> a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interrupção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41" name="Conector de seta reta 40"/>
            <p:cNvCxnSpPr/>
            <p:nvPr/>
          </p:nvCxnSpPr>
          <p:spPr bwMode="auto">
            <a:xfrm flipH="1" flipV="1">
              <a:off x="2434858" y="4619858"/>
              <a:ext cx="1874780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5" name="Grupo 44"/>
          <p:cNvGrpSpPr/>
          <p:nvPr/>
        </p:nvGrpSpPr>
        <p:grpSpPr>
          <a:xfrm>
            <a:off x="2594762" y="3674390"/>
            <a:ext cx="6358738" cy="307777"/>
            <a:chOff x="2434858" y="4465970"/>
            <a:chExt cx="6358738" cy="307777"/>
          </a:xfrm>
        </p:grpSpPr>
        <p:sp>
          <p:nvSpPr>
            <p:cNvPr id="46" name="CaixaDeTexto 45"/>
            <p:cNvSpPr txBox="1"/>
            <p:nvPr/>
          </p:nvSpPr>
          <p:spPr>
            <a:xfrm>
              <a:off x="4309638" y="4465970"/>
              <a:ext cx="44839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solidFill>
                    <a:srgbClr val="0000FF"/>
                  </a:solidFill>
                </a:rPr>
                <a:t>Handler</a:t>
              </a:r>
              <a:r>
                <a:rPr lang="en-US" sz="1400" dirty="0">
                  <a:solidFill>
                    <a:srgbClr val="0000FF"/>
                  </a:solidFill>
                </a:rPr>
                <a:t>s</a:t>
              </a:r>
              <a:r>
                <a:rPr lang="en-US" sz="1400" i="1" dirty="0" smtClean="0">
                  <a:solidFill>
                    <a:srgbClr val="0000FF"/>
                  </a:solidFill>
                </a:rPr>
                <a:t> 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47" name="Conector de seta reta 46"/>
            <p:cNvCxnSpPr/>
            <p:nvPr/>
          </p:nvCxnSpPr>
          <p:spPr bwMode="auto">
            <a:xfrm flipH="1" flipV="1">
              <a:off x="2434858" y="4619858"/>
              <a:ext cx="1874780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446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Trabalho 4 - parte 1</a:t>
            </a:r>
            <a:endParaRPr lang="en-US" sz="3600" dirty="0" smtClean="0"/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1"/>
            <a:ext cx="8209127" cy="4163397"/>
          </a:xfrm>
        </p:spPr>
        <p:txBody>
          <a:bodyPr/>
          <a:lstStyle/>
          <a:p>
            <a:r>
              <a:rPr lang="en-US" sz="2600" dirty="0" err="1" smtClean="0"/>
              <a:t>Trabalho</a:t>
            </a:r>
            <a:r>
              <a:rPr lang="en-US" sz="2600" dirty="0" smtClean="0"/>
              <a:t> 4 - parte 1</a:t>
            </a:r>
          </a:p>
          <a:p>
            <a:pPr lvl="1"/>
            <a:r>
              <a:rPr lang="en-US" sz="2000" dirty="0" smtClean="0"/>
              <a:t>Manter mesmos grupos dos </a:t>
            </a:r>
            <a:r>
              <a:rPr lang="en-US" sz="2000" dirty="0" err="1" smtClean="0"/>
              <a:t>trabalhos</a:t>
            </a:r>
            <a:r>
              <a:rPr lang="en-US" sz="2000" dirty="0" smtClean="0"/>
              <a:t> </a:t>
            </a:r>
            <a:r>
              <a:rPr lang="en-US" sz="2000" dirty="0" err="1" smtClean="0"/>
              <a:t>anteriores</a:t>
            </a:r>
            <a:endParaRPr lang="en-US" sz="2000" dirty="0" smtClean="0"/>
          </a:p>
          <a:p>
            <a:pPr lvl="1"/>
            <a:r>
              <a:rPr lang="en-US" sz="2000" dirty="0" err="1" smtClean="0"/>
              <a:t>Apresentação</a:t>
            </a:r>
            <a:r>
              <a:rPr lang="en-US" sz="2000" dirty="0" smtClean="0"/>
              <a:t> </a:t>
            </a:r>
            <a:r>
              <a:rPr lang="en-US" sz="2000" dirty="0" err="1" smtClean="0"/>
              <a:t>dia</a:t>
            </a:r>
            <a:r>
              <a:rPr lang="en-US" sz="2000" dirty="0" smtClean="0"/>
              <a:t> 2/6</a:t>
            </a:r>
          </a:p>
          <a:p>
            <a:pPr lvl="1"/>
            <a:r>
              <a:rPr lang="en-US" sz="2000" dirty="0" err="1" smtClean="0">
                <a:solidFill>
                  <a:srgbClr val="0000FF"/>
                </a:solidFill>
              </a:rPr>
              <a:t>Dia</a:t>
            </a:r>
            <a:r>
              <a:rPr lang="en-US" sz="2000" dirty="0" smtClean="0">
                <a:solidFill>
                  <a:srgbClr val="0000FF"/>
                </a:solidFill>
              </a:rPr>
              <a:t> 26/5 </a:t>
            </a:r>
            <a:r>
              <a:rPr lang="en-US" sz="2000" dirty="0" err="1" smtClean="0">
                <a:solidFill>
                  <a:srgbClr val="0000FF"/>
                </a:solidFill>
              </a:rPr>
              <a:t>estarei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em</a:t>
            </a:r>
            <a:r>
              <a:rPr lang="en-US" sz="2000" dirty="0" smtClean="0">
                <a:solidFill>
                  <a:srgbClr val="0000FF"/>
                </a:solidFill>
              </a:rPr>
              <a:t> um </a:t>
            </a:r>
            <a:r>
              <a:rPr lang="en-US" sz="2000" dirty="0" err="1" smtClean="0">
                <a:solidFill>
                  <a:srgbClr val="0000FF"/>
                </a:solidFill>
              </a:rPr>
              <a:t>banca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em</a:t>
            </a:r>
            <a:r>
              <a:rPr lang="en-US" sz="2000" dirty="0" smtClean="0">
                <a:solidFill>
                  <a:srgbClr val="0000FF"/>
                </a:solidFill>
              </a:rPr>
              <a:t> POA</a:t>
            </a:r>
          </a:p>
          <a:p>
            <a:pPr lvl="2"/>
            <a:r>
              <a:rPr lang="en-US" sz="1700" dirty="0" err="1" smtClean="0">
                <a:solidFill>
                  <a:srgbClr val="0000FF"/>
                </a:solidFill>
              </a:rPr>
              <a:t>Implementar</a:t>
            </a:r>
            <a:r>
              <a:rPr lang="en-US" sz="1700" dirty="0" smtClean="0">
                <a:solidFill>
                  <a:srgbClr val="0000FF"/>
                </a:solidFill>
              </a:rPr>
              <a:t> </a:t>
            </a:r>
            <a:r>
              <a:rPr lang="en-US" sz="1700" dirty="0" err="1" smtClean="0">
                <a:solidFill>
                  <a:srgbClr val="0000FF"/>
                </a:solidFill>
              </a:rPr>
              <a:t>tarefa</a:t>
            </a:r>
            <a:r>
              <a:rPr lang="en-US" sz="1700" dirty="0" smtClean="0">
                <a:solidFill>
                  <a:srgbClr val="0000FF"/>
                </a:solidFill>
              </a:rPr>
              <a:t> </a:t>
            </a:r>
            <a:r>
              <a:rPr lang="en-US" sz="1700" dirty="0" err="1" smtClean="0">
                <a:solidFill>
                  <a:srgbClr val="0000FF"/>
                </a:solidFill>
              </a:rPr>
              <a:t>proposta</a:t>
            </a:r>
            <a:endParaRPr lang="en-US" sz="1700" dirty="0" smtClean="0">
              <a:solidFill>
                <a:srgbClr val="0000FF"/>
              </a:solidFill>
            </a:endParaRP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nota </a:t>
            </a:r>
            <a:r>
              <a:rPr lang="en-US" sz="2000" dirty="0" smtClean="0"/>
              <a:t>do trabalho </a:t>
            </a:r>
            <a:r>
              <a:rPr lang="en-US" sz="2000" dirty="0"/>
              <a:t>dará ENORME ÊNFASE à execução correta da </a:t>
            </a:r>
            <a:r>
              <a:rPr lang="en-US" sz="2000" dirty="0" smtClean="0"/>
              <a:t>simulação 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apresentação será oral, teórico-prática, frente ao computador, onde o grupo deverá explicar ao professor o projeto, a simulação e a </a:t>
            </a:r>
            <a:r>
              <a:rPr lang="en-US" sz="2000" dirty="0" smtClean="0"/>
              <a:t>implementação</a:t>
            </a:r>
          </a:p>
          <a:p>
            <a:pPr lvl="2"/>
            <a:endParaRPr lang="en-US" sz="1600" dirty="0"/>
          </a:p>
          <a:p>
            <a:endParaRPr lang="en-US" sz="2400" dirty="0" smtClean="0"/>
          </a:p>
          <a:p>
            <a:pPr lvl="2">
              <a:buFont typeface="Wingdings" pitchFamily="2" charset="2"/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78678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Tarefa</a:t>
            </a:r>
            <a:endParaRPr lang="en-US" sz="3600" dirty="0" smtClean="0"/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1"/>
            <a:ext cx="8209127" cy="2021054"/>
          </a:xfrm>
        </p:spPr>
        <p:txBody>
          <a:bodyPr/>
          <a:lstStyle/>
          <a:p>
            <a:r>
              <a:rPr lang="en-US" sz="2600" dirty="0" err="1" smtClean="0"/>
              <a:t>Adicionar</a:t>
            </a:r>
            <a:r>
              <a:rPr lang="en-US" sz="2600" dirty="0" smtClean="0"/>
              <a:t> </a:t>
            </a:r>
            <a:r>
              <a:rPr lang="en-US" sz="2600" dirty="0" err="1" smtClean="0"/>
              <a:t>módulo</a:t>
            </a:r>
            <a:r>
              <a:rPr lang="en-US" sz="2600" dirty="0" smtClean="0"/>
              <a:t> de </a:t>
            </a:r>
            <a:r>
              <a:rPr lang="en-US" sz="2600" dirty="0" err="1" smtClean="0"/>
              <a:t>transmissão</a:t>
            </a:r>
            <a:r>
              <a:rPr lang="en-US" sz="2600" dirty="0" smtClean="0"/>
              <a:t> serial </a:t>
            </a:r>
            <a:r>
              <a:rPr lang="en-US" sz="2600" dirty="0" err="1" smtClean="0"/>
              <a:t>ao</a:t>
            </a:r>
            <a:r>
              <a:rPr lang="en-US" sz="2600" dirty="0" smtClean="0"/>
              <a:t> R8_uC</a:t>
            </a:r>
            <a:endParaRPr lang="en-US" sz="2600" dirty="0" smtClean="0"/>
          </a:p>
          <a:p>
            <a:pPr lvl="1"/>
            <a:r>
              <a:rPr lang="en-US" sz="2000" dirty="0" smtClean="0"/>
              <a:t>Na interface do R8_uC </a:t>
            </a:r>
            <a:r>
              <a:rPr lang="en-US" sz="2000" dirty="0" err="1" smtClean="0"/>
              <a:t>deve</a:t>
            </a:r>
            <a:r>
              <a:rPr lang="en-US" sz="2000" dirty="0" smtClean="0"/>
              <a:t> </a:t>
            </a:r>
            <a:r>
              <a:rPr lang="en-US" sz="2000" dirty="0" err="1" smtClean="0"/>
              <a:t>ser</a:t>
            </a:r>
            <a:r>
              <a:rPr lang="en-US" sz="2000" dirty="0" smtClean="0"/>
              <a:t> </a:t>
            </a:r>
            <a:r>
              <a:rPr lang="en-US" sz="2000" dirty="0" err="1" smtClean="0"/>
              <a:t>adicionada</a:t>
            </a:r>
            <a:r>
              <a:rPr lang="en-US" sz="2000" dirty="0" smtClean="0"/>
              <a:t> </a:t>
            </a:r>
            <a:r>
              <a:rPr lang="en-US" sz="2000" dirty="0" err="1" smtClean="0"/>
              <a:t>uma</a:t>
            </a:r>
            <a:r>
              <a:rPr lang="en-US" sz="2000" dirty="0" smtClean="0"/>
              <a:t> </a:t>
            </a:r>
            <a:r>
              <a:rPr lang="en-US" sz="2000" dirty="0" err="1" smtClean="0"/>
              <a:t>saída</a:t>
            </a:r>
            <a:r>
              <a:rPr lang="en-US" sz="2000" dirty="0" smtClean="0"/>
              <a:t> serial de 1 bit (</a:t>
            </a:r>
            <a:r>
              <a:rPr lang="en-US" sz="2000" dirty="0" err="1" smtClean="0"/>
              <a:t>tx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err="1" smtClean="0"/>
              <a:t>Módulo</a:t>
            </a:r>
            <a:r>
              <a:rPr lang="en-US" sz="2000" dirty="0" smtClean="0"/>
              <a:t> de </a:t>
            </a:r>
            <a:r>
              <a:rPr lang="en-US" sz="2000" dirty="0" err="1" smtClean="0"/>
              <a:t>transmissão</a:t>
            </a:r>
            <a:r>
              <a:rPr lang="en-US" sz="2000" dirty="0" smtClean="0"/>
              <a:t> serial no </a:t>
            </a:r>
            <a:r>
              <a:rPr lang="en-US" sz="2000" i="1" dirty="0" err="1" smtClean="0"/>
              <a:t>moodle</a:t>
            </a:r>
            <a:endParaRPr lang="en-US" sz="2000" i="1" dirty="0" smtClean="0"/>
          </a:p>
          <a:p>
            <a:pPr marL="909637" lvl="2" indent="0">
              <a:buNone/>
            </a:pPr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503" y="3401749"/>
            <a:ext cx="5808580" cy="301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88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Tarefa</a:t>
            </a:r>
            <a:endParaRPr lang="en-US" sz="3600" dirty="0" smtClean="0"/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1"/>
            <a:ext cx="8209127" cy="2234810"/>
          </a:xfrm>
        </p:spPr>
        <p:txBody>
          <a:bodyPr/>
          <a:lstStyle/>
          <a:p>
            <a:r>
              <a:rPr lang="en-US" sz="2600" dirty="0" err="1" smtClean="0"/>
              <a:t>Módulo</a:t>
            </a:r>
            <a:r>
              <a:rPr lang="en-US" sz="2600" dirty="0" smtClean="0"/>
              <a:t> </a:t>
            </a:r>
            <a:r>
              <a:rPr lang="en-US" sz="2600" dirty="0" err="1" smtClean="0"/>
              <a:t>transmissor</a:t>
            </a:r>
            <a:r>
              <a:rPr lang="en-US" sz="2600" dirty="0" smtClean="0"/>
              <a:t> serial</a:t>
            </a:r>
          </a:p>
          <a:p>
            <a:pPr lvl="1"/>
            <a:r>
              <a:rPr lang="en-US" sz="2200" dirty="0" err="1" smtClean="0"/>
              <a:t>Transmite</a:t>
            </a:r>
            <a:r>
              <a:rPr lang="en-US" sz="2200" dirty="0" smtClean="0"/>
              <a:t> 8 bits de dados </a:t>
            </a:r>
            <a:r>
              <a:rPr lang="en-US" sz="2200" dirty="0" err="1" smtClean="0"/>
              <a:t>seguindo</a:t>
            </a:r>
            <a:r>
              <a:rPr lang="en-US" sz="2200" dirty="0" smtClean="0"/>
              <a:t> o </a:t>
            </a:r>
            <a:r>
              <a:rPr lang="en-US" sz="2200" dirty="0" err="1" smtClean="0"/>
              <a:t>padrão</a:t>
            </a:r>
            <a:r>
              <a:rPr lang="en-US" sz="2200" dirty="0" smtClean="0"/>
              <a:t> RS232</a:t>
            </a:r>
          </a:p>
          <a:p>
            <a:pPr marL="1366837" lvl="2" indent="-457200">
              <a:buFont typeface="+mj-lt"/>
              <a:buAutoNum type="arabicPeriod"/>
            </a:pPr>
            <a:r>
              <a:rPr lang="en-US" sz="1900" dirty="0" smtClean="0">
                <a:solidFill>
                  <a:srgbClr val="00B050"/>
                </a:solidFill>
              </a:rPr>
              <a:t>Start bit (0)</a:t>
            </a:r>
          </a:p>
          <a:p>
            <a:pPr marL="1366837" lvl="2" indent="-457200">
              <a:buFont typeface="+mj-lt"/>
              <a:buAutoNum type="arabicPeriod"/>
            </a:pPr>
            <a:r>
              <a:rPr lang="en-US" sz="1900" dirty="0" smtClean="0">
                <a:solidFill>
                  <a:srgbClr val="0000FF"/>
                </a:solidFill>
              </a:rPr>
              <a:t>Data (8 bits)</a:t>
            </a:r>
          </a:p>
          <a:p>
            <a:pPr marL="1366837" lvl="2" indent="-457200">
              <a:buFont typeface="+mj-lt"/>
              <a:buAutoNum type="arabicPeriod"/>
            </a:pPr>
            <a:r>
              <a:rPr lang="en-US" sz="1900" dirty="0" smtClean="0">
                <a:solidFill>
                  <a:srgbClr val="FF0000"/>
                </a:solidFill>
              </a:rPr>
              <a:t>Stop bit (1)</a:t>
            </a:r>
            <a:endParaRPr lang="en-US" sz="1900" dirty="0" smtClean="0">
              <a:solidFill>
                <a:srgbClr val="FF0000"/>
              </a:solidFill>
            </a:endParaRPr>
          </a:p>
        </p:txBody>
      </p:sp>
      <p:grpSp>
        <p:nvGrpSpPr>
          <p:cNvPr id="20" name="Grupo 19"/>
          <p:cNvGrpSpPr/>
          <p:nvPr/>
        </p:nvGrpSpPr>
        <p:grpSpPr>
          <a:xfrm>
            <a:off x="3027347" y="4221457"/>
            <a:ext cx="3316066" cy="1805050"/>
            <a:chOff x="2828543" y="4238746"/>
            <a:chExt cx="3316066" cy="1805050"/>
          </a:xfrm>
        </p:grpSpPr>
        <p:sp>
          <p:nvSpPr>
            <p:cNvPr id="2" name="Retângulo 1"/>
            <p:cNvSpPr/>
            <p:nvPr/>
          </p:nvSpPr>
          <p:spPr bwMode="auto">
            <a:xfrm>
              <a:off x="3431097" y="4238746"/>
              <a:ext cx="2119746" cy="180505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3431097" y="4375313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/>
                <a:t>clk</a:t>
              </a:r>
              <a:endParaRPr lang="en-US" b="1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3431097" y="4662317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/>
                <a:t>rst</a:t>
              </a:r>
              <a:endParaRPr lang="en-US" b="1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431097" y="4970094"/>
              <a:ext cx="8098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/>
                <a:t>d</a:t>
              </a:r>
              <a:r>
                <a:rPr lang="en-US" sz="1400" b="1" dirty="0" err="1" smtClean="0"/>
                <a:t>ata_in</a:t>
              </a:r>
              <a:endParaRPr lang="en-US" b="1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431097" y="5277871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/>
                <a:t>d</a:t>
              </a:r>
              <a:r>
                <a:rPr lang="en-US" sz="1400" b="1" dirty="0" err="1" smtClean="0"/>
                <a:t>ata_av</a:t>
              </a:r>
              <a:endParaRPr lang="en-US" b="1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431096" y="5591670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ready</a:t>
              </a:r>
              <a:endParaRPr lang="en-US" b="1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207479" y="4987568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 err="1" smtClean="0"/>
                <a:t>tx</a:t>
              </a:r>
              <a:endParaRPr lang="en-US" b="1" dirty="0"/>
            </a:p>
          </p:txBody>
        </p:sp>
        <p:cxnSp>
          <p:nvCxnSpPr>
            <p:cNvPr id="5" name="Conector de seta reta 4"/>
            <p:cNvCxnSpPr>
              <a:stCxn id="2" idx="3"/>
            </p:cNvCxnSpPr>
            <p:nvPr/>
          </p:nvCxnSpPr>
          <p:spPr bwMode="auto">
            <a:xfrm>
              <a:off x="5550843" y="5141271"/>
              <a:ext cx="593766" cy="18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" name="Conector de seta reta 13"/>
            <p:cNvCxnSpPr/>
            <p:nvPr/>
          </p:nvCxnSpPr>
          <p:spPr bwMode="auto">
            <a:xfrm>
              <a:off x="2828543" y="4529201"/>
              <a:ext cx="593766" cy="18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" name="Conector de seta reta 14"/>
            <p:cNvCxnSpPr/>
            <p:nvPr/>
          </p:nvCxnSpPr>
          <p:spPr bwMode="auto">
            <a:xfrm>
              <a:off x="2837331" y="4816205"/>
              <a:ext cx="593766" cy="18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" name="Conector de seta reta 15"/>
            <p:cNvCxnSpPr/>
            <p:nvPr/>
          </p:nvCxnSpPr>
          <p:spPr bwMode="auto">
            <a:xfrm>
              <a:off x="2837331" y="5134301"/>
              <a:ext cx="593766" cy="18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" name="Conector de seta reta 16"/>
            <p:cNvCxnSpPr/>
            <p:nvPr/>
          </p:nvCxnSpPr>
          <p:spPr bwMode="auto">
            <a:xfrm>
              <a:off x="2836458" y="5443634"/>
              <a:ext cx="593766" cy="18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" name="Conector de seta reta 17"/>
            <p:cNvCxnSpPr/>
            <p:nvPr/>
          </p:nvCxnSpPr>
          <p:spPr bwMode="auto">
            <a:xfrm>
              <a:off x="2837331" y="5745558"/>
              <a:ext cx="593766" cy="18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3" name="Conector reto 12"/>
            <p:cNvCxnSpPr/>
            <p:nvPr/>
          </p:nvCxnSpPr>
          <p:spPr bwMode="auto">
            <a:xfrm flipV="1">
              <a:off x="3034145" y="5064826"/>
              <a:ext cx="91281" cy="15437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CaixaDeTexto 18"/>
            <p:cNvSpPr txBox="1"/>
            <p:nvPr/>
          </p:nvSpPr>
          <p:spPr>
            <a:xfrm>
              <a:off x="2954116" y="4875770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/>
                <a:t>8</a:t>
              </a:r>
              <a:endParaRPr lang="en-US" sz="1050" b="1" dirty="0"/>
            </a:p>
          </p:txBody>
        </p:sp>
      </p:grpSp>
      <p:sp>
        <p:nvSpPr>
          <p:cNvPr id="21" name="CaixaDeTexto 20"/>
          <p:cNvSpPr txBox="1"/>
          <p:nvPr/>
        </p:nvSpPr>
        <p:spPr>
          <a:xfrm>
            <a:off x="51967" y="4152302"/>
            <a:ext cx="2223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Dado a </a:t>
            </a:r>
            <a:r>
              <a:rPr lang="en-US" sz="1600" dirty="0" err="1" smtClean="0">
                <a:solidFill>
                  <a:srgbClr val="0000FF"/>
                </a:solidFill>
              </a:rPr>
              <a:t>ser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</a:rPr>
              <a:t>serializado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23" name="Conector de seta reta 22"/>
          <p:cNvCxnSpPr>
            <a:stCxn id="21" idx="3"/>
          </p:cNvCxnSpPr>
          <p:nvPr/>
        </p:nvCxnSpPr>
        <p:spPr bwMode="auto">
          <a:xfrm>
            <a:off x="2275653" y="4321579"/>
            <a:ext cx="751694" cy="6877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CaixaDeTexto 26"/>
          <p:cNvSpPr txBox="1"/>
          <p:nvPr/>
        </p:nvSpPr>
        <p:spPr>
          <a:xfrm>
            <a:off x="51967" y="4593851"/>
            <a:ext cx="2567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</a:rPr>
              <a:t>Indica</a:t>
            </a:r>
            <a:r>
              <a:rPr lang="en-US" sz="1600" dirty="0" smtClean="0">
                <a:solidFill>
                  <a:srgbClr val="0000FF"/>
                </a:solidFill>
              </a:rPr>
              <a:t> dado </a:t>
            </a:r>
            <a:r>
              <a:rPr lang="en-US" sz="1600" dirty="0" err="1" smtClean="0">
                <a:solidFill>
                  <a:srgbClr val="0000FF"/>
                </a:solidFill>
              </a:rPr>
              <a:t>válido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</a:rPr>
              <a:t>em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i="1" dirty="0" err="1" smtClean="0">
                <a:solidFill>
                  <a:srgbClr val="0000FF"/>
                </a:solidFill>
              </a:rPr>
              <a:t>data_in</a:t>
            </a:r>
            <a:r>
              <a:rPr lang="en-US" sz="1600" dirty="0" smtClean="0">
                <a:solidFill>
                  <a:srgbClr val="0000FF"/>
                </a:solidFill>
              </a:rPr>
              <a:t> (</a:t>
            </a:r>
            <a:r>
              <a:rPr lang="en-US" sz="1600" dirty="0" err="1" smtClean="0">
                <a:solidFill>
                  <a:srgbClr val="0000FF"/>
                </a:solidFill>
              </a:rPr>
              <a:t>deve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</a:rPr>
              <a:t>ficar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</a:rPr>
              <a:t>ativo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</a:rPr>
              <a:t>por</a:t>
            </a:r>
            <a:r>
              <a:rPr lang="en-US" sz="1600" dirty="0" smtClean="0">
                <a:solidFill>
                  <a:srgbClr val="0000FF"/>
                </a:solidFill>
              </a:rPr>
              <a:t> 1 </a:t>
            </a:r>
            <a:r>
              <a:rPr lang="en-US" sz="1600" dirty="0" err="1" smtClean="0">
                <a:solidFill>
                  <a:srgbClr val="0000FF"/>
                </a:solidFill>
              </a:rPr>
              <a:t>ciclo</a:t>
            </a:r>
            <a:r>
              <a:rPr lang="en-US" sz="1600" dirty="0" smtClean="0">
                <a:solidFill>
                  <a:srgbClr val="0000FF"/>
                </a:solidFill>
              </a:rPr>
              <a:t> de </a:t>
            </a:r>
            <a:r>
              <a:rPr lang="en-US" sz="1600" i="1" dirty="0" smtClean="0">
                <a:solidFill>
                  <a:srgbClr val="0000FF"/>
                </a:solidFill>
              </a:rPr>
              <a:t>clock</a:t>
            </a:r>
            <a:r>
              <a:rPr lang="en-US" sz="1600" dirty="0" smtClean="0">
                <a:solidFill>
                  <a:srgbClr val="0000FF"/>
                </a:solidFill>
              </a:rPr>
              <a:t>)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1967" y="5728454"/>
            <a:ext cx="2567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</a:rPr>
              <a:t>Indica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</a:rPr>
              <a:t>que</a:t>
            </a:r>
            <a:r>
              <a:rPr lang="en-US" sz="1600" dirty="0" smtClean="0">
                <a:solidFill>
                  <a:srgbClr val="0000FF"/>
                </a:solidFill>
              </a:rPr>
              <a:t> o </a:t>
            </a:r>
            <a:r>
              <a:rPr lang="en-US" sz="1600" dirty="0" err="1" smtClean="0">
                <a:solidFill>
                  <a:srgbClr val="0000FF"/>
                </a:solidFill>
              </a:rPr>
              <a:t>módulo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</a:rPr>
              <a:t>está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</a:rPr>
              <a:t>apto</a:t>
            </a:r>
            <a:r>
              <a:rPr lang="en-US" sz="1600" dirty="0" smtClean="0">
                <a:solidFill>
                  <a:srgbClr val="0000FF"/>
                </a:solidFill>
              </a:rPr>
              <a:t> a </a:t>
            </a:r>
            <a:r>
              <a:rPr lang="en-US" sz="1600" dirty="0" err="1" smtClean="0">
                <a:solidFill>
                  <a:srgbClr val="0000FF"/>
                </a:solidFill>
              </a:rPr>
              <a:t>transmitir</a:t>
            </a:r>
            <a:r>
              <a:rPr lang="en-US" sz="1600" dirty="0" smtClean="0">
                <a:solidFill>
                  <a:srgbClr val="0000FF"/>
                </a:solidFill>
              </a:rPr>
              <a:t> (1)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30" name="Conector de seta reta 29"/>
          <p:cNvCxnSpPr/>
          <p:nvPr/>
        </p:nvCxnSpPr>
        <p:spPr bwMode="auto">
          <a:xfrm>
            <a:off x="2398816" y="5106693"/>
            <a:ext cx="628531" cy="307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Conector de seta reta 33"/>
          <p:cNvCxnSpPr/>
          <p:nvPr/>
        </p:nvCxnSpPr>
        <p:spPr bwMode="auto">
          <a:xfrm flipV="1">
            <a:off x="2398816" y="5874556"/>
            <a:ext cx="628531" cy="253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47" y="4714687"/>
            <a:ext cx="3156847" cy="30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0" name="Conector de seta reta 39"/>
          <p:cNvCxnSpPr/>
          <p:nvPr/>
        </p:nvCxnSpPr>
        <p:spPr bwMode="auto">
          <a:xfrm>
            <a:off x="6198921" y="4030371"/>
            <a:ext cx="1" cy="684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Conector de seta reta 41"/>
          <p:cNvCxnSpPr/>
          <p:nvPr/>
        </p:nvCxnSpPr>
        <p:spPr bwMode="auto">
          <a:xfrm>
            <a:off x="8597735" y="4030371"/>
            <a:ext cx="0" cy="684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CaixaDeTexto 44"/>
          <p:cNvSpPr txBox="1"/>
          <p:nvPr/>
        </p:nvSpPr>
        <p:spPr>
          <a:xfrm>
            <a:off x="5577965" y="366103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Start bit (0)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7706547" y="366103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Stop bit 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6518559" y="5160352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Data: 01010110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06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28" grpId="0"/>
      <p:bldP spid="45" grpId="0"/>
      <p:bldP spid="51" grpId="0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Tarefa</a:t>
            </a:r>
            <a:endParaRPr lang="en-US" sz="3600" dirty="0" smtClean="0"/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0"/>
            <a:ext cx="8209127" cy="2484193"/>
          </a:xfrm>
        </p:spPr>
        <p:txBody>
          <a:bodyPr/>
          <a:lstStyle/>
          <a:p>
            <a:r>
              <a:rPr lang="en-US" sz="2600" dirty="0" err="1" smtClean="0"/>
              <a:t>Módulo</a:t>
            </a:r>
            <a:r>
              <a:rPr lang="en-US" sz="2600" dirty="0" smtClean="0"/>
              <a:t> </a:t>
            </a:r>
            <a:r>
              <a:rPr lang="en-US" sz="2600" dirty="0" err="1" smtClean="0"/>
              <a:t>transmissor</a:t>
            </a:r>
            <a:r>
              <a:rPr lang="en-US" sz="2600" dirty="0" smtClean="0"/>
              <a:t> serial</a:t>
            </a:r>
          </a:p>
          <a:p>
            <a:pPr lvl="1"/>
            <a:r>
              <a:rPr lang="en-US" sz="2000" dirty="0" smtClean="0"/>
              <a:t>O </a:t>
            </a:r>
            <a:r>
              <a:rPr lang="en-US" sz="2000" dirty="0" err="1" smtClean="0"/>
              <a:t>parâmetro</a:t>
            </a:r>
            <a:r>
              <a:rPr lang="en-US" sz="2000" dirty="0" smtClean="0"/>
              <a:t> </a:t>
            </a:r>
            <a:r>
              <a:rPr lang="en-US" sz="2000" dirty="0" smtClean="0"/>
              <a:t>RATE_FREQ_BAUD </a:t>
            </a:r>
            <a:r>
              <a:rPr lang="en-US" sz="2000" dirty="0" err="1" smtClean="0"/>
              <a:t>deve</a:t>
            </a:r>
            <a:r>
              <a:rPr lang="en-US" sz="2000" dirty="0" smtClean="0"/>
              <a:t> </a:t>
            </a:r>
            <a:r>
              <a:rPr lang="en-US" sz="2000" dirty="0" err="1" smtClean="0"/>
              <a:t>ser</a:t>
            </a:r>
            <a:r>
              <a:rPr lang="en-US" sz="2000" dirty="0" smtClean="0"/>
              <a:t> </a:t>
            </a:r>
            <a:r>
              <a:rPr lang="en-US" sz="2000" dirty="0" err="1" smtClean="0"/>
              <a:t>setado</a:t>
            </a:r>
            <a:r>
              <a:rPr lang="en-US" sz="2000" dirty="0" smtClean="0"/>
              <a:t> com a </a:t>
            </a:r>
            <a:r>
              <a:rPr lang="en-US" sz="2000" dirty="0" err="1" smtClean="0"/>
              <a:t>razão</a:t>
            </a:r>
            <a:r>
              <a:rPr lang="en-US" sz="2000" dirty="0" smtClean="0"/>
              <a:t> entre a </a:t>
            </a:r>
            <a:r>
              <a:rPr lang="en-US" sz="2000" dirty="0" err="1" smtClean="0"/>
              <a:t>frequência</a:t>
            </a:r>
            <a:r>
              <a:rPr lang="en-US" sz="2000" dirty="0" smtClean="0"/>
              <a:t> de </a:t>
            </a:r>
            <a:r>
              <a:rPr lang="en-US" sz="2000" dirty="0" err="1" smtClean="0"/>
              <a:t>operação</a:t>
            </a:r>
            <a:r>
              <a:rPr lang="en-US" sz="2000" dirty="0" smtClean="0"/>
              <a:t> do </a:t>
            </a:r>
            <a:r>
              <a:rPr lang="en-US" sz="2000" dirty="0" err="1" smtClean="0"/>
              <a:t>módulo</a:t>
            </a:r>
            <a:r>
              <a:rPr lang="en-US" sz="2000" dirty="0" smtClean="0"/>
              <a:t> </a:t>
            </a:r>
            <a:r>
              <a:rPr lang="en-US" sz="2000" dirty="0" err="1" smtClean="0"/>
              <a:t>em</a:t>
            </a:r>
            <a:r>
              <a:rPr lang="en-US" sz="2000" dirty="0" smtClean="0"/>
              <a:t> (Hz) e a </a:t>
            </a:r>
            <a:r>
              <a:rPr lang="en-US" sz="2000" dirty="0" err="1" smtClean="0"/>
              <a:t>velocidade</a:t>
            </a:r>
            <a:r>
              <a:rPr lang="en-US" sz="2000" dirty="0" smtClean="0"/>
              <a:t> de </a:t>
            </a:r>
            <a:r>
              <a:rPr lang="en-US" sz="2000" dirty="0" err="1" smtClean="0"/>
              <a:t>transmissão</a:t>
            </a:r>
            <a:endParaRPr lang="en-US" sz="2000" dirty="0" smtClean="0"/>
          </a:p>
          <a:p>
            <a:pPr lvl="1"/>
            <a:r>
              <a:rPr lang="en-US" sz="2000" dirty="0" err="1" smtClean="0"/>
              <a:t>Exemplo</a:t>
            </a:r>
            <a:r>
              <a:rPr lang="en-US" sz="2000" dirty="0" smtClean="0"/>
              <a:t>: </a:t>
            </a:r>
            <a:r>
              <a:rPr lang="en-US" sz="2000" dirty="0" err="1" smtClean="0"/>
              <a:t>Módul</a:t>
            </a:r>
            <a:r>
              <a:rPr lang="en-US" sz="2000" dirty="0" err="1" smtClean="0"/>
              <a:t>o</a:t>
            </a:r>
            <a:r>
              <a:rPr lang="en-US" sz="2000" dirty="0" smtClean="0"/>
              <a:t> operando a 50MHz e </a:t>
            </a:r>
            <a:r>
              <a:rPr lang="en-US" sz="2000" dirty="0" err="1" smtClean="0"/>
              <a:t>transmissão</a:t>
            </a:r>
            <a:r>
              <a:rPr lang="en-US" sz="2000" dirty="0" smtClean="0"/>
              <a:t> de </a:t>
            </a:r>
            <a:r>
              <a:rPr lang="en-US" sz="2000" dirty="0" smtClean="0"/>
              <a:t>115200 bps</a:t>
            </a:r>
          </a:p>
          <a:p>
            <a:pPr lvl="2"/>
            <a:r>
              <a:rPr lang="en-US" sz="1700" dirty="0" smtClean="0"/>
              <a:t>RATE_FREQ_BRAU = 50000000/115200</a:t>
            </a:r>
            <a:endParaRPr lang="en-US" sz="1700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2458193" y="4007394"/>
            <a:ext cx="450475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entity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UART_TX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generic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RATE_FREQ_BAUD  :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: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: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...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08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Tarefa</a:t>
            </a:r>
            <a:endParaRPr lang="en-US" sz="3600" dirty="0" smtClean="0"/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0"/>
            <a:ext cx="8209127" cy="2484193"/>
          </a:xfrm>
        </p:spPr>
        <p:txBody>
          <a:bodyPr/>
          <a:lstStyle/>
          <a:p>
            <a:r>
              <a:rPr lang="en-US" sz="2600" dirty="0" smtClean="0"/>
              <a:t>Para </a:t>
            </a:r>
            <a:r>
              <a:rPr lang="en-US" sz="2600" dirty="0" err="1" smtClean="0"/>
              <a:t>testar</a:t>
            </a:r>
            <a:r>
              <a:rPr lang="en-US" sz="2600" dirty="0" smtClean="0"/>
              <a:t> </a:t>
            </a:r>
            <a:r>
              <a:rPr lang="en-US" sz="2600" dirty="0" err="1" smtClean="0"/>
              <a:t>na</a:t>
            </a:r>
            <a:r>
              <a:rPr lang="en-US" sz="2600" dirty="0" smtClean="0"/>
              <a:t> </a:t>
            </a:r>
            <a:r>
              <a:rPr lang="en-US" sz="2600" dirty="0" err="1" smtClean="0"/>
              <a:t>placa</a:t>
            </a:r>
            <a:endParaRPr lang="en-US" sz="2600" dirty="0" smtClean="0"/>
          </a:p>
          <a:p>
            <a:pPr lvl="1"/>
            <a:r>
              <a:rPr lang="en-US" sz="2000" dirty="0" err="1" smtClean="0"/>
              <a:t>Ligar</a:t>
            </a:r>
            <a:r>
              <a:rPr lang="en-US" sz="2000" dirty="0" smtClean="0"/>
              <a:t> a </a:t>
            </a:r>
            <a:r>
              <a:rPr lang="en-US" sz="2000" dirty="0" err="1" smtClean="0"/>
              <a:t>saída</a:t>
            </a:r>
            <a:r>
              <a:rPr lang="en-US" sz="2000" dirty="0" smtClean="0"/>
              <a:t> </a:t>
            </a:r>
            <a:r>
              <a:rPr lang="en-US" sz="2000" i="1" dirty="0" err="1" smtClean="0"/>
              <a:t>tx</a:t>
            </a:r>
            <a:r>
              <a:rPr lang="en-US" sz="2000" dirty="0" smtClean="0"/>
              <a:t> do R8_uC no </a:t>
            </a:r>
            <a:r>
              <a:rPr lang="en-US" sz="2000" dirty="0" err="1" smtClean="0"/>
              <a:t>pino</a:t>
            </a:r>
            <a:r>
              <a:rPr lang="en-US" sz="2000" dirty="0" smtClean="0"/>
              <a:t> N18 do FPGA</a:t>
            </a:r>
          </a:p>
          <a:p>
            <a:pPr lvl="1"/>
            <a:r>
              <a:rPr lang="en-US" sz="2000" dirty="0" err="1" smtClean="0"/>
              <a:t>Programar</a:t>
            </a:r>
            <a:r>
              <a:rPr lang="en-US" sz="2000" dirty="0" smtClean="0"/>
              <a:t> o R8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enviar</a:t>
            </a:r>
            <a:r>
              <a:rPr lang="en-US" sz="2000" dirty="0" smtClean="0"/>
              <a:t> </a:t>
            </a:r>
            <a:r>
              <a:rPr lang="en-US" sz="2000" dirty="0" err="1" smtClean="0"/>
              <a:t>códidos</a:t>
            </a:r>
            <a:r>
              <a:rPr lang="en-US" sz="2000" dirty="0" smtClean="0"/>
              <a:t> ASCII e </a:t>
            </a:r>
            <a:r>
              <a:rPr lang="en-US" sz="2000" dirty="0" err="1" smtClean="0"/>
              <a:t>verificar</a:t>
            </a:r>
            <a:r>
              <a:rPr lang="en-US" sz="2000" dirty="0" smtClean="0"/>
              <a:t> se </a:t>
            </a:r>
            <a:r>
              <a:rPr lang="en-US" sz="2000" dirty="0" err="1" smtClean="0"/>
              <a:t>eles</a:t>
            </a:r>
            <a:r>
              <a:rPr lang="en-US" sz="2000" dirty="0" smtClean="0"/>
              <a:t> </a:t>
            </a:r>
            <a:r>
              <a:rPr lang="en-US" sz="2000" dirty="0" err="1" smtClean="0"/>
              <a:t>aparecem</a:t>
            </a:r>
            <a:r>
              <a:rPr lang="en-US" sz="2000" dirty="0" smtClean="0"/>
              <a:t> no terminal</a:t>
            </a:r>
            <a:endParaRPr lang="en-US" sz="2000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98" y="3330502"/>
            <a:ext cx="4407292" cy="228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413" y="4227615"/>
            <a:ext cx="3235563" cy="940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177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0" name="Retângulo 59"/>
          <p:cNvSpPr>
            <a:spLocks noChangeArrowheads="1"/>
          </p:cNvSpPr>
          <p:nvPr/>
        </p:nvSpPr>
        <p:spPr bwMode="auto">
          <a:xfrm>
            <a:off x="1292254" y="1642597"/>
            <a:ext cx="6616711" cy="2843357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61" name="Conector reto 60"/>
          <p:cNvCxnSpPr/>
          <p:nvPr/>
        </p:nvCxnSpPr>
        <p:spPr>
          <a:xfrm>
            <a:off x="4483656" y="3005766"/>
            <a:ext cx="0" cy="4064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34"/>
          <p:cNvSpPr txBox="1">
            <a:spLocks noChangeArrowheads="1"/>
          </p:cNvSpPr>
          <p:nvPr/>
        </p:nvSpPr>
        <p:spPr bwMode="auto">
          <a:xfrm>
            <a:off x="4012981" y="3408991"/>
            <a:ext cx="941348" cy="369332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dirty="0" err="1"/>
              <a:t>Porta</a:t>
            </a:r>
            <a:r>
              <a:rPr lang="en-US" dirty="0"/>
              <a:t> A</a:t>
            </a:r>
          </a:p>
        </p:txBody>
      </p:sp>
      <p:sp>
        <p:nvSpPr>
          <p:cNvPr id="63" name="Seta para cima e para baixo 5"/>
          <p:cNvSpPr>
            <a:spLocks noChangeArrowheads="1"/>
          </p:cNvSpPr>
          <p:nvPr/>
        </p:nvSpPr>
        <p:spPr bwMode="auto">
          <a:xfrm>
            <a:off x="4329047" y="3788477"/>
            <a:ext cx="352425" cy="985836"/>
          </a:xfrm>
          <a:prstGeom prst="upDownArrow">
            <a:avLst>
              <a:gd name="adj1" fmla="val 50000"/>
              <a:gd name="adj2" fmla="val 4999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4" name="Grupo 16"/>
          <p:cNvGrpSpPr>
            <a:grpSpLocks/>
          </p:cNvGrpSpPr>
          <p:nvPr/>
        </p:nvGrpSpPr>
        <p:grpSpPr bwMode="auto">
          <a:xfrm>
            <a:off x="1479505" y="2168204"/>
            <a:ext cx="1208087" cy="1703388"/>
            <a:chOff x="2799763" y="3018773"/>
            <a:chExt cx="1177446" cy="1703539"/>
          </a:xfrm>
        </p:grpSpPr>
        <p:sp>
          <p:nvSpPr>
            <p:cNvPr id="65" name="Retângulo 7"/>
            <p:cNvSpPr>
              <a:spLocks noChangeArrowheads="1"/>
            </p:cNvSpPr>
            <p:nvPr/>
          </p:nvSpPr>
          <p:spPr bwMode="auto">
            <a:xfrm>
              <a:off x="2799763" y="3018773"/>
              <a:ext cx="1177446" cy="1703539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CaixaDeTexto 10"/>
            <p:cNvSpPr txBox="1">
              <a:spLocks noChangeArrowheads="1"/>
            </p:cNvSpPr>
            <p:nvPr/>
          </p:nvSpPr>
          <p:spPr bwMode="auto">
            <a:xfrm>
              <a:off x="3159004" y="3685876"/>
              <a:ext cx="467454" cy="369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dirty="0" smtClean="0"/>
                <a:t>R8</a:t>
              </a:r>
              <a:endParaRPr lang="en-US" dirty="0"/>
            </a:p>
          </p:txBody>
        </p:sp>
      </p:grpSp>
      <p:cxnSp>
        <p:nvCxnSpPr>
          <p:cNvPr id="67" name="Conector reto 66"/>
          <p:cNvCxnSpPr/>
          <p:nvPr/>
        </p:nvCxnSpPr>
        <p:spPr>
          <a:xfrm>
            <a:off x="2688355" y="3013580"/>
            <a:ext cx="4475689" cy="316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o 26"/>
          <p:cNvGrpSpPr>
            <a:grpSpLocks/>
          </p:cNvGrpSpPr>
          <p:nvPr/>
        </p:nvGrpSpPr>
        <p:grpSpPr bwMode="auto">
          <a:xfrm>
            <a:off x="3030492" y="3403279"/>
            <a:ext cx="862013" cy="965200"/>
            <a:chOff x="839244" y="3394553"/>
            <a:chExt cx="1198519" cy="964504"/>
          </a:xfrm>
        </p:grpSpPr>
        <p:sp>
          <p:nvSpPr>
            <p:cNvPr id="69" name="Retângulo 68"/>
            <p:cNvSpPr/>
            <p:nvPr/>
          </p:nvSpPr>
          <p:spPr bwMode="auto">
            <a:xfrm>
              <a:off x="839244" y="3394553"/>
              <a:ext cx="1198519" cy="9645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CaixaDeTexto 28"/>
            <p:cNvSpPr txBox="1">
              <a:spLocks noChangeArrowheads="1"/>
            </p:cNvSpPr>
            <p:nvPr/>
          </p:nvSpPr>
          <p:spPr bwMode="auto">
            <a:xfrm>
              <a:off x="965829" y="3666755"/>
              <a:ext cx="969961" cy="369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dirty="0" smtClean="0"/>
                <a:t>RAM</a:t>
              </a:r>
              <a:endParaRPr lang="en-US" dirty="0"/>
            </a:p>
          </p:txBody>
        </p:sp>
      </p:grpSp>
      <p:cxnSp>
        <p:nvCxnSpPr>
          <p:cNvPr id="71" name="Conector reto 70"/>
          <p:cNvCxnSpPr/>
          <p:nvPr/>
        </p:nvCxnSpPr>
        <p:spPr>
          <a:xfrm>
            <a:off x="3462292" y="3001642"/>
            <a:ext cx="0" cy="40481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1292255" y="16578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R8_uC.vhd</a:t>
            </a:r>
            <a:endParaRPr lang="en-US" dirty="0"/>
          </a:p>
        </p:txBody>
      </p:sp>
      <p:cxnSp>
        <p:nvCxnSpPr>
          <p:cNvPr id="73" name="Conector reto 72"/>
          <p:cNvCxnSpPr/>
          <p:nvPr/>
        </p:nvCxnSpPr>
        <p:spPr>
          <a:xfrm>
            <a:off x="5577404" y="2998786"/>
            <a:ext cx="0" cy="4064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34"/>
          <p:cNvSpPr txBox="1">
            <a:spLocks noChangeArrowheads="1"/>
          </p:cNvSpPr>
          <p:nvPr/>
        </p:nvSpPr>
        <p:spPr bwMode="auto">
          <a:xfrm>
            <a:off x="5100349" y="3402011"/>
            <a:ext cx="954107" cy="369332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5" name="Seta para cima e para baixo 5"/>
          <p:cNvSpPr>
            <a:spLocks noChangeArrowheads="1"/>
          </p:cNvSpPr>
          <p:nvPr/>
        </p:nvSpPr>
        <p:spPr bwMode="auto">
          <a:xfrm>
            <a:off x="5401189" y="3788477"/>
            <a:ext cx="352425" cy="985836"/>
          </a:xfrm>
          <a:prstGeom prst="upDownArrow">
            <a:avLst>
              <a:gd name="adj1" fmla="val 50000"/>
              <a:gd name="adj2" fmla="val 4999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" name="CaixaDeTexto 75"/>
          <p:cNvSpPr txBox="1"/>
          <p:nvPr/>
        </p:nvSpPr>
        <p:spPr>
          <a:xfrm>
            <a:off x="2254460" y="220823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intr</a:t>
            </a:r>
            <a:endParaRPr lang="en-US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5630613" y="312557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irq</a:t>
            </a:r>
            <a:endParaRPr lang="en-US" dirty="0"/>
          </a:p>
        </p:txBody>
      </p:sp>
      <p:cxnSp>
        <p:nvCxnSpPr>
          <p:cNvPr id="78" name="Conector de seta reta 77"/>
          <p:cNvCxnSpPr/>
          <p:nvPr/>
        </p:nvCxnSpPr>
        <p:spPr bwMode="auto">
          <a:xfrm flipH="1">
            <a:off x="2688356" y="2391296"/>
            <a:ext cx="40431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Conector reto 78"/>
          <p:cNvCxnSpPr/>
          <p:nvPr/>
        </p:nvCxnSpPr>
        <p:spPr bwMode="auto">
          <a:xfrm flipV="1">
            <a:off x="5943093" y="3204048"/>
            <a:ext cx="0" cy="1979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Conector de seta reta 79"/>
          <p:cNvCxnSpPr/>
          <p:nvPr/>
        </p:nvCxnSpPr>
        <p:spPr bwMode="auto">
          <a:xfrm>
            <a:off x="6308525" y="3201986"/>
            <a:ext cx="0" cy="2000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Conector reto 80"/>
          <p:cNvCxnSpPr/>
          <p:nvPr/>
        </p:nvCxnSpPr>
        <p:spPr bwMode="auto">
          <a:xfrm flipH="1">
            <a:off x="5943093" y="3208966"/>
            <a:ext cx="3654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CaixaDeTexto 81"/>
          <p:cNvSpPr txBox="1"/>
          <p:nvPr/>
        </p:nvSpPr>
        <p:spPr>
          <a:xfrm>
            <a:off x="5948001" y="301831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  <a:endParaRPr lang="en-US" sz="1100" dirty="0"/>
          </a:p>
        </p:txBody>
      </p:sp>
      <p:cxnSp>
        <p:nvCxnSpPr>
          <p:cNvPr id="83" name="Conector reto 82"/>
          <p:cNvCxnSpPr/>
          <p:nvPr/>
        </p:nvCxnSpPr>
        <p:spPr bwMode="auto">
          <a:xfrm flipV="1">
            <a:off x="6071372" y="3163990"/>
            <a:ext cx="84987" cy="910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Conector reto 83"/>
          <p:cNvCxnSpPr/>
          <p:nvPr/>
        </p:nvCxnSpPr>
        <p:spPr bwMode="auto">
          <a:xfrm flipV="1">
            <a:off x="6731552" y="2391296"/>
            <a:ext cx="0" cy="10107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Conector reto 84"/>
          <p:cNvCxnSpPr/>
          <p:nvPr/>
        </p:nvCxnSpPr>
        <p:spPr>
          <a:xfrm>
            <a:off x="6520008" y="2988787"/>
            <a:ext cx="0" cy="53423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34"/>
          <p:cNvSpPr txBox="1">
            <a:spLocks noChangeArrowheads="1"/>
          </p:cNvSpPr>
          <p:nvPr/>
        </p:nvSpPr>
        <p:spPr bwMode="auto">
          <a:xfrm>
            <a:off x="6235314" y="3402011"/>
            <a:ext cx="569388" cy="369332"/>
          </a:xfrm>
          <a:prstGeom prst="rect">
            <a:avLst/>
          </a:prstGeom>
          <a:solidFill>
            <a:srgbClr val="8DA1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dirty="0" smtClean="0"/>
              <a:t>PIC</a:t>
            </a:r>
            <a:endParaRPr lang="en-US" dirty="0"/>
          </a:p>
        </p:txBody>
      </p:sp>
      <p:sp>
        <p:nvSpPr>
          <p:cNvPr id="30" name="CaixaDeTexto 34"/>
          <p:cNvSpPr txBox="1">
            <a:spLocks noChangeArrowheads="1"/>
          </p:cNvSpPr>
          <p:nvPr/>
        </p:nvSpPr>
        <p:spPr bwMode="auto">
          <a:xfrm>
            <a:off x="6924234" y="3405700"/>
            <a:ext cx="479619" cy="36933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dirty="0" smtClean="0"/>
              <a:t>TX</a:t>
            </a:r>
            <a:endParaRPr lang="en-US" dirty="0"/>
          </a:p>
        </p:txBody>
      </p:sp>
      <p:cxnSp>
        <p:nvCxnSpPr>
          <p:cNvPr id="3" name="Conector de seta reta 2"/>
          <p:cNvCxnSpPr/>
          <p:nvPr/>
        </p:nvCxnSpPr>
        <p:spPr bwMode="auto">
          <a:xfrm>
            <a:off x="7164043" y="3788477"/>
            <a:ext cx="0" cy="8787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CaixaDeTexto 4"/>
          <p:cNvSpPr txBox="1"/>
          <p:nvPr/>
        </p:nvSpPr>
        <p:spPr>
          <a:xfrm>
            <a:off x="6981231" y="462647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tx</a:t>
            </a:r>
            <a:endParaRPr lang="en-US" dirty="0"/>
          </a:p>
        </p:txBody>
      </p:sp>
      <p:cxnSp>
        <p:nvCxnSpPr>
          <p:cNvPr id="34" name="Conector reto 33"/>
          <p:cNvCxnSpPr>
            <a:endCxn id="30" idx="0"/>
          </p:cNvCxnSpPr>
          <p:nvPr/>
        </p:nvCxnSpPr>
        <p:spPr>
          <a:xfrm>
            <a:off x="7163332" y="2998786"/>
            <a:ext cx="712" cy="40691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49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Trabalho 4 - parte 1</a:t>
            </a:r>
            <a:endParaRPr lang="pt-BR" sz="36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7" y="1268413"/>
            <a:ext cx="8413489" cy="3612345"/>
          </a:xfrm>
        </p:spPr>
        <p:txBody>
          <a:bodyPr/>
          <a:lstStyle/>
          <a:p>
            <a:r>
              <a:rPr lang="pt-BR" sz="2800" dirty="0" smtClean="0"/>
              <a:t>Controlador de interrupções</a:t>
            </a:r>
          </a:p>
          <a:p>
            <a:pPr lvl="1">
              <a:defRPr/>
            </a:pPr>
            <a:r>
              <a:rPr lang="pt-BR" sz="2000" dirty="0"/>
              <a:t>Em certos momentos, durante a operação normal do processador pode ser necessário desabilitar todas interrupções </a:t>
            </a:r>
            <a:r>
              <a:rPr lang="pt-BR" sz="2000" dirty="0" smtClean="0"/>
              <a:t>ou </a:t>
            </a:r>
            <a:r>
              <a:rPr lang="pt-BR" sz="2000" dirty="0"/>
              <a:t>apenas </a:t>
            </a:r>
            <a:r>
              <a:rPr lang="pt-BR" sz="2000" dirty="0" smtClean="0"/>
              <a:t>algumas (</a:t>
            </a:r>
            <a:r>
              <a:rPr lang="pt-BR" sz="2000" dirty="0"/>
              <a:t>e.g. seção crítica) </a:t>
            </a:r>
          </a:p>
          <a:p>
            <a:pPr lvl="1">
              <a:defRPr/>
            </a:pPr>
            <a:r>
              <a:rPr lang="pt-BR" sz="2000" dirty="0"/>
              <a:t>Usa-se o termo mascarar quando se deseja desabilitar alguma(s) interrupção(</a:t>
            </a:r>
            <a:r>
              <a:rPr lang="pt-BR" sz="2000" dirty="0" err="1"/>
              <a:t>ões</a:t>
            </a:r>
            <a:r>
              <a:rPr lang="pt-BR" sz="2000" dirty="0"/>
              <a:t>) em específico</a:t>
            </a:r>
          </a:p>
          <a:p>
            <a:pPr lvl="1">
              <a:defRPr/>
            </a:pPr>
            <a:r>
              <a:rPr lang="pt-BR" sz="2000" dirty="0"/>
              <a:t>O mascaramento das interrupções é controlado por um registrador que contém a máscara de </a:t>
            </a:r>
            <a:r>
              <a:rPr lang="pt-BR" sz="2000" dirty="0" smtClean="0"/>
              <a:t>interrupções</a:t>
            </a:r>
          </a:p>
          <a:p>
            <a:pPr lvl="2">
              <a:defRPr/>
            </a:pPr>
            <a:r>
              <a:rPr lang="pt-BR" sz="1700" dirty="0" smtClean="0"/>
              <a:t>Cada </a:t>
            </a:r>
            <a:r>
              <a:rPr lang="pt-BR" sz="1700" i="1" dirty="0" smtClean="0"/>
              <a:t>bit</a:t>
            </a:r>
            <a:r>
              <a:rPr lang="pt-BR" sz="1700" dirty="0" smtClean="0"/>
              <a:t> do registrador de máscara habilita/desabilita uma </a:t>
            </a:r>
            <a:r>
              <a:rPr lang="pt-BR" sz="1700" i="1" dirty="0" err="1" smtClean="0"/>
              <a:t>irq</a:t>
            </a:r>
            <a:endParaRPr lang="pt-BR" sz="1700" i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783" y="4548980"/>
            <a:ext cx="3007633" cy="1821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340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00" y="2466402"/>
            <a:ext cx="8184510" cy="3146034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600" dirty="0" smtClean="0">
                <a:solidFill>
                  <a:srgbClr val="000000"/>
                </a:solidFill>
              </a:rPr>
              <a:t>Trabalho 4 - parte 1</a:t>
            </a:r>
            <a:endParaRPr lang="pt-BR" sz="2800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68413"/>
            <a:ext cx="8468080" cy="1003240"/>
          </a:xfrm>
        </p:spPr>
        <p:txBody>
          <a:bodyPr/>
          <a:lstStyle/>
          <a:p>
            <a:r>
              <a:rPr lang="pt-BR" sz="2400" dirty="0" smtClean="0"/>
              <a:t>Exemplo parcial de controlador de interrupções com 4 </a:t>
            </a:r>
            <a:r>
              <a:rPr lang="pt-BR" sz="2400" dirty="0" err="1" smtClean="0"/>
              <a:t>IRQs</a:t>
            </a:r>
            <a:r>
              <a:rPr lang="pt-BR" sz="2400" dirty="0" smtClean="0"/>
              <a:t> mascaráveis</a:t>
            </a:r>
            <a:endParaRPr lang="pt-BR" sz="2100" dirty="0"/>
          </a:p>
        </p:txBody>
      </p:sp>
      <p:grpSp>
        <p:nvGrpSpPr>
          <p:cNvPr id="14" name="Grupo 13"/>
          <p:cNvGrpSpPr/>
          <p:nvPr/>
        </p:nvGrpSpPr>
        <p:grpSpPr>
          <a:xfrm>
            <a:off x="131417" y="2086528"/>
            <a:ext cx="2991793" cy="1077218"/>
            <a:chOff x="150671" y="2890030"/>
            <a:chExt cx="2991793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50671" y="2890030"/>
              <a:ext cx="261653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>
                  <a:solidFill>
                    <a:srgbClr val="0000FF"/>
                  </a:solidFill>
                </a:rPr>
                <a:t>Cada bit do registrador controla o mascaramento da IRQ correspondente (Leitura/Escrita via SW)</a:t>
              </a:r>
              <a:endParaRPr lang="pt-BR" sz="1600" dirty="0">
                <a:solidFill>
                  <a:srgbClr val="0000FF"/>
                </a:solidFill>
              </a:endParaRPr>
            </a:p>
          </p:txBody>
        </p:sp>
        <p:cxnSp>
          <p:nvCxnSpPr>
            <p:cNvPr id="7" name="Conector de seta reta 6"/>
            <p:cNvCxnSpPr/>
            <p:nvPr/>
          </p:nvCxnSpPr>
          <p:spPr bwMode="auto">
            <a:xfrm>
              <a:off x="2548698" y="3520621"/>
              <a:ext cx="593766" cy="12760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2" name="Grupo 11"/>
          <p:cNvGrpSpPr/>
          <p:nvPr/>
        </p:nvGrpSpPr>
        <p:grpSpPr>
          <a:xfrm>
            <a:off x="639837" y="5189214"/>
            <a:ext cx="1473961" cy="1160508"/>
            <a:chOff x="283586" y="4636450"/>
            <a:chExt cx="2207765" cy="1160508"/>
          </a:xfrm>
        </p:grpSpPr>
        <p:sp>
          <p:nvSpPr>
            <p:cNvPr id="9" name="CaixaDeTexto 8"/>
            <p:cNvSpPr txBox="1"/>
            <p:nvPr/>
          </p:nvSpPr>
          <p:spPr>
            <a:xfrm>
              <a:off x="283586" y="5212183"/>
              <a:ext cx="22077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err="1" smtClean="0">
                  <a:solidFill>
                    <a:srgbClr val="0000FF"/>
                  </a:solidFill>
                </a:rPr>
                <a:t>IRQs</a:t>
              </a:r>
              <a:r>
                <a:rPr lang="pt-BR" sz="1600" dirty="0" smtClean="0">
                  <a:solidFill>
                    <a:srgbClr val="0000FF"/>
                  </a:solidFill>
                </a:rPr>
                <a:t> geradas por periféricos</a:t>
              </a:r>
              <a:endParaRPr lang="pt-BR" sz="1600" dirty="0">
                <a:solidFill>
                  <a:srgbClr val="0000FF"/>
                </a:solidFill>
              </a:endParaRPr>
            </a:p>
          </p:txBody>
        </p:sp>
        <p:cxnSp>
          <p:nvCxnSpPr>
            <p:cNvPr id="10" name="Conector de seta reta 9"/>
            <p:cNvCxnSpPr/>
            <p:nvPr/>
          </p:nvCxnSpPr>
          <p:spPr bwMode="auto">
            <a:xfrm flipV="1">
              <a:off x="1314282" y="4636450"/>
              <a:ext cx="0" cy="51595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3" name="Grupo 12"/>
          <p:cNvGrpSpPr/>
          <p:nvPr/>
        </p:nvGrpSpPr>
        <p:grpSpPr>
          <a:xfrm>
            <a:off x="6863596" y="5189214"/>
            <a:ext cx="2129614" cy="1100733"/>
            <a:chOff x="6863596" y="5189214"/>
            <a:chExt cx="2129614" cy="1100733"/>
          </a:xfrm>
        </p:grpSpPr>
        <p:sp>
          <p:nvSpPr>
            <p:cNvPr id="11" name="CaixaDeTexto 10"/>
            <p:cNvSpPr txBox="1"/>
            <p:nvPr/>
          </p:nvSpPr>
          <p:spPr>
            <a:xfrm>
              <a:off x="6863596" y="5705172"/>
              <a:ext cx="21296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smtClean="0">
                  <a:solidFill>
                    <a:srgbClr val="0000FF"/>
                  </a:solidFill>
                </a:rPr>
                <a:t>Gera interrupção para o processador</a:t>
              </a:r>
              <a:endParaRPr lang="pt-BR" sz="1600" dirty="0">
                <a:solidFill>
                  <a:srgbClr val="0000FF"/>
                </a:solidFill>
              </a:endParaRPr>
            </a:p>
          </p:txBody>
        </p:sp>
        <p:cxnSp>
          <p:nvCxnSpPr>
            <p:cNvPr id="4" name="Conector de seta reta 3"/>
            <p:cNvCxnSpPr>
              <a:stCxn id="11" idx="0"/>
            </p:cNvCxnSpPr>
            <p:nvPr/>
          </p:nvCxnSpPr>
          <p:spPr bwMode="auto">
            <a:xfrm flipV="1">
              <a:off x="7928403" y="5189214"/>
              <a:ext cx="503078" cy="51595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" name="Grupo 20"/>
          <p:cNvGrpSpPr/>
          <p:nvPr/>
        </p:nvGrpSpPr>
        <p:grpSpPr>
          <a:xfrm>
            <a:off x="6422832" y="1888741"/>
            <a:ext cx="2317407" cy="2006969"/>
            <a:chOff x="5377803" y="2271653"/>
            <a:chExt cx="2317407" cy="2006969"/>
          </a:xfrm>
        </p:grpSpPr>
        <p:sp>
          <p:nvSpPr>
            <p:cNvPr id="17" name="CaixaDeTexto 16"/>
            <p:cNvSpPr txBox="1"/>
            <p:nvPr/>
          </p:nvSpPr>
          <p:spPr>
            <a:xfrm>
              <a:off x="5377803" y="2271653"/>
              <a:ext cx="23174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smtClean="0">
                  <a:solidFill>
                    <a:srgbClr val="0000FF"/>
                  </a:solidFill>
                </a:rPr>
                <a:t>Identificação da IRQ de maior prioridade</a:t>
              </a:r>
            </a:p>
            <a:p>
              <a:pPr algn="ctr"/>
              <a:r>
                <a:rPr lang="pt-BR" sz="1600" dirty="0" smtClean="0">
                  <a:solidFill>
                    <a:srgbClr val="0000FF"/>
                  </a:solidFill>
                </a:rPr>
                <a:t>(Leitura via SW)</a:t>
              </a:r>
              <a:endParaRPr lang="pt-BR" sz="1600" dirty="0">
                <a:solidFill>
                  <a:srgbClr val="0000FF"/>
                </a:solidFill>
              </a:endParaRPr>
            </a:p>
          </p:txBody>
        </p:sp>
        <p:cxnSp>
          <p:nvCxnSpPr>
            <p:cNvPr id="19" name="Conector de seta reta 18"/>
            <p:cNvCxnSpPr/>
            <p:nvPr/>
          </p:nvCxnSpPr>
          <p:spPr bwMode="auto">
            <a:xfrm>
              <a:off x="6536506" y="3132119"/>
              <a:ext cx="18278" cy="11465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5" name="Grupo 24"/>
          <p:cNvGrpSpPr/>
          <p:nvPr/>
        </p:nvGrpSpPr>
        <p:grpSpPr>
          <a:xfrm>
            <a:off x="3550703" y="3639568"/>
            <a:ext cx="2743199" cy="2382672"/>
            <a:chOff x="3550703" y="3639568"/>
            <a:chExt cx="2743199" cy="2382672"/>
          </a:xfrm>
        </p:grpSpPr>
        <p:sp>
          <p:nvSpPr>
            <p:cNvPr id="26" name="CaixaDeTexto 25"/>
            <p:cNvSpPr txBox="1"/>
            <p:nvPr/>
          </p:nvSpPr>
          <p:spPr>
            <a:xfrm>
              <a:off x="3550703" y="5683686"/>
              <a:ext cx="2743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smtClean="0">
                  <a:solidFill>
                    <a:srgbClr val="0000FF"/>
                  </a:solidFill>
                </a:rPr>
                <a:t>Habilitam/desabilitam </a:t>
              </a:r>
              <a:r>
                <a:rPr lang="pt-BR" sz="1600" dirty="0" err="1" smtClean="0">
                  <a:solidFill>
                    <a:srgbClr val="0000FF"/>
                  </a:solidFill>
                </a:rPr>
                <a:t>IRQs</a:t>
              </a:r>
              <a:endParaRPr lang="pt-BR" sz="16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 bwMode="auto">
            <a:xfrm>
              <a:off x="4544705" y="3639568"/>
              <a:ext cx="723331" cy="1994354"/>
            </a:xfrm>
            <a:prstGeom prst="rect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185296" y="4310435"/>
            <a:ext cx="1111856" cy="1136758"/>
            <a:chOff x="283587" y="4660200"/>
            <a:chExt cx="1665388" cy="1136758"/>
          </a:xfrm>
        </p:grpSpPr>
        <p:sp>
          <p:nvSpPr>
            <p:cNvPr id="28" name="CaixaDeTexto 27"/>
            <p:cNvSpPr txBox="1"/>
            <p:nvPr/>
          </p:nvSpPr>
          <p:spPr>
            <a:xfrm>
              <a:off x="283587" y="5212183"/>
              <a:ext cx="16653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>
                  <a:solidFill>
                    <a:srgbClr val="0000FF"/>
                  </a:solidFill>
                </a:rPr>
                <a:t>Registro das </a:t>
              </a:r>
              <a:r>
                <a:rPr lang="pt-BR" sz="1600" dirty="0" err="1" smtClean="0">
                  <a:solidFill>
                    <a:srgbClr val="0000FF"/>
                  </a:solidFill>
                </a:rPr>
                <a:t>IRQs</a:t>
              </a:r>
              <a:endParaRPr lang="pt-BR" sz="1600" dirty="0">
                <a:solidFill>
                  <a:srgbClr val="0000FF"/>
                </a:solidFill>
              </a:endParaRPr>
            </a:p>
          </p:txBody>
        </p:sp>
        <p:cxnSp>
          <p:nvCxnSpPr>
            <p:cNvPr id="29" name="Conector de seta reta 28"/>
            <p:cNvCxnSpPr/>
            <p:nvPr/>
          </p:nvCxnSpPr>
          <p:spPr bwMode="auto">
            <a:xfrm flipV="1">
              <a:off x="1011905" y="4660200"/>
              <a:ext cx="0" cy="51595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7142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00" y="2466402"/>
            <a:ext cx="8184510" cy="3146034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600" dirty="0" smtClean="0">
                <a:solidFill>
                  <a:srgbClr val="000000"/>
                </a:solidFill>
              </a:rPr>
              <a:t>Trabalho 4 - parte 1</a:t>
            </a:r>
            <a:endParaRPr lang="pt-BR" sz="2800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68413"/>
            <a:ext cx="8468080" cy="1003240"/>
          </a:xfrm>
        </p:spPr>
        <p:txBody>
          <a:bodyPr/>
          <a:lstStyle/>
          <a:p>
            <a:r>
              <a:rPr lang="pt-BR" sz="2400" dirty="0" smtClean="0"/>
              <a:t>Exemplo parcial de controlador de interrupções com 4 </a:t>
            </a:r>
            <a:r>
              <a:rPr lang="pt-BR" sz="2400" dirty="0" err="1" smtClean="0"/>
              <a:t>IRQs</a:t>
            </a:r>
            <a:r>
              <a:rPr lang="pt-BR" sz="2400" dirty="0" smtClean="0"/>
              <a:t> mascaráveis</a:t>
            </a:r>
            <a:endParaRPr lang="pt-BR" sz="21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4913780" y="2319668"/>
            <a:ext cx="4031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Mascaramento é um controle sobre interrupções </a:t>
            </a:r>
            <a:r>
              <a:rPr lang="pt-BR" sz="1600" dirty="0" smtClean="0">
                <a:solidFill>
                  <a:srgbClr val="0000FF"/>
                </a:solidFill>
              </a:rPr>
              <a:t>externo</a:t>
            </a:r>
            <a:r>
              <a:rPr lang="pt-BR" sz="1600" dirty="0" smtClean="0"/>
              <a:t> ao processador. Ele </a:t>
            </a:r>
            <a:r>
              <a:rPr lang="pt-BR" sz="1600" dirty="0" smtClean="0">
                <a:solidFill>
                  <a:srgbClr val="0000FF"/>
                </a:solidFill>
              </a:rPr>
              <a:t>impede</a:t>
            </a:r>
            <a:r>
              <a:rPr lang="pt-BR" sz="1600" dirty="0" smtClean="0"/>
              <a:t> que interrupções cheguem até o processador.</a:t>
            </a:r>
            <a:endParaRPr lang="pt-BR" sz="16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50076" y="5564936"/>
            <a:ext cx="4851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A desabilitação das interrupções é um controle </a:t>
            </a:r>
            <a:r>
              <a:rPr lang="pt-BR" sz="1600" dirty="0" smtClean="0">
                <a:solidFill>
                  <a:srgbClr val="0000FF"/>
                </a:solidFill>
              </a:rPr>
              <a:t>interno</a:t>
            </a:r>
            <a:r>
              <a:rPr lang="pt-BR" sz="1600" dirty="0" smtClean="0"/>
              <a:t> ao processador. Ele </a:t>
            </a:r>
            <a:r>
              <a:rPr lang="pt-BR" sz="1600" dirty="0" smtClean="0">
                <a:solidFill>
                  <a:srgbClr val="0000FF"/>
                </a:solidFill>
              </a:rPr>
              <a:t>ignora</a:t>
            </a:r>
            <a:r>
              <a:rPr lang="pt-BR" sz="1600" dirty="0" smtClean="0"/>
              <a:t> interrupções que chegam até o processador (mais seguro).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31848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Trabalho 4 - parte 1</a:t>
            </a:r>
            <a:endParaRPr lang="pt-BR" sz="36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7" y="1268412"/>
            <a:ext cx="8413489" cy="2389187"/>
          </a:xfrm>
        </p:spPr>
        <p:txBody>
          <a:bodyPr/>
          <a:lstStyle/>
          <a:p>
            <a:r>
              <a:rPr lang="pt-BR" sz="2800" dirty="0" smtClean="0"/>
              <a:t>Adicionar um controlador de interrupções (PIC) ao R8_µC</a:t>
            </a:r>
          </a:p>
          <a:p>
            <a:pPr marL="866775" lvl="2" indent="-469900"/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smtClean="0"/>
              <a:t>bits </a:t>
            </a:r>
            <a:r>
              <a:rPr lang="en-US" sz="1600" dirty="0" err="1" smtClean="0"/>
              <a:t>Porta_B</a:t>
            </a:r>
            <a:r>
              <a:rPr lang="en-US" sz="1600" dirty="0" smtClean="0"/>
              <a:t> (15:12) </a:t>
            </a:r>
            <a:r>
              <a:rPr lang="en-US" sz="1600" dirty="0" err="1"/>
              <a:t>podem</a:t>
            </a:r>
            <a:r>
              <a:rPr lang="en-US" sz="1600" dirty="0"/>
              <a:t> </a:t>
            </a:r>
            <a:r>
              <a:rPr lang="en-US" sz="1600" dirty="0" err="1"/>
              <a:t>ser</a:t>
            </a:r>
            <a:r>
              <a:rPr lang="en-US" sz="1600" dirty="0"/>
              <a:t> </a:t>
            </a:r>
            <a:r>
              <a:rPr lang="en-US" sz="1600" dirty="0" err="1"/>
              <a:t>utilizados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entradas</a:t>
            </a:r>
            <a:r>
              <a:rPr lang="en-US" sz="1600" dirty="0"/>
              <a:t> </a:t>
            </a:r>
            <a:r>
              <a:rPr lang="en-US" sz="1600" dirty="0" err="1"/>
              <a:t>externas</a:t>
            </a:r>
            <a:r>
              <a:rPr lang="en-US" sz="1600" dirty="0"/>
              <a:t> de </a:t>
            </a:r>
            <a:r>
              <a:rPr lang="en-US" sz="1600" dirty="0" err="1"/>
              <a:t>interrupção</a:t>
            </a:r>
            <a:r>
              <a:rPr lang="en-US" sz="1600" dirty="0"/>
              <a:t> e </a:t>
            </a:r>
            <a:r>
              <a:rPr lang="en-US" sz="1600" dirty="0" err="1"/>
              <a:t>devem</a:t>
            </a:r>
            <a:r>
              <a:rPr lang="en-US" sz="1600" dirty="0"/>
              <a:t> </a:t>
            </a:r>
            <a:r>
              <a:rPr lang="en-US" sz="1600" dirty="0" err="1"/>
              <a:t>ser</a:t>
            </a:r>
            <a:r>
              <a:rPr lang="en-US" sz="1600" dirty="0"/>
              <a:t> </a:t>
            </a:r>
            <a:r>
              <a:rPr lang="en-US" sz="1600" dirty="0" err="1"/>
              <a:t>ligadas</a:t>
            </a:r>
            <a:r>
              <a:rPr lang="en-US" sz="1600" dirty="0"/>
              <a:t> </a:t>
            </a:r>
            <a:r>
              <a:rPr lang="en-US" sz="1600" dirty="0" err="1"/>
              <a:t>ao</a:t>
            </a:r>
            <a:r>
              <a:rPr lang="en-US" sz="1600" dirty="0"/>
              <a:t> PIC</a:t>
            </a:r>
          </a:p>
          <a:p>
            <a:pPr marL="866775" lvl="2" indent="-469900"/>
            <a:r>
              <a:rPr lang="en-US" sz="1600" dirty="0" err="1" smtClean="0"/>
              <a:t>Utilizar</a:t>
            </a:r>
            <a:r>
              <a:rPr lang="en-US" sz="1600" dirty="0" smtClean="0"/>
              <a:t> </a:t>
            </a:r>
            <a:r>
              <a:rPr lang="en-US" sz="1600" dirty="0"/>
              <a:t>as </a:t>
            </a:r>
            <a:r>
              <a:rPr lang="en-US" sz="1600" dirty="0" err="1"/>
              <a:t>entradas</a:t>
            </a:r>
            <a:r>
              <a:rPr lang="en-US" sz="1600" dirty="0"/>
              <a:t> de </a:t>
            </a:r>
            <a:r>
              <a:rPr lang="en-US" sz="1600" dirty="0" err="1"/>
              <a:t>interrupção</a:t>
            </a:r>
            <a:r>
              <a:rPr lang="en-US" sz="1600" dirty="0"/>
              <a:t> do PIC de </a:t>
            </a:r>
            <a:r>
              <a:rPr lang="en-US" sz="1600" dirty="0" smtClean="0"/>
              <a:t>7:4 (</a:t>
            </a:r>
            <a:r>
              <a:rPr lang="en-US" sz="1600" dirty="0" err="1" smtClean="0"/>
              <a:t>menor</a:t>
            </a:r>
            <a:r>
              <a:rPr lang="en-US" sz="1600" dirty="0" smtClean="0"/>
              <a:t> </a:t>
            </a:r>
            <a:r>
              <a:rPr lang="en-US" sz="1600" dirty="0" err="1" smtClean="0"/>
              <a:t>prioridade</a:t>
            </a:r>
            <a:r>
              <a:rPr lang="en-US" sz="1600" dirty="0" smtClean="0"/>
              <a:t>)</a:t>
            </a:r>
            <a:endParaRPr lang="en-US" sz="1600" dirty="0"/>
          </a:p>
          <a:p>
            <a:pPr marL="866775" lvl="2" indent="-469900"/>
            <a:r>
              <a:rPr lang="en-US" sz="1600" dirty="0"/>
              <a:t>As </a:t>
            </a:r>
            <a:r>
              <a:rPr lang="en-US" sz="1600" dirty="0" err="1"/>
              <a:t>demais</a:t>
            </a:r>
            <a:r>
              <a:rPr lang="en-US" sz="1600" dirty="0"/>
              <a:t> </a:t>
            </a:r>
            <a:r>
              <a:rPr lang="en-US" sz="1600" dirty="0" err="1"/>
              <a:t>entradas</a:t>
            </a:r>
            <a:r>
              <a:rPr lang="en-US" sz="1600" dirty="0"/>
              <a:t> de </a:t>
            </a:r>
            <a:r>
              <a:rPr lang="en-US" sz="1600" dirty="0" err="1"/>
              <a:t>interrupção</a:t>
            </a:r>
            <a:r>
              <a:rPr lang="en-US" sz="1600" dirty="0"/>
              <a:t> do PIC </a:t>
            </a:r>
            <a:r>
              <a:rPr lang="en-US" sz="1600" dirty="0" smtClean="0"/>
              <a:t>(3:0) </a:t>
            </a:r>
            <a:r>
              <a:rPr lang="en-US" sz="1600" dirty="0" err="1"/>
              <a:t>devem</a:t>
            </a:r>
            <a:r>
              <a:rPr lang="en-US" sz="1600" dirty="0"/>
              <a:t> </a:t>
            </a:r>
            <a:r>
              <a:rPr lang="en-US" sz="1600" dirty="0" err="1"/>
              <a:t>ser</a:t>
            </a:r>
            <a:r>
              <a:rPr lang="en-US" sz="1600" dirty="0"/>
              <a:t> </a:t>
            </a:r>
            <a:r>
              <a:rPr lang="en-US" sz="1600" dirty="0" err="1"/>
              <a:t>mantidas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0 (</a:t>
            </a:r>
            <a:r>
              <a:rPr lang="en-US" sz="1600" dirty="0" err="1"/>
              <a:t>fazer</a:t>
            </a:r>
            <a:r>
              <a:rPr lang="en-US" sz="1600" dirty="0"/>
              <a:t> </a:t>
            </a:r>
            <a:r>
              <a:rPr lang="en-US" sz="1600" dirty="0" err="1"/>
              <a:t>isso</a:t>
            </a:r>
            <a:r>
              <a:rPr lang="en-US" sz="1600" dirty="0"/>
              <a:t> no </a:t>
            </a:r>
            <a:r>
              <a:rPr lang="en-US" sz="1600" i="1" dirty="0"/>
              <a:t>port map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smtClean="0"/>
              <a:t>R8_uC.vhd</a:t>
            </a:r>
            <a:r>
              <a:rPr lang="en-US" sz="1600" dirty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714" y="3812211"/>
            <a:ext cx="4337091" cy="2420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554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Trabalho 4 - parte 1</a:t>
            </a:r>
            <a:endParaRPr lang="pt-BR" sz="36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7" y="1268413"/>
            <a:ext cx="8413489" cy="1284782"/>
          </a:xfrm>
        </p:spPr>
        <p:txBody>
          <a:bodyPr/>
          <a:lstStyle/>
          <a:p>
            <a:r>
              <a:rPr lang="pt-BR" sz="2800" dirty="0"/>
              <a:t>Adicionar um controlador de interrupções (PIC) ao </a:t>
            </a:r>
            <a:r>
              <a:rPr lang="pt-BR" sz="2800" dirty="0" smtClean="0"/>
              <a:t>R8_µC</a:t>
            </a:r>
            <a:endParaRPr lang="pt-BR" sz="2800" dirty="0"/>
          </a:p>
          <a:p>
            <a:pPr marL="866775" lvl="2" indent="-469900"/>
            <a:r>
              <a:rPr lang="en-US" sz="2000" dirty="0" smtClean="0"/>
              <a:t>Moodle: </a:t>
            </a:r>
            <a:r>
              <a:rPr lang="en-US" sz="2000" dirty="0" err="1" smtClean="0"/>
              <a:t>InterruptController.vhd</a:t>
            </a:r>
            <a:endParaRPr lang="en-US" sz="16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85009" y="2648185"/>
            <a:ext cx="885899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entity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InterruptController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is</a:t>
            </a:r>
            <a:endParaRPr lang="pt-BR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generic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 IRQ_ID_ADDR: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(1 </a:t>
            </a:r>
            <a:r>
              <a:rPr lang="pt-BR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downto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0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pt-BR" sz="1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Irq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pt-B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address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Read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MASK_ADDR: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(1 </a:t>
            </a:r>
            <a:r>
              <a:rPr lang="pt-BR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downto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0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);  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pt-B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Mask</a:t>
            </a:r>
            <a:r>
              <a:rPr lang="pt-B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register</a:t>
            </a:r>
            <a:r>
              <a:rPr lang="pt-B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address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INT_ACK_ADDR: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(1 </a:t>
            </a:r>
            <a:r>
              <a:rPr lang="pt-BR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downto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0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pt-B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Interrupt</a:t>
            </a:r>
            <a:r>
              <a:rPr lang="pt-B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ack</a:t>
            </a:r>
            <a:r>
              <a:rPr lang="pt-B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address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(Write)</a:t>
            </a:r>
            <a:endParaRPr lang="pt-BR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);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  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rst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     data        : </a:t>
            </a:r>
            <a:r>
              <a:rPr lang="pt-BR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inout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(7 </a:t>
            </a:r>
            <a:r>
              <a:rPr lang="pt-BR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downto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0);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address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    : 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(1 </a:t>
            </a:r>
            <a:r>
              <a:rPr lang="pt-BR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downto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0);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rw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         : 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0: Read; </a:t>
            </a: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1: Write</a:t>
            </a:r>
            <a:endParaRPr lang="pt-BR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ce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         : 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intr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       : 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pt-BR" sz="1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processor</a:t>
            </a:r>
            <a:endParaRPr lang="pt-BR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irq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        : 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(7 </a:t>
            </a:r>
            <a:r>
              <a:rPr lang="pt-BR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downto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0) </a:t>
            </a:r>
            <a:r>
              <a:rPr lang="pt-B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pt-B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Interrupt</a:t>
            </a:r>
            <a:r>
              <a:rPr lang="pt-B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request</a:t>
            </a:r>
            <a:endParaRPr lang="pt-BR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);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InterruptController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;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673933" y="3799482"/>
            <a:ext cx="2383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00FF"/>
                </a:solidFill>
              </a:rPr>
              <a:t>Atenção</a:t>
            </a:r>
          </a:p>
          <a:p>
            <a:pPr algn="ctr"/>
            <a:r>
              <a:rPr lang="pt-BR" sz="1600" dirty="0" smtClean="0">
                <a:solidFill>
                  <a:srgbClr val="0000FF"/>
                </a:solidFill>
              </a:rPr>
              <a:t>barramento bidirecional</a:t>
            </a:r>
            <a:endParaRPr lang="pt-BR" sz="1600" dirty="0">
              <a:solidFill>
                <a:srgbClr val="0000FF"/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 bwMode="auto">
          <a:xfrm flipH="1">
            <a:off x="6578929" y="4384257"/>
            <a:ext cx="439387" cy="3302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CaixaDeTexto 2"/>
          <p:cNvSpPr txBox="1"/>
          <p:nvPr/>
        </p:nvSpPr>
        <p:spPr>
          <a:xfrm>
            <a:off x="6200055" y="6058674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</a:rPr>
              <a:t>Maior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</a:rPr>
              <a:t>prioridade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9" name="Conector de seta reta 8"/>
          <p:cNvCxnSpPr/>
          <p:nvPr/>
        </p:nvCxnSpPr>
        <p:spPr bwMode="auto">
          <a:xfrm flipV="1">
            <a:off x="5973288" y="5902036"/>
            <a:ext cx="0" cy="3259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Conector reto 10"/>
          <p:cNvCxnSpPr>
            <a:stCxn id="3" idx="1"/>
          </p:cNvCxnSpPr>
          <p:nvPr/>
        </p:nvCxnSpPr>
        <p:spPr bwMode="auto">
          <a:xfrm flipH="1">
            <a:off x="5973288" y="6227951"/>
            <a:ext cx="22676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5368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pPr eaLnBrk="1" hangingPunct="1"/>
            <a:r>
              <a:rPr lang="pt-BR" sz="3600" dirty="0" smtClean="0"/>
              <a:t>Trabalho 4 - parte 1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7" y="1268413"/>
            <a:ext cx="8363507" cy="4954966"/>
          </a:xfrm>
        </p:spPr>
        <p:txBody>
          <a:bodyPr/>
          <a:lstStyle/>
          <a:p>
            <a:pPr marL="469900" lvl="1" indent="-469900"/>
            <a:r>
              <a:rPr lang="en-US" dirty="0" err="1" smtClean="0"/>
              <a:t>Tramento</a:t>
            </a:r>
            <a:r>
              <a:rPr lang="en-US" dirty="0" smtClean="0"/>
              <a:t> de </a:t>
            </a:r>
            <a:r>
              <a:rPr lang="en-US" dirty="0" err="1" smtClean="0"/>
              <a:t>interrupção</a:t>
            </a:r>
            <a:r>
              <a:rPr lang="en-US" dirty="0" smtClean="0"/>
              <a:t> </a:t>
            </a:r>
            <a:r>
              <a:rPr lang="en-US" dirty="0" err="1" smtClean="0"/>
              <a:t>vetorizada</a:t>
            </a:r>
            <a:endParaRPr lang="en-US" dirty="0" smtClean="0"/>
          </a:p>
          <a:p>
            <a:pPr marL="866775" lvl="2" indent="-469900"/>
            <a:r>
              <a:rPr lang="en-US" sz="2000" dirty="0" smtClean="0"/>
              <a:t>Criar vetor de interrupções (</a:t>
            </a:r>
            <a:r>
              <a:rPr lang="en-US" sz="2000" i="1" dirty="0" smtClean="0"/>
              <a:t>array</a:t>
            </a:r>
            <a:r>
              <a:rPr lang="en-US" sz="2000" dirty="0" smtClean="0"/>
              <a:t>) e em cada posição armazenar o endereço de um </a:t>
            </a:r>
            <a:r>
              <a:rPr lang="en-US" sz="2000" i="1" dirty="0" smtClean="0"/>
              <a:t>handler</a:t>
            </a:r>
            <a:r>
              <a:rPr lang="en-US" sz="2000" dirty="0" smtClean="0"/>
              <a:t> </a:t>
            </a:r>
          </a:p>
          <a:p>
            <a:pPr marL="785813" lvl="3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		</a:t>
            </a:r>
            <a:r>
              <a:rPr lang="en-US" sz="1600" dirty="0" err="1" smtClean="0"/>
              <a:t>int</a:t>
            </a:r>
            <a:r>
              <a:rPr lang="en-US" sz="1600" dirty="0" smtClean="0"/>
              <a:t> interruption_vector[8];</a:t>
            </a:r>
          </a:p>
          <a:p>
            <a:pPr marL="739775" lvl="2" indent="-342900"/>
            <a:r>
              <a:rPr lang="en-US" sz="2000" dirty="0" smtClean="0"/>
              <a:t>No </a:t>
            </a:r>
            <a:r>
              <a:rPr lang="en-US" sz="2000" i="1" dirty="0" smtClean="0"/>
              <a:t>boot </a:t>
            </a:r>
            <a:r>
              <a:rPr lang="en-US" sz="2000" dirty="0" err="1" smtClean="0"/>
              <a:t>ou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declaração</a:t>
            </a:r>
            <a:r>
              <a:rPr lang="en-US" sz="2000" dirty="0" smtClean="0"/>
              <a:t>, </a:t>
            </a:r>
            <a:r>
              <a:rPr lang="en-US" sz="2000" dirty="0" err="1" smtClean="0"/>
              <a:t>inicializar</a:t>
            </a:r>
            <a:r>
              <a:rPr lang="en-US" sz="2000" dirty="0" smtClean="0"/>
              <a:t> o vetor de </a:t>
            </a:r>
            <a:r>
              <a:rPr lang="en-US" sz="2000" dirty="0" err="1" smtClean="0"/>
              <a:t>interrupções</a:t>
            </a:r>
            <a:r>
              <a:rPr lang="en-US" sz="2000" dirty="0" smtClean="0"/>
              <a:t> com os endereços dos </a:t>
            </a:r>
            <a:r>
              <a:rPr lang="en-US" sz="2000" i="1" dirty="0" smtClean="0"/>
              <a:t>handlers</a:t>
            </a:r>
          </a:p>
          <a:p>
            <a:pPr marL="1128713" lvl="3" indent="-342900"/>
            <a:r>
              <a:rPr lang="en-US" sz="1700" dirty="0" smtClean="0"/>
              <a:t>No boot</a:t>
            </a:r>
          </a:p>
          <a:p>
            <a:pPr marL="1528763" lvl="4" indent="-342900"/>
            <a:r>
              <a:rPr lang="en-US" sz="1600" dirty="0" err="1" smtClean="0">
                <a:latin typeface="+mj-lt"/>
                <a:cs typeface="Arial" pitchFamily="34" charset="0"/>
              </a:rPr>
              <a:t>interruption_vector</a:t>
            </a:r>
            <a:r>
              <a:rPr lang="en-US" sz="1600" dirty="0" smtClean="0">
                <a:latin typeface="+mj-lt"/>
                <a:cs typeface="Arial" pitchFamily="34" charset="0"/>
              </a:rPr>
              <a:t>[0] = endereço do </a:t>
            </a:r>
            <a:r>
              <a:rPr lang="en-US" sz="1600" i="1" dirty="0" smtClean="0">
                <a:latin typeface="+mj-lt"/>
                <a:cs typeface="Arial" pitchFamily="34" charset="0"/>
              </a:rPr>
              <a:t>irq0_handler</a:t>
            </a:r>
          </a:p>
          <a:p>
            <a:pPr marL="1528763" lvl="4" indent="-342900"/>
            <a:r>
              <a:rPr lang="en-US" sz="1600" dirty="0" err="1" smtClean="0">
                <a:latin typeface="+mj-lt"/>
                <a:cs typeface="Arial" pitchFamily="34" charset="0"/>
              </a:rPr>
              <a:t>interruption_vector</a:t>
            </a:r>
            <a:r>
              <a:rPr lang="en-US" sz="1600" dirty="0" smtClean="0">
                <a:latin typeface="+mj-lt"/>
                <a:cs typeface="Arial" pitchFamily="34" charset="0"/>
              </a:rPr>
              <a:t>[1] </a:t>
            </a:r>
            <a:r>
              <a:rPr lang="en-US" sz="1600" dirty="0">
                <a:latin typeface="+mj-lt"/>
                <a:cs typeface="Arial" pitchFamily="34" charset="0"/>
              </a:rPr>
              <a:t>= endereço do </a:t>
            </a:r>
            <a:r>
              <a:rPr lang="en-US" sz="1600" i="1" dirty="0" smtClean="0">
                <a:latin typeface="+mj-lt"/>
                <a:cs typeface="Arial" pitchFamily="34" charset="0"/>
              </a:rPr>
              <a:t>irq1_handler</a:t>
            </a:r>
          </a:p>
          <a:p>
            <a:pPr marL="1255713" lvl="3" indent="-469900"/>
            <a:r>
              <a:rPr lang="en-US" sz="1800" dirty="0" smtClean="0">
                <a:latin typeface="+mj-lt"/>
                <a:cs typeface="Arial"/>
              </a:rPr>
              <a:t>Na </a:t>
            </a:r>
            <a:r>
              <a:rPr lang="en-US" sz="1800" dirty="0" err="1" smtClean="0">
                <a:latin typeface="+mj-lt"/>
                <a:cs typeface="Arial"/>
              </a:rPr>
              <a:t>declaração</a:t>
            </a:r>
            <a:endParaRPr lang="en-US" sz="1800" dirty="0">
              <a:latin typeface="+mj-lt"/>
              <a:cs typeface="Arial"/>
            </a:endParaRPr>
          </a:p>
          <a:p>
            <a:pPr marL="1655763" lvl="4" indent="-469900"/>
            <a:r>
              <a:rPr lang="en-US" sz="1600" dirty="0" err="1">
                <a:latin typeface="+mj-lt"/>
                <a:cs typeface="Arial"/>
              </a:rPr>
              <a:t>i</a:t>
            </a:r>
            <a:r>
              <a:rPr lang="en-US" sz="1600" dirty="0" err="1" smtClean="0">
                <a:latin typeface="+mj-lt"/>
                <a:cs typeface="Arial"/>
              </a:rPr>
              <a:t>nterrupt_vector</a:t>
            </a:r>
            <a:r>
              <a:rPr lang="en-US" sz="1600" dirty="0" smtClean="0">
                <a:latin typeface="+mj-lt"/>
                <a:cs typeface="Arial"/>
              </a:rPr>
              <a:t> .</a:t>
            </a:r>
            <a:r>
              <a:rPr lang="en-US" sz="1600" dirty="0" err="1" smtClean="0">
                <a:latin typeface="+mj-lt"/>
                <a:cs typeface="Arial"/>
              </a:rPr>
              <a:t>db</a:t>
            </a:r>
            <a:r>
              <a:rPr lang="en-US" sz="1600" dirty="0" smtClean="0">
                <a:latin typeface="+mj-lt"/>
                <a:cs typeface="Arial"/>
              </a:rPr>
              <a:t> #irq0_handler #irq1_handler …</a:t>
            </a:r>
          </a:p>
          <a:p>
            <a:pPr marL="785813" lvl="3" indent="0">
              <a:buNone/>
            </a:pP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627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600" dirty="0" smtClean="0"/>
              <a:t>Trabalho 4 - parte 1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7" y="1268413"/>
            <a:ext cx="8372547" cy="5286766"/>
          </a:xfrm>
        </p:spPr>
        <p:txBody>
          <a:bodyPr/>
          <a:lstStyle/>
          <a:p>
            <a:pPr marL="469900" lvl="1" indent="-469900"/>
            <a:r>
              <a:rPr lang="en-US" dirty="0" err="1" smtClean="0"/>
              <a:t>Tramento</a:t>
            </a:r>
            <a:r>
              <a:rPr lang="en-US" dirty="0" smtClean="0"/>
              <a:t> de </a:t>
            </a:r>
            <a:r>
              <a:rPr lang="en-US" dirty="0" err="1"/>
              <a:t>interrupção</a:t>
            </a:r>
            <a:r>
              <a:rPr lang="en-US" dirty="0"/>
              <a:t> </a:t>
            </a:r>
            <a:r>
              <a:rPr lang="en-US" dirty="0" err="1" smtClean="0"/>
              <a:t>vetorizada</a:t>
            </a:r>
            <a:endParaRPr lang="en-US" dirty="0" smtClean="0"/>
          </a:p>
          <a:p>
            <a:pPr marL="866775" lvl="2" indent="-469900"/>
            <a:r>
              <a:rPr lang="en-US" sz="2000" dirty="0" smtClean="0"/>
              <a:t>Ao ser interrompido, o processador desvia para a ISR</a:t>
            </a:r>
          </a:p>
          <a:p>
            <a:pPr marL="866775" lvl="2" indent="-469900"/>
            <a:r>
              <a:rPr lang="en-US" sz="2000" dirty="0" err="1" smtClean="0">
                <a:latin typeface="Arial"/>
                <a:cs typeface="Arial"/>
              </a:rPr>
              <a:t>Após</a:t>
            </a:r>
            <a:r>
              <a:rPr lang="en-US" sz="2000" dirty="0" smtClean="0">
                <a:latin typeface="Arial"/>
                <a:cs typeface="Arial"/>
              </a:rPr>
              <a:t> o </a:t>
            </a:r>
            <a:r>
              <a:rPr lang="en-US" sz="2000" dirty="0" err="1" smtClean="0">
                <a:latin typeface="Arial"/>
                <a:cs typeface="Arial"/>
              </a:rPr>
              <a:t>salvamento</a:t>
            </a:r>
            <a:r>
              <a:rPr lang="en-US" sz="2000" dirty="0" smtClean="0">
                <a:latin typeface="Arial"/>
                <a:cs typeface="Arial"/>
              </a:rPr>
              <a:t> de </a:t>
            </a:r>
            <a:r>
              <a:rPr lang="en-US" sz="2000" dirty="0" err="1" smtClean="0">
                <a:latin typeface="Arial"/>
                <a:cs typeface="Arial"/>
              </a:rPr>
              <a:t>contexto</a:t>
            </a:r>
            <a:r>
              <a:rPr lang="en-US" sz="2000" dirty="0" smtClean="0">
                <a:latin typeface="Arial"/>
                <a:cs typeface="Arial"/>
              </a:rPr>
              <a:t>, </a:t>
            </a:r>
            <a:r>
              <a:rPr lang="en-US" sz="2000" dirty="0" err="1" smtClean="0">
                <a:latin typeface="Arial"/>
                <a:cs typeface="Arial"/>
              </a:rPr>
              <a:t>deve</a:t>
            </a:r>
            <a:r>
              <a:rPr lang="en-US" sz="2000" dirty="0" smtClean="0">
                <a:latin typeface="Arial"/>
                <a:cs typeface="Arial"/>
              </a:rPr>
              <a:t>-se ler do PIC o </a:t>
            </a:r>
            <a:r>
              <a:rPr lang="en-US" sz="2000" dirty="0" err="1" smtClean="0">
                <a:latin typeface="Arial"/>
                <a:cs typeface="Arial"/>
              </a:rPr>
              <a:t>número</a:t>
            </a:r>
            <a:r>
              <a:rPr lang="en-US" sz="2000" dirty="0" smtClean="0">
                <a:latin typeface="Arial"/>
                <a:cs typeface="Arial"/>
              </a:rPr>
              <a:t> da interrupção a </a:t>
            </a:r>
            <a:r>
              <a:rPr lang="en-US" sz="2000" dirty="0" err="1" smtClean="0">
                <a:latin typeface="Arial"/>
                <a:cs typeface="Arial"/>
              </a:rPr>
              <a:t>ser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tratada</a:t>
            </a:r>
            <a:r>
              <a:rPr lang="en-US" sz="2000" dirty="0" smtClean="0">
                <a:latin typeface="Arial"/>
                <a:cs typeface="Arial"/>
              </a:rPr>
              <a:t> (IRQ_ID_ADDR)</a:t>
            </a:r>
          </a:p>
          <a:p>
            <a:pPr marL="866775" lvl="2" indent="-469900"/>
            <a:r>
              <a:rPr lang="en-US" sz="2000" dirty="0" smtClean="0">
                <a:latin typeface="Arial"/>
                <a:cs typeface="Arial"/>
              </a:rPr>
              <a:t>Este número deve ser usado para indexar o vetor de interrupções e recuperar o endereço do </a:t>
            </a:r>
            <a:r>
              <a:rPr lang="en-US" sz="2000" i="1" dirty="0" smtClean="0">
                <a:latin typeface="Arial"/>
                <a:cs typeface="Arial"/>
              </a:rPr>
              <a:t>handler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associado</a:t>
            </a:r>
            <a:endParaRPr lang="en-US" sz="2000" dirty="0" smtClean="0">
              <a:latin typeface="Arial"/>
              <a:cs typeface="Arial"/>
            </a:endParaRPr>
          </a:p>
          <a:p>
            <a:pPr marL="1255713" lvl="3" indent="-469900"/>
            <a:r>
              <a:rPr lang="en-US" sz="1700" dirty="0" err="1">
                <a:latin typeface="Arial"/>
                <a:cs typeface="Arial"/>
              </a:rPr>
              <a:t>Carregar</a:t>
            </a:r>
            <a:r>
              <a:rPr lang="en-US" sz="1700" dirty="0">
                <a:latin typeface="Arial"/>
                <a:cs typeface="Arial"/>
              </a:rPr>
              <a:t> </a:t>
            </a:r>
            <a:r>
              <a:rPr lang="en-US" sz="1700" dirty="0" err="1">
                <a:latin typeface="Arial"/>
                <a:cs typeface="Arial"/>
              </a:rPr>
              <a:t>endereço</a:t>
            </a:r>
            <a:r>
              <a:rPr lang="en-US" sz="1700" dirty="0">
                <a:latin typeface="Arial"/>
                <a:cs typeface="Arial"/>
              </a:rPr>
              <a:t> </a:t>
            </a:r>
            <a:r>
              <a:rPr lang="en-US" sz="1700" dirty="0" err="1">
                <a:latin typeface="Arial"/>
                <a:cs typeface="Arial"/>
              </a:rPr>
              <a:t>em</a:t>
            </a:r>
            <a:r>
              <a:rPr lang="en-US" sz="1700" dirty="0">
                <a:latin typeface="Arial"/>
                <a:cs typeface="Arial"/>
              </a:rPr>
              <a:t> um </a:t>
            </a:r>
            <a:r>
              <a:rPr lang="en-US" sz="1700" dirty="0" err="1">
                <a:latin typeface="Arial"/>
                <a:cs typeface="Arial"/>
              </a:rPr>
              <a:t>registrador</a:t>
            </a:r>
            <a:r>
              <a:rPr lang="en-US" sz="1700" dirty="0">
                <a:latin typeface="Arial"/>
                <a:cs typeface="Arial"/>
              </a:rPr>
              <a:t> e </a:t>
            </a:r>
            <a:r>
              <a:rPr lang="en-US" sz="1700" dirty="0" err="1">
                <a:latin typeface="Arial"/>
                <a:cs typeface="Arial"/>
              </a:rPr>
              <a:t>utilizar</a:t>
            </a:r>
            <a:r>
              <a:rPr lang="en-US" sz="1700" dirty="0">
                <a:latin typeface="Arial"/>
                <a:cs typeface="Arial"/>
              </a:rPr>
              <a:t> a </a:t>
            </a:r>
            <a:r>
              <a:rPr lang="en-US" sz="1700" dirty="0" err="1">
                <a:latin typeface="Arial"/>
                <a:cs typeface="Arial"/>
              </a:rPr>
              <a:t>instrução</a:t>
            </a:r>
            <a:r>
              <a:rPr lang="en-US" sz="1700" dirty="0">
                <a:latin typeface="Arial"/>
                <a:cs typeface="Arial"/>
              </a:rPr>
              <a:t> </a:t>
            </a:r>
            <a:r>
              <a:rPr lang="en-US" sz="1700" i="1" dirty="0" err="1" smtClean="0">
                <a:latin typeface="Arial"/>
                <a:cs typeface="Arial"/>
              </a:rPr>
              <a:t>jsr</a:t>
            </a:r>
            <a:r>
              <a:rPr lang="en-US" sz="1700" dirty="0" smtClean="0">
                <a:latin typeface="Arial"/>
                <a:cs typeface="Arial"/>
              </a:rPr>
              <a:t> </a:t>
            </a:r>
          </a:p>
          <a:p>
            <a:pPr marL="866775" lvl="2" indent="-469900"/>
            <a:r>
              <a:rPr lang="en-US" sz="2000" dirty="0" smtClean="0">
                <a:latin typeface="Arial"/>
                <a:cs typeface="Arial"/>
              </a:rPr>
              <a:t>O processador então salta para o endereço do </a:t>
            </a:r>
            <a:r>
              <a:rPr lang="en-US" sz="2000" i="1" dirty="0" smtClean="0">
                <a:latin typeface="Arial"/>
                <a:cs typeface="Arial"/>
              </a:rPr>
              <a:t>handler</a:t>
            </a:r>
            <a:r>
              <a:rPr lang="en-US" sz="2000" dirty="0" smtClean="0">
                <a:latin typeface="Arial"/>
                <a:cs typeface="Arial"/>
              </a:rPr>
              <a:t> e executa a </a:t>
            </a:r>
            <a:r>
              <a:rPr lang="en-US" sz="2000" dirty="0" err="1" smtClean="0">
                <a:latin typeface="Arial"/>
                <a:cs typeface="Arial"/>
              </a:rPr>
              <a:t>rotina</a:t>
            </a:r>
            <a:endParaRPr lang="en-US" sz="2000" dirty="0" smtClean="0">
              <a:latin typeface="Arial"/>
              <a:cs typeface="Arial"/>
            </a:endParaRPr>
          </a:p>
          <a:p>
            <a:pPr marL="866775" lvl="2" indent="-469900"/>
            <a:r>
              <a:rPr lang="en-US" sz="2000" dirty="0" err="1" smtClean="0">
                <a:latin typeface="Arial"/>
                <a:cs typeface="Arial"/>
              </a:rPr>
              <a:t>Após</a:t>
            </a:r>
            <a:r>
              <a:rPr lang="en-US" sz="2000" dirty="0" smtClean="0">
                <a:latin typeface="Arial"/>
                <a:cs typeface="Arial"/>
              </a:rPr>
              <a:t> executar o </a:t>
            </a:r>
            <a:r>
              <a:rPr lang="en-US" sz="2000" i="1" dirty="0" smtClean="0">
                <a:latin typeface="Arial"/>
                <a:cs typeface="Arial"/>
              </a:rPr>
              <a:t>handler</a:t>
            </a:r>
            <a:r>
              <a:rPr lang="en-US" sz="2000" dirty="0" smtClean="0">
                <a:latin typeface="Arial"/>
                <a:cs typeface="Arial"/>
              </a:rPr>
              <a:t>  e antes de </a:t>
            </a:r>
            <a:r>
              <a:rPr lang="en-US" sz="2000" dirty="0" err="1" smtClean="0">
                <a:latin typeface="Arial"/>
                <a:cs typeface="Arial"/>
              </a:rPr>
              <a:t>recuperar</a:t>
            </a:r>
            <a:r>
              <a:rPr lang="en-US" sz="2000" dirty="0" smtClean="0">
                <a:latin typeface="Arial"/>
                <a:cs typeface="Arial"/>
              </a:rPr>
              <a:t> o </a:t>
            </a:r>
            <a:r>
              <a:rPr lang="en-US" sz="2000" dirty="0" err="1" smtClean="0">
                <a:latin typeface="Arial"/>
                <a:cs typeface="Arial"/>
              </a:rPr>
              <a:t>contexto</a:t>
            </a:r>
            <a:r>
              <a:rPr lang="en-US" sz="2000" dirty="0" smtClean="0">
                <a:latin typeface="Arial"/>
                <a:cs typeface="Arial"/>
              </a:rPr>
              <a:t>, o processador </a:t>
            </a:r>
            <a:r>
              <a:rPr lang="en-US" sz="2000" dirty="0" err="1" smtClean="0">
                <a:latin typeface="Arial"/>
                <a:cs typeface="Arial"/>
              </a:rPr>
              <a:t>deve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notificar</a:t>
            </a:r>
            <a:r>
              <a:rPr lang="en-US" sz="2000" dirty="0" smtClean="0">
                <a:latin typeface="Arial"/>
                <a:cs typeface="Arial"/>
              </a:rPr>
              <a:t> o PIC que a interrupção já </a:t>
            </a:r>
            <a:r>
              <a:rPr lang="en-US" sz="2000" dirty="0" err="1" smtClean="0">
                <a:latin typeface="Arial"/>
                <a:cs typeface="Arial"/>
              </a:rPr>
              <a:t>foi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tratada</a:t>
            </a:r>
            <a:endParaRPr lang="en-US" sz="2000" dirty="0" smtClean="0">
              <a:latin typeface="Arial"/>
              <a:cs typeface="Arial"/>
            </a:endParaRPr>
          </a:p>
          <a:p>
            <a:pPr marL="1255713" lvl="3" indent="-469900"/>
            <a:r>
              <a:rPr lang="en-US" sz="1800" dirty="0" err="1" smtClean="0">
                <a:latin typeface="Arial"/>
                <a:cs typeface="Arial"/>
              </a:rPr>
              <a:t>Escrever</a:t>
            </a:r>
            <a:r>
              <a:rPr lang="en-US" sz="1800" dirty="0" smtClean="0">
                <a:latin typeface="Arial"/>
                <a:cs typeface="Arial"/>
              </a:rPr>
              <a:t> </a:t>
            </a:r>
            <a:r>
              <a:rPr lang="en-US" sz="1800" dirty="0" err="1" smtClean="0">
                <a:latin typeface="Arial"/>
                <a:cs typeface="Arial"/>
              </a:rPr>
              <a:t>em</a:t>
            </a:r>
            <a:r>
              <a:rPr lang="en-US" sz="1800" dirty="0" smtClean="0">
                <a:latin typeface="Arial"/>
                <a:cs typeface="Arial"/>
              </a:rPr>
              <a:t> INT_ACK_ADDR o </a:t>
            </a:r>
            <a:r>
              <a:rPr lang="en-US" sz="1800" dirty="0" err="1" smtClean="0">
                <a:latin typeface="Arial"/>
                <a:cs typeface="Arial"/>
              </a:rPr>
              <a:t>número</a:t>
            </a:r>
            <a:r>
              <a:rPr lang="en-US" sz="1800" dirty="0" smtClean="0">
                <a:latin typeface="Arial"/>
                <a:cs typeface="Arial"/>
              </a:rPr>
              <a:t> da </a:t>
            </a:r>
            <a:r>
              <a:rPr lang="en-US" sz="1800" dirty="0" err="1" smtClean="0">
                <a:latin typeface="Arial"/>
                <a:cs typeface="Arial"/>
              </a:rPr>
              <a:t>interrupção</a:t>
            </a:r>
            <a:r>
              <a:rPr lang="en-US" sz="1800" dirty="0" smtClean="0">
                <a:latin typeface="Arial"/>
                <a:cs typeface="Arial"/>
              </a:rPr>
              <a:t> </a:t>
            </a:r>
            <a:r>
              <a:rPr lang="en-US" sz="1800" dirty="0" err="1" smtClean="0">
                <a:latin typeface="Arial"/>
                <a:cs typeface="Arial"/>
              </a:rPr>
              <a:t>tratada</a:t>
            </a:r>
            <a:endParaRPr lang="en-US" sz="1800" dirty="0" smtClean="0">
              <a:latin typeface="Arial"/>
              <a:cs typeface="Arial"/>
            </a:endParaRPr>
          </a:p>
          <a:p>
            <a:pPr marL="866775" lvl="2" indent="-469900"/>
            <a:r>
              <a:rPr lang="en-US" sz="2000" dirty="0" smtClean="0">
                <a:latin typeface="Arial"/>
                <a:cs typeface="Arial"/>
              </a:rPr>
              <a:t>O PIC </a:t>
            </a:r>
            <a:r>
              <a:rPr lang="en-US" sz="2000" dirty="0" err="1" smtClean="0">
                <a:latin typeface="Arial"/>
                <a:cs typeface="Arial"/>
              </a:rPr>
              <a:t>elimina</a:t>
            </a:r>
            <a:r>
              <a:rPr lang="en-US" sz="2000" dirty="0" smtClean="0">
                <a:latin typeface="Arial"/>
                <a:cs typeface="Arial"/>
              </a:rPr>
              <a:t> a </a:t>
            </a:r>
            <a:r>
              <a:rPr lang="en-US" sz="2000" dirty="0" err="1" smtClean="0">
                <a:latin typeface="Arial"/>
                <a:cs typeface="Arial"/>
              </a:rPr>
              <a:t>necessida</a:t>
            </a:r>
            <a:r>
              <a:rPr lang="en-US" sz="2000" dirty="0" smtClean="0">
                <a:latin typeface="Arial"/>
                <a:cs typeface="Arial"/>
              </a:rPr>
              <a:t> de </a:t>
            </a:r>
            <a:r>
              <a:rPr lang="en-US" sz="2000" dirty="0" err="1" smtClean="0">
                <a:latin typeface="Arial"/>
                <a:cs typeface="Arial"/>
              </a:rPr>
              <a:t>verificar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todos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os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periféricos</a:t>
            </a:r>
            <a:r>
              <a:rPr lang="en-US" sz="2000" dirty="0" smtClean="0">
                <a:latin typeface="Arial"/>
                <a:cs typeface="Arial"/>
              </a:rPr>
              <a:t> a </a:t>
            </a:r>
            <a:r>
              <a:rPr lang="en-US" sz="2000" dirty="0" err="1" smtClean="0">
                <a:latin typeface="Arial"/>
                <a:cs typeface="Arial"/>
              </a:rPr>
              <a:t>fim</a:t>
            </a:r>
            <a:r>
              <a:rPr lang="en-US" sz="2000" dirty="0" smtClean="0">
                <a:latin typeface="Arial"/>
                <a:cs typeface="Arial"/>
              </a:rPr>
              <a:t> de </a:t>
            </a:r>
            <a:r>
              <a:rPr lang="en-US" sz="2000" dirty="0" err="1" smtClean="0">
                <a:latin typeface="Arial"/>
                <a:cs typeface="Arial"/>
              </a:rPr>
              <a:t>indentificar</a:t>
            </a:r>
            <a:r>
              <a:rPr lang="en-US" sz="2000" dirty="0" smtClean="0">
                <a:latin typeface="Arial"/>
                <a:cs typeface="Arial"/>
              </a:rPr>
              <a:t> a </a:t>
            </a:r>
            <a:r>
              <a:rPr lang="en-US" sz="2000" dirty="0" err="1" smtClean="0">
                <a:latin typeface="Arial"/>
                <a:cs typeface="Arial"/>
              </a:rPr>
              <a:t>origem</a:t>
            </a:r>
            <a:r>
              <a:rPr lang="en-US" sz="2000" dirty="0" smtClean="0">
                <a:latin typeface="Arial"/>
                <a:cs typeface="Arial"/>
              </a:rPr>
              <a:t> da IRQ (</a:t>
            </a:r>
            <a:r>
              <a:rPr lang="en-US" sz="2000" i="1" dirty="0" smtClean="0">
                <a:latin typeface="Arial"/>
                <a:cs typeface="Arial"/>
              </a:rPr>
              <a:t>polled interrupt</a:t>
            </a:r>
            <a:r>
              <a:rPr lang="en-US" sz="2000" dirty="0" smtClean="0">
                <a:latin typeface="Arial"/>
                <a:cs typeface="Arial"/>
              </a:rPr>
              <a:t>)</a:t>
            </a:r>
          </a:p>
          <a:p>
            <a:pPr marL="1255713" lvl="3" indent="-469900"/>
            <a:r>
              <a:rPr lang="en-US" sz="1700" dirty="0" smtClean="0">
                <a:latin typeface="Arial"/>
                <a:cs typeface="Arial"/>
              </a:rPr>
              <a:t>O tempo </a:t>
            </a:r>
            <a:r>
              <a:rPr lang="en-US" sz="1700" dirty="0" err="1" smtClean="0">
                <a:latin typeface="Arial"/>
                <a:cs typeface="Arial"/>
              </a:rPr>
              <a:t>para</a:t>
            </a:r>
            <a:r>
              <a:rPr lang="en-US" sz="1700" dirty="0" smtClean="0">
                <a:latin typeface="Arial"/>
                <a:cs typeface="Arial"/>
              </a:rPr>
              <a:t> </a:t>
            </a:r>
            <a:r>
              <a:rPr lang="en-US" sz="1700" dirty="0" err="1" smtClean="0">
                <a:latin typeface="Arial"/>
                <a:cs typeface="Arial"/>
              </a:rPr>
              <a:t>descobrir</a:t>
            </a:r>
            <a:r>
              <a:rPr lang="en-US" sz="1700" dirty="0" smtClean="0">
                <a:latin typeface="Arial"/>
                <a:cs typeface="Arial"/>
              </a:rPr>
              <a:t> a </a:t>
            </a:r>
            <a:r>
              <a:rPr lang="en-US" sz="1700" dirty="0" err="1" smtClean="0">
                <a:latin typeface="Arial"/>
                <a:cs typeface="Arial"/>
              </a:rPr>
              <a:t>origem</a:t>
            </a:r>
            <a:r>
              <a:rPr lang="en-US" sz="1700" dirty="0" smtClean="0">
                <a:latin typeface="Arial"/>
                <a:cs typeface="Arial"/>
              </a:rPr>
              <a:t> </a:t>
            </a:r>
            <a:r>
              <a:rPr lang="en-US" sz="1700" dirty="0" err="1" smtClean="0">
                <a:latin typeface="Arial"/>
                <a:cs typeface="Arial"/>
              </a:rPr>
              <a:t>passa</a:t>
            </a:r>
            <a:r>
              <a:rPr lang="en-US" sz="1700" dirty="0" smtClean="0">
                <a:latin typeface="Arial"/>
                <a:cs typeface="Arial"/>
              </a:rPr>
              <a:t> a </a:t>
            </a:r>
            <a:r>
              <a:rPr lang="en-US" sz="1700" dirty="0" err="1" smtClean="0">
                <a:latin typeface="Arial"/>
                <a:cs typeface="Arial"/>
              </a:rPr>
              <a:t>ser</a:t>
            </a:r>
            <a:r>
              <a:rPr lang="en-US" sz="1700" dirty="0" smtClean="0">
                <a:latin typeface="Arial"/>
                <a:cs typeface="Arial"/>
              </a:rPr>
              <a:t> </a:t>
            </a:r>
            <a:r>
              <a:rPr lang="en-US" sz="1700" dirty="0" err="1" smtClean="0">
                <a:latin typeface="Arial"/>
                <a:cs typeface="Arial"/>
              </a:rPr>
              <a:t>constante</a:t>
            </a:r>
            <a:endParaRPr lang="en-US" sz="17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645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600" dirty="0" smtClean="0"/>
              <a:t>Trabalho 4 - parte 1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7" y="1268413"/>
            <a:ext cx="8372547" cy="1272906"/>
          </a:xfrm>
        </p:spPr>
        <p:txBody>
          <a:bodyPr/>
          <a:lstStyle/>
          <a:p>
            <a:pPr marL="469900" lvl="1" indent="-469900"/>
            <a:r>
              <a:rPr lang="en-US" dirty="0" err="1" smtClean="0"/>
              <a:t>Tramento</a:t>
            </a:r>
            <a:r>
              <a:rPr lang="en-US" dirty="0" smtClean="0"/>
              <a:t> de </a:t>
            </a:r>
            <a:r>
              <a:rPr lang="en-US" dirty="0" err="1"/>
              <a:t>interrupção</a:t>
            </a:r>
            <a:r>
              <a:rPr lang="en-US" dirty="0"/>
              <a:t> </a:t>
            </a:r>
            <a:r>
              <a:rPr lang="en-US" dirty="0" err="1" smtClean="0"/>
              <a:t>vetorizada</a:t>
            </a:r>
            <a:endParaRPr lang="en-US" dirty="0" smtClean="0"/>
          </a:p>
          <a:p>
            <a:pPr marL="866775" lvl="2" indent="-469900"/>
            <a:r>
              <a:rPr lang="en-US" sz="2000" dirty="0" err="1" smtClean="0"/>
              <a:t>Estrutura</a:t>
            </a:r>
            <a:r>
              <a:rPr lang="en-US" sz="2000" dirty="0" smtClean="0"/>
              <a:t> da ISR</a:t>
            </a:r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98762" y="2220691"/>
            <a:ext cx="85150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InterruptionServiceRoutine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1.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Salvamento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contexto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2.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do PIC 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número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da IRQ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Indexar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vetor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interrupção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algum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registrador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endereço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do handler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4.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chama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handler)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5.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Notificar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sobre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IRQ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tratada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6.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Recuperação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contexto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7.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Retorno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rti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Hanlder1: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4101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fil">
  <a:themeElements>
    <a:clrScheme name="Per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er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er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7190</TotalTime>
  <Words>1060</Words>
  <Application>Microsoft Office PowerPoint</Application>
  <PresentationFormat>Apresentação na tela (4:3)</PresentationFormat>
  <Paragraphs>175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Perfil</vt:lpstr>
      <vt:lpstr>Trabalho 4 - parte 1</vt:lpstr>
      <vt:lpstr>Trabalho 4 - parte 1</vt:lpstr>
      <vt:lpstr>Trabalho 4 - parte 1</vt:lpstr>
      <vt:lpstr>Trabalho 4 - parte 1</vt:lpstr>
      <vt:lpstr>Trabalho 4 - parte 1</vt:lpstr>
      <vt:lpstr>Trabalho 4 - parte 1</vt:lpstr>
      <vt:lpstr>Trabalho 4 - parte 1</vt:lpstr>
      <vt:lpstr>Trabalho 4 - parte 1</vt:lpstr>
      <vt:lpstr>Trabalho 4 - parte 1</vt:lpstr>
      <vt:lpstr>Trabalho 4 - parte 1</vt:lpstr>
      <vt:lpstr>Trabalho 4 - parte 1</vt:lpstr>
      <vt:lpstr>Trabalho 4 - parte 1</vt:lpstr>
      <vt:lpstr>Tarefa</vt:lpstr>
      <vt:lpstr>Tarefa</vt:lpstr>
      <vt:lpstr>Tarefa</vt:lpstr>
      <vt:lpstr>Tarefa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Tratamento de Faltas no acesso à cache </dc:title>
  <dc:creator>baggio</dc:creator>
  <cp:lastModifiedBy>Everton Carara</cp:lastModifiedBy>
  <cp:revision>544</cp:revision>
  <dcterms:created xsi:type="dcterms:W3CDTF">2004-05-12T09:18:39Z</dcterms:created>
  <dcterms:modified xsi:type="dcterms:W3CDTF">2017-05-18T16:35:59Z</dcterms:modified>
</cp:coreProperties>
</file>