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9" r:id="rId4"/>
    <p:sldId id="260" r:id="rId5"/>
    <p:sldId id="266" r:id="rId6"/>
    <p:sldId id="263" r:id="rId7"/>
    <p:sldId id="265" r:id="rId8"/>
    <p:sldId id="264" r:id="rId9"/>
    <p:sldId id="257" r:id="rId10"/>
    <p:sldId id="26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10A4E-12D8-4015-B70F-2AD937D73072}" type="datetimeFigureOut">
              <a:rPr lang="en-AU" smtClean="0"/>
              <a:t>22/05/2015</a:t>
            </a:fld>
            <a:endParaRPr lang="en-AU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AU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366D2-3635-463B-9320-F7C0B67C4286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52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366D2-3635-463B-9320-F7C0B67C428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12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AU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AU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F261-1B4B-484E-8BED-89C76CB0300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BD06-E072-46A1-A17C-CF267AA49A3A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963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AU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AU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F261-1B4B-484E-8BED-89C76CB0300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BD06-E072-46A1-A17C-CF267AA49A3A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10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AU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AU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F261-1B4B-484E-8BED-89C76CB0300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BD06-E072-46A1-A17C-CF267AA49A3A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960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AU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AU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F261-1B4B-484E-8BED-89C76CB0300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BD06-E072-46A1-A17C-CF267AA49A3A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70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AU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F261-1B4B-484E-8BED-89C76CB0300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BD06-E072-46A1-A17C-CF267AA49A3A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122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AU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AU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AU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F261-1B4B-484E-8BED-89C76CB0300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BD06-E072-46A1-A17C-CF267AA49A3A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32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AU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AU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AU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F261-1B4B-484E-8BED-89C76CB0300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BD06-E072-46A1-A17C-CF267AA49A3A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19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AU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F261-1B4B-484E-8BED-89C76CB0300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BD06-E072-46A1-A17C-CF267AA49A3A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006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F261-1B4B-484E-8BED-89C76CB0300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BD06-E072-46A1-A17C-CF267AA49A3A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94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AU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AU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F261-1B4B-484E-8BED-89C76CB0300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BD06-E072-46A1-A17C-CF267AA49A3A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06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AU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F261-1B4B-484E-8BED-89C76CB0300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BD06-E072-46A1-A17C-CF267AA49A3A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666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AU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AU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3F261-1B4B-484E-8BED-89C76CB03003}" type="datetimeFigureOut">
              <a:rPr lang="en-AU" smtClean="0"/>
              <a:t>21/05/2015</a:t>
            </a:fld>
            <a:endParaRPr lang="en-AU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FBD06-E072-46A1-A17C-CF267AA49A3A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65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Suporte</a:t>
            </a:r>
            <a:r>
              <a:rPr lang="en-AU" dirty="0" smtClean="0"/>
              <a:t> </a:t>
            </a:r>
            <a:r>
              <a:rPr lang="en-AU" dirty="0" err="1" smtClean="0"/>
              <a:t>ao</a:t>
            </a:r>
            <a:r>
              <a:rPr lang="en-AU" dirty="0" smtClean="0"/>
              <a:t> </a:t>
            </a:r>
            <a:r>
              <a:rPr lang="en-AU" dirty="0" err="1" smtClean="0"/>
              <a:t>desenvolvimento</a:t>
            </a:r>
            <a:r>
              <a:rPr lang="en-AU" dirty="0" smtClean="0"/>
              <a:t> de software </a:t>
            </a:r>
            <a:r>
              <a:rPr lang="en-AU" dirty="0" err="1" smtClean="0"/>
              <a:t>através</a:t>
            </a:r>
            <a:r>
              <a:rPr lang="en-AU" dirty="0" smtClean="0"/>
              <a:t> de um </a:t>
            </a:r>
            <a:r>
              <a:rPr lang="en-AU" dirty="0" err="1" smtClean="0"/>
              <a:t>ambiente</a:t>
            </a:r>
            <a:r>
              <a:rPr lang="en-AU" dirty="0" smtClean="0"/>
              <a:t> de DW</a:t>
            </a:r>
            <a:endParaRPr lang="en-AU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9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Ferramentas</a:t>
            </a:r>
            <a:endParaRPr lang="en-AU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err="1" smtClean="0"/>
              <a:t>Analizo</a:t>
            </a:r>
            <a:endParaRPr lang="en-AU" dirty="0" smtClean="0"/>
          </a:p>
          <a:p>
            <a:pPr lvl="2"/>
            <a:r>
              <a:rPr lang="en-AU" dirty="0" err="1" smtClean="0"/>
              <a:t>Suporta</a:t>
            </a:r>
            <a:r>
              <a:rPr lang="en-AU" dirty="0" smtClean="0"/>
              <a:t>: Java, C e C++</a:t>
            </a:r>
          </a:p>
          <a:p>
            <a:pPr lvl="2"/>
            <a:r>
              <a:rPr lang="en-AU" dirty="0" err="1" smtClean="0"/>
              <a:t>Desenvolvido</a:t>
            </a:r>
            <a:r>
              <a:rPr lang="en-AU" dirty="0" smtClean="0"/>
              <a:t> </a:t>
            </a:r>
            <a:r>
              <a:rPr lang="en-AU" dirty="0" err="1" smtClean="0"/>
              <a:t>na</a:t>
            </a:r>
            <a:r>
              <a:rPr lang="en-AU" dirty="0" smtClean="0"/>
              <a:t> UFBA.</a:t>
            </a:r>
          </a:p>
          <a:p>
            <a:pPr lvl="2"/>
            <a:r>
              <a:rPr lang="en-AU" dirty="0" err="1" smtClean="0"/>
              <a:t>Fornece</a:t>
            </a:r>
            <a:r>
              <a:rPr lang="en-AU" dirty="0" smtClean="0"/>
              <a:t> as </a:t>
            </a:r>
            <a:r>
              <a:rPr lang="en-AU" dirty="0" err="1" smtClean="0"/>
              <a:t>métricas</a:t>
            </a:r>
            <a:r>
              <a:rPr lang="en-AU" dirty="0" smtClean="0"/>
              <a:t>: Total de classes </a:t>
            </a:r>
            <a:r>
              <a:rPr lang="en-AU" dirty="0" err="1" smtClean="0"/>
              <a:t>abstratas</a:t>
            </a:r>
            <a:r>
              <a:rPr lang="en-AU" dirty="0" smtClean="0"/>
              <a:t>, total do </a:t>
            </a:r>
            <a:r>
              <a:rPr lang="en-AU" dirty="0" err="1" smtClean="0"/>
              <a:t>número</a:t>
            </a:r>
            <a:r>
              <a:rPr lang="en-AU" dirty="0" smtClean="0"/>
              <a:t> de classes, etc.</a:t>
            </a:r>
          </a:p>
          <a:p>
            <a:r>
              <a:rPr lang="en-AU" dirty="0" err="1" smtClean="0"/>
              <a:t>FindBugs</a:t>
            </a:r>
            <a:endParaRPr lang="en-AU" dirty="0" smtClean="0"/>
          </a:p>
          <a:p>
            <a:pPr lvl="2"/>
            <a:r>
              <a:rPr lang="en-AU" dirty="0" err="1" smtClean="0"/>
              <a:t>Analisa</a:t>
            </a:r>
            <a:r>
              <a:rPr lang="en-AU" dirty="0" smtClean="0"/>
              <a:t> o </a:t>
            </a:r>
            <a:r>
              <a:rPr lang="en-AU" dirty="0" err="1" smtClean="0"/>
              <a:t>código</a:t>
            </a:r>
            <a:r>
              <a:rPr lang="en-AU" dirty="0" smtClean="0"/>
              <a:t> </a:t>
            </a:r>
            <a:r>
              <a:rPr lang="en-AU" dirty="0" err="1" smtClean="0"/>
              <a:t>em</a:t>
            </a:r>
            <a:r>
              <a:rPr lang="en-AU" dirty="0" smtClean="0"/>
              <a:t> </a:t>
            </a:r>
            <a:r>
              <a:rPr lang="en-AU" dirty="0" err="1" smtClean="0"/>
              <a:t>busca</a:t>
            </a:r>
            <a:r>
              <a:rPr lang="en-AU" dirty="0" smtClean="0"/>
              <a:t> de </a:t>
            </a:r>
            <a:r>
              <a:rPr lang="en-AU" dirty="0" err="1" smtClean="0"/>
              <a:t>possíveis</a:t>
            </a:r>
            <a:r>
              <a:rPr lang="en-AU" dirty="0" smtClean="0"/>
              <a:t> bugs.</a:t>
            </a:r>
          </a:p>
          <a:p>
            <a:pPr lvl="2"/>
            <a:r>
              <a:rPr lang="en-AU" dirty="0" err="1" smtClean="0"/>
              <a:t>Separados</a:t>
            </a:r>
            <a:r>
              <a:rPr lang="en-AU" dirty="0" smtClean="0"/>
              <a:t> </a:t>
            </a:r>
            <a:r>
              <a:rPr lang="en-AU" dirty="0" err="1" smtClean="0"/>
              <a:t>por</a:t>
            </a:r>
            <a:r>
              <a:rPr lang="en-AU" dirty="0" smtClean="0"/>
              <a:t> </a:t>
            </a:r>
            <a:r>
              <a:rPr lang="en-AU" dirty="0" err="1" smtClean="0"/>
              <a:t>categorias</a:t>
            </a:r>
            <a:r>
              <a:rPr lang="en-AU" dirty="0" smtClean="0"/>
              <a:t>. Ex: Bad practice.</a:t>
            </a:r>
          </a:p>
          <a:p>
            <a:pPr lvl="2"/>
            <a:r>
              <a:rPr lang="en-AU" dirty="0" err="1" smtClean="0"/>
              <a:t>Tipos</a:t>
            </a:r>
            <a:r>
              <a:rPr lang="en-AU" dirty="0" smtClean="0"/>
              <a:t> de Bugs: </a:t>
            </a:r>
            <a:r>
              <a:rPr lang="en-US" dirty="0" smtClean="0"/>
              <a:t>CN: Class implements </a:t>
            </a:r>
            <a:r>
              <a:rPr lang="en-US" dirty="0" err="1" smtClean="0"/>
              <a:t>Cloneable</a:t>
            </a:r>
            <a:r>
              <a:rPr lang="en-US" dirty="0" smtClean="0"/>
              <a:t> but does not define or use clone method</a:t>
            </a:r>
            <a:endParaRPr lang="en-AU" dirty="0" smtClean="0"/>
          </a:p>
          <a:p>
            <a:r>
              <a:rPr lang="en-AU" dirty="0" smtClean="0"/>
              <a:t>PMD</a:t>
            </a:r>
          </a:p>
          <a:p>
            <a:pPr lvl="2"/>
            <a:r>
              <a:rPr lang="en-AU" dirty="0" err="1" smtClean="0"/>
              <a:t>Violações</a:t>
            </a:r>
            <a:endParaRPr lang="en-AU" dirty="0" smtClean="0"/>
          </a:p>
          <a:p>
            <a:pPr lvl="2"/>
            <a:r>
              <a:rPr lang="en-AU" dirty="0" err="1" smtClean="0"/>
              <a:t>Apresenta</a:t>
            </a:r>
            <a:r>
              <a:rPr lang="en-AU" dirty="0" smtClean="0"/>
              <a:t> as </a:t>
            </a:r>
            <a:r>
              <a:rPr lang="en-AU" dirty="0" err="1" smtClean="0"/>
              <a:t>possíveis</a:t>
            </a:r>
            <a:r>
              <a:rPr lang="en-AU" dirty="0" smtClean="0"/>
              <a:t> vi</a:t>
            </a:r>
          </a:p>
          <a:p>
            <a:pPr lvl="1"/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28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Gráficos</a:t>
            </a:r>
            <a:endParaRPr lang="en-AU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91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8443"/>
            <a:ext cx="10515600" cy="1522246"/>
          </a:xfrm>
        </p:spPr>
        <p:txBody>
          <a:bodyPr>
            <a:normAutofit/>
          </a:bodyPr>
          <a:lstStyle/>
          <a:p>
            <a:r>
              <a:rPr lang="en-AU" sz="4000" dirty="0" err="1" smtClean="0"/>
              <a:t>Laborátorio</a:t>
            </a:r>
            <a:r>
              <a:rPr lang="en-AU" sz="4000" dirty="0" smtClean="0"/>
              <a:t> </a:t>
            </a:r>
            <a:r>
              <a:rPr lang="en-AU" sz="4000" dirty="0" err="1" smtClean="0"/>
              <a:t>Avançado</a:t>
            </a:r>
            <a:r>
              <a:rPr lang="en-AU" sz="4000" dirty="0" smtClean="0"/>
              <a:t> de </a:t>
            </a:r>
            <a:r>
              <a:rPr lang="en-AU" sz="4000" dirty="0" err="1" smtClean="0"/>
              <a:t>Produção</a:t>
            </a:r>
            <a:r>
              <a:rPr lang="en-AU" sz="4000" dirty="0" smtClean="0"/>
              <a:t> </a:t>
            </a:r>
            <a:r>
              <a:rPr lang="en-AU" sz="4000" dirty="0" err="1" smtClean="0"/>
              <a:t>Pesquisa</a:t>
            </a:r>
            <a:r>
              <a:rPr lang="en-AU" sz="4000" dirty="0" smtClean="0"/>
              <a:t> e </a:t>
            </a:r>
            <a:r>
              <a:rPr lang="en-AU" sz="4000" dirty="0" err="1" smtClean="0"/>
              <a:t>Inovação</a:t>
            </a:r>
            <a:r>
              <a:rPr lang="en-AU" sz="4000" dirty="0" smtClean="0"/>
              <a:t> </a:t>
            </a:r>
            <a:r>
              <a:rPr lang="en-AU" sz="4000" dirty="0" err="1" smtClean="0"/>
              <a:t>em</a:t>
            </a:r>
            <a:r>
              <a:rPr lang="en-AU" sz="4000" dirty="0" smtClean="0"/>
              <a:t> Software (LAPPIS)</a:t>
            </a:r>
            <a:r>
              <a:rPr lang="en-AU" sz="4000" dirty="0" smtClean="0"/>
              <a:t> </a:t>
            </a:r>
            <a:r>
              <a:rPr lang="en-AU" dirty="0" smtClean="0"/>
              <a:t>		</a:t>
            </a:r>
            <a:endParaRPr lang="en-AU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AU" dirty="0" err="1" smtClean="0"/>
              <a:t>Linhas</a:t>
            </a:r>
            <a:r>
              <a:rPr lang="en-AU" dirty="0" smtClean="0"/>
              <a:t> de </a:t>
            </a:r>
            <a:r>
              <a:rPr lang="en-AU" dirty="0" err="1" smtClean="0"/>
              <a:t>pesquisa</a:t>
            </a:r>
            <a:endParaRPr lang="en-AU" dirty="0" smtClean="0"/>
          </a:p>
          <a:p>
            <a:pPr lvl="1">
              <a:buFontTx/>
              <a:buChar char="-"/>
            </a:pPr>
            <a:r>
              <a:rPr lang="en-AU" dirty="0" err="1" smtClean="0"/>
              <a:t>DataWerehouse</a:t>
            </a:r>
            <a:endParaRPr lang="en-AU" dirty="0" smtClean="0"/>
          </a:p>
          <a:p>
            <a:pPr lvl="1">
              <a:buFontTx/>
              <a:buChar char="-"/>
            </a:pPr>
            <a:r>
              <a:rPr lang="en-AU" dirty="0" err="1" smtClean="0"/>
              <a:t>Métricas</a:t>
            </a:r>
            <a:r>
              <a:rPr lang="en-AU" dirty="0" smtClean="0"/>
              <a:t> de </a:t>
            </a:r>
            <a:r>
              <a:rPr lang="en-AU" dirty="0" err="1" smtClean="0"/>
              <a:t>qualidade</a:t>
            </a:r>
            <a:r>
              <a:rPr lang="en-AU" dirty="0" smtClean="0"/>
              <a:t> de software.</a:t>
            </a:r>
          </a:p>
          <a:p>
            <a:pPr marL="457200" lvl="1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7684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Métricas</a:t>
            </a:r>
            <a:endParaRPr lang="en-AU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“Métricas </a:t>
            </a:r>
            <a:r>
              <a:rPr lang="pt-BR" dirty="0"/>
              <a:t>nos permitem criar mecanismos automatizáveis para detecção de características </a:t>
            </a:r>
            <a:r>
              <a:rPr lang="pt-BR" dirty="0" smtClean="0"/>
              <a:t>obtidas através </a:t>
            </a:r>
            <a:r>
              <a:rPr lang="pt-BR" dirty="0"/>
              <a:t>da análise do </a:t>
            </a:r>
            <a:r>
              <a:rPr lang="pt-BR" dirty="0" smtClean="0"/>
              <a:t>código-fonte” (</a:t>
            </a:r>
            <a:r>
              <a:rPr lang="pt-BR" dirty="0" err="1" smtClean="0"/>
              <a:t>Machine</a:t>
            </a:r>
            <a:r>
              <a:rPr lang="pt-BR" dirty="0" smtClean="0"/>
              <a:t> et al, 2010)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NC (Números de chamadas)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NCC (Números de classes chamadas)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14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Cenários</a:t>
            </a:r>
            <a:r>
              <a:rPr lang="en-AU" dirty="0" smtClean="0"/>
              <a:t> de </a:t>
            </a:r>
            <a:r>
              <a:rPr lang="en-AU" dirty="0" err="1" smtClean="0"/>
              <a:t>Limpeza</a:t>
            </a:r>
            <a:endParaRPr lang="en-AU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	</a:t>
            </a:r>
            <a:r>
              <a:rPr lang="en-AU" dirty="0" err="1" smtClean="0"/>
              <a:t>Cenários</a:t>
            </a:r>
            <a:r>
              <a:rPr lang="en-AU" dirty="0" smtClean="0"/>
              <a:t> </a:t>
            </a:r>
            <a:r>
              <a:rPr lang="en-AU" dirty="0" err="1" smtClean="0"/>
              <a:t>são</a:t>
            </a:r>
            <a:r>
              <a:rPr lang="en-AU" dirty="0" smtClean="0"/>
              <a:t> </a:t>
            </a:r>
            <a:r>
              <a:rPr lang="en-AU" dirty="0" err="1" smtClean="0"/>
              <a:t>correlações</a:t>
            </a:r>
            <a:r>
              <a:rPr lang="en-AU" dirty="0" smtClean="0"/>
              <a:t> entre </a:t>
            </a:r>
            <a:r>
              <a:rPr lang="en-AU" dirty="0" err="1" smtClean="0"/>
              <a:t>métricas</a:t>
            </a:r>
            <a:r>
              <a:rPr lang="en-AU" dirty="0" smtClean="0"/>
              <a:t> de </a:t>
            </a:r>
            <a:r>
              <a:rPr lang="en-AU" dirty="0" err="1" smtClean="0"/>
              <a:t>código</a:t>
            </a:r>
            <a:r>
              <a:rPr lang="en-AU" dirty="0" smtClean="0"/>
              <a:t> </a:t>
            </a:r>
            <a:r>
              <a:rPr lang="en-AU" dirty="0" err="1" smtClean="0"/>
              <a:t>fonte</a:t>
            </a:r>
            <a:r>
              <a:rPr lang="en-AU" dirty="0" smtClean="0"/>
              <a:t> e </a:t>
            </a:r>
            <a:r>
              <a:rPr lang="en-AU" dirty="0" err="1" smtClean="0"/>
              <a:t>conceitos</a:t>
            </a:r>
            <a:r>
              <a:rPr lang="en-AU" dirty="0" smtClean="0"/>
              <a:t> de </a:t>
            </a:r>
            <a:r>
              <a:rPr lang="en-AU" dirty="0" err="1" smtClean="0"/>
              <a:t>código</a:t>
            </a:r>
            <a:r>
              <a:rPr lang="en-AU" dirty="0" smtClean="0"/>
              <a:t> </a:t>
            </a:r>
            <a:r>
              <a:rPr lang="en-AU" dirty="0" err="1" smtClean="0"/>
              <a:t>limpo</a:t>
            </a:r>
            <a:r>
              <a:rPr lang="en-AU" dirty="0" smtClean="0"/>
              <a:t>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71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Percentil</a:t>
            </a:r>
            <a:r>
              <a:rPr lang="en-AU" dirty="0" smtClean="0"/>
              <a:t>	</a:t>
            </a:r>
            <a:endParaRPr lang="en-AU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err="1" smtClean="0"/>
              <a:t>Transformação</a:t>
            </a:r>
            <a:r>
              <a:rPr lang="en-AU" dirty="0" smtClean="0"/>
              <a:t> </a:t>
            </a:r>
            <a:r>
              <a:rPr lang="en-AU" dirty="0" err="1" smtClean="0"/>
              <a:t>em</a:t>
            </a:r>
            <a:r>
              <a:rPr lang="en-AU" dirty="0" smtClean="0"/>
              <a:t> um </a:t>
            </a:r>
            <a:r>
              <a:rPr lang="en-AU" dirty="0" err="1" smtClean="0"/>
              <a:t>valor</a:t>
            </a:r>
            <a:r>
              <a:rPr lang="en-AU" dirty="0" smtClean="0"/>
              <a:t> </a:t>
            </a:r>
            <a:r>
              <a:rPr lang="en-AU" dirty="0" err="1" smtClean="0"/>
              <a:t>quantitativo</a:t>
            </a:r>
            <a:r>
              <a:rPr lang="en-AU" dirty="0" smtClean="0"/>
              <a:t> para um </a:t>
            </a:r>
            <a:r>
              <a:rPr lang="en-AU" dirty="0" err="1" smtClean="0"/>
              <a:t>valor</a:t>
            </a:r>
            <a:r>
              <a:rPr lang="en-AU" dirty="0" smtClean="0"/>
              <a:t> </a:t>
            </a:r>
            <a:r>
              <a:rPr lang="en-AU" dirty="0" err="1" smtClean="0"/>
              <a:t>qualitativo</a:t>
            </a:r>
            <a:r>
              <a:rPr lang="en-AU" dirty="0" smtClean="0"/>
              <a:t>. </a:t>
            </a:r>
            <a:r>
              <a:rPr lang="en-AU" dirty="0" err="1" smtClean="0"/>
              <a:t>Os</a:t>
            </a:r>
            <a:r>
              <a:rPr lang="en-AU" dirty="0" smtClean="0"/>
              <a:t> </a:t>
            </a:r>
            <a:r>
              <a:rPr lang="en-AU" dirty="0" err="1" smtClean="0"/>
              <a:t>índices</a:t>
            </a:r>
            <a:r>
              <a:rPr lang="en-AU" dirty="0" smtClean="0"/>
              <a:t> </a:t>
            </a:r>
            <a:r>
              <a:rPr lang="en-AU" dirty="0" err="1" smtClean="0"/>
              <a:t>utilizados</a:t>
            </a:r>
            <a:r>
              <a:rPr lang="en-AU" dirty="0" smtClean="0"/>
              <a:t> </a:t>
            </a:r>
            <a:r>
              <a:rPr lang="en-AU" dirty="0" err="1" smtClean="0"/>
              <a:t>são</a:t>
            </a:r>
            <a:r>
              <a:rPr lang="en-AU" dirty="0" smtClean="0"/>
              <a:t> </a:t>
            </a:r>
            <a:r>
              <a:rPr lang="en-AU" dirty="0" err="1" smtClean="0"/>
              <a:t>Excelente</a:t>
            </a:r>
            <a:r>
              <a:rPr lang="en-AU" dirty="0" smtClean="0"/>
              <a:t>, </a:t>
            </a:r>
            <a:r>
              <a:rPr lang="en-AU" dirty="0" err="1" smtClean="0"/>
              <a:t>Bom</a:t>
            </a:r>
            <a:r>
              <a:rPr lang="en-AU" dirty="0" smtClean="0"/>
              <a:t>, Regular, </a:t>
            </a:r>
            <a:r>
              <a:rPr lang="en-AU" dirty="0" err="1" smtClean="0"/>
              <a:t>Ruim</a:t>
            </a:r>
            <a:r>
              <a:rPr lang="en-AU" dirty="0" smtClean="0"/>
              <a:t>.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98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Possíveis</a:t>
            </a:r>
            <a:r>
              <a:rPr lang="en-AU" dirty="0" smtClean="0"/>
              <a:t> </a:t>
            </a:r>
            <a:r>
              <a:rPr lang="en-AU" dirty="0" err="1" smtClean="0"/>
              <a:t>cenários</a:t>
            </a:r>
            <a:r>
              <a:rPr lang="en-AU" dirty="0" smtClean="0"/>
              <a:t>/</a:t>
            </a:r>
            <a:r>
              <a:rPr lang="en-AU" dirty="0" err="1" smtClean="0"/>
              <a:t>Recomendação</a:t>
            </a:r>
            <a:endParaRPr lang="en-AU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91332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Cenários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Recomendação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Classe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baseline="0" dirty="0" err="1" smtClean="0"/>
                        <a:t>pouco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baseline="0" dirty="0" err="1" smtClean="0"/>
                        <a:t>coesa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Reduzir</a:t>
                      </a:r>
                      <a:r>
                        <a:rPr lang="en-AU" baseline="0" dirty="0" smtClean="0"/>
                        <a:t> a </a:t>
                      </a:r>
                      <a:r>
                        <a:rPr lang="en-AU" baseline="0" dirty="0" err="1" smtClean="0"/>
                        <a:t>subdivisão</a:t>
                      </a:r>
                      <a:r>
                        <a:rPr lang="en-AU" baseline="0" dirty="0" smtClean="0"/>
                        <a:t> da </a:t>
                      </a:r>
                      <a:r>
                        <a:rPr lang="en-AU" baseline="0" dirty="0" err="1" smtClean="0"/>
                        <a:t>classe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Interface dos </a:t>
                      </a:r>
                      <a:r>
                        <a:rPr lang="en-AU" dirty="0" err="1" smtClean="0"/>
                        <a:t>Métodos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Minimizar</a:t>
                      </a:r>
                      <a:r>
                        <a:rPr lang="en-AU" dirty="0" smtClean="0"/>
                        <a:t> o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baseline="0" dirty="0" err="1" smtClean="0"/>
                        <a:t>número</a:t>
                      </a:r>
                      <a:r>
                        <a:rPr lang="en-AU" baseline="0" dirty="0" smtClean="0"/>
                        <a:t> de </a:t>
                      </a:r>
                      <a:r>
                        <a:rPr lang="en-AU" baseline="0" dirty="0" err="1" smtClean="0"/>
                        <a:t>parâmetros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Classe</a:t>
                      </a:r>
                      <a:r>
                        <a:rPr lang="en-AU" dirty="0" smtClean="0"/>
                        <a:t> com </a:t>
                      </a:r>
                      <a:r>
                        <a:rPr lang="en-AU" dirty="0" err="1" smtClean="0"/>
                        <a:t>muitos</a:t>
                      </a:r>
                      <a:r>
                        <a:rPr lang="en-AU" dirty="0" smtClean="0"/>
                        <a:t> </a:t>
                      </a:r>
                      <a:r>
                        <a:rPr lang="en-AU" dirty="0" err="1" smtClean="0"/>
                        <a:t>filhos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Trocar </a:t>
                      </a:r>
                      <a:r>
                        <a:rPr lang="en-AU" dirty="0" err="1" smtClean="0"/>
                        <a:t>Herança</a:t>
                      </a:r>
                      <a:r>
                        <a:rPr lang="en-AU" dirty="0" smtClean="0"/>
                        <a:t> </a:t>
                      </a:r>
                      <a:r>
                        <a:rPr lang="en-AU" dirty="0" err="1" smtClean="0"/>
                        <a:t>por</a:t>
                      </a:r>
                      <a:r>
                        <a:rPr lang="en-AU" dirty="0" smtClean="0"/>
                        <a:t> </a:t>
                      </a:r>
                      <a:r>
                        <a:rPr lang="en-AU" dirty="0" err="1" smtClean="0"/>
                        <a:t>Agregação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Classe</a:t>
                      </a:r>
                      <a:r>
                        <a:rPr lang="en-AU" dirty="0" smtClean="0"/>
                        <a:t> com </a:t>
                      </a:r>
                      <a:r>
                        <a:rPr lang="en-AU" dirty="0" err="1" smtClean="0"/>
                        <a:t>muitos</a:t>
                      </a:r>
                      <a:r>
                        <a:rPr lang="en-AU" dirty="0" smtClean="0"/>
                        <a:t> </a:t>
                      </a:r>
                      <a:r>
                        <a:rPr lang="en-AU" dirty="0" err="1" smtClean="0"/>
                        <a:t>métodos</a:t>
                      </a:r>
                      <a:r>
                        <a:rPr lang="en-AU" dirty="0" smtClean="0"/>
                        <a:t> </a:t>
                      </a:r>
                      <a:r>
                        <a:rPr lang="en-AU" dirty="0" err="1" smtClean="0"/>
                        <a:t>grandes</a:t>
                      </a:r>
                      <a:r>
                        <a:rPr lang="en-AU" dirty="0" smtClean="0"/>
                        <a:t> e/</a:t>
                      </a:r>
                      <a:r>
                        <a:rPr lang="en-AU" dirty="0" err="1" smtClean="0"/>
                        <a:t>ou</a:t>
                      </a:r>
                      <a:r>
                        <a:rPr lang="en-AU" dirty="0" smtClean="0"/>
                        <a:t> </a:t>
                      </a:r>
                      <a:r>
                        <a:rPr lang="en-AU" dirty="0" err="1" smtClean="0"/>
                        <a:t>muitos</a:t>
                      </a:r>
                      <a:r>
                        <a:rPr lang="en-AU" dirty="0" smtClean="0"/>
                        <a:t> </a:t>
                      </a:r>
                      <a:r>
                        <a:rPr lang="en-AU" dirty="0" err="1" smtClean="0"/>
                        <a:t>condicionais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Quebrar</a:t>
                      </a:r>
                      <a:r>
                        <a:rPr lang="en-AU" dirty="0" smtClean="0"/>
                        <a:t> </a:t>
                      </a:r>
                      <a:r>
                        <a:rPr lang="en-AU" dirty="0" err="1" smtClean="0"/>
                        <a:t>os</a:t>
                      </a:r>
                      <a:r>
                        <a:rPr lang="en-AU" dirty="0" smtClean="0"/>
                        <a:t> </a:t>
                      </a:r>
                      <a:r>
                        <a:rPr lang="en-AU" dirty="0" err="1" smtClean="0"/>
                        <a:t>métodos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Classe</a:t>
                      </a:r>
                      <a:r>
                        <a:rPr lang="en-AU" dirty="0" smtClean="0"/>
                        <a:t> com </a:t>
                      </a:r>
                      <a:r>
                        <a:rPr lang="en-AU" dirty="0" err="1" smtClean="0"/>
                        <a:t>muita</a:t>
                      </a:r>
                      <a:r>
                        <a:rPr lang="en-AU" dirty="0" smtClean="0"/>
                        <a:t> </a:t>
                      </a:r>
                      <a:r>
                        <a:rPr lang="en-AU" dirty="0" err="1" smtClean="0"/>
                        <a:t>exposição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Reduzir</a:t>
                      </a:r>
                      <a:r>
                        <a:rPr lang="en-AU" dirty="0" smtClean="0"/>
                        <a:t> o </a:t>
                      </a:r>
                      <a:r>
                        <a:rPr lang="en-AU" dirty="0" err="1" smtClean="0"/>
                        <a:t>número</a:t>
                      </a:r>
                      <a:r>
                        <a:rPr lang="en-AU" dirty="0" smtClean="0"/>
                        <a:t> de </a:t>
                      </a:r>
                      <a:r>
                        <a:rPr lang="en-AU" dirty="0" err="1" smtClean="0"/>
                        <a:t>parâmetros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baseline="0" dirty="0" err="1" smtClean="0"/>
                        <a:t>públicos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Complexidade</a:t>
                      </a:r>
                      <a:r>
                        <a:rPr lang="en-AU" dirty="0" smtClean="0"/>
                        <a:t> </a:t>
                      </a:r>
                      <a:r>
                        <a:rPr lang="en-AU" dirty="0" err="1" smtClean="0"/>
                        <a:t>estrutural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Reduzir</a:t>
                      </a:r>
                      <a:r>
                        <a:rPr lang="en-AU" dirty="0" smtClean="0"/>
                        <a:t> a </a:t>
                      </a:r>
                      <a:r>
                        <a:rPr lang="en-AU" dirty="0" err="1" smtClean="0"/>
                        <a:t>quantidade</a:t>
                      </a:r>
                      <a:r>
                        <a:rPr lang="en-AU" dirty="0" smtClean="0"/>
                        <a:t> de </a:t>
                      </a:r>
                      <a:r>
                        <a:rPr lang="en-AU" dirty="0" err="1" smtClean="0"/>
                        <a:t>responsabilidades</a:t>
                      </a:r>
                      <a:r>
                        <a:rPr lang="en-AU" dirty="0" smtClean="0"/>
                        <a:t> da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baseline="0" dirty="0" err="1" smtClean="0"/>
                        <a:t>Classe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6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Possíveis</a:t>
            </a:r>
            <a:r>
              <a:rPr lang="en-AU" dirty="0" smtClean="0"/>
              <a:t> </a:t>
            </a:r>
            <a:r>
              <a:rPr lang="en-AU" dirty="0" err="1" smtClean="0"/>
              <a:t>cenários</a:t>
            </a:r>
            <a:r>
              <a:rPr lang="en-AU" dirty="0" smtClean="0"/>
              <a:t>/</a:t>
            </a:r>
            <a:r>
              <a:rPr lang="en-AU" dirty="0" err="1" smtClean="0"/>
              <a:t>Méticas</a:t>
            </a:r>
            <a:endParaRPr lang="en-AU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423820"/>
              </p:ext>
            </p:extLst>
          </p:nvPr>
        </p:nvGraphicFramePr>
        <p:xfrm>
          <a:off x="838200" y="1825625"/>
          <a:ext cx="10014284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07142"/>
                <a:gridCol w="5007142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Cenários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Métricas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Classe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baseline="0" dirty="0" err="1" smtClean="0"/>
                        <a:t>pouco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baseline="0" dirty="0" err="1" smtClean="0"/>
                        <a:t>coesa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LCOM4</a:t>
                      </a:r>
                      <a:r>
                        <a:rPr lang="en-AU" baseline="0" dirty="0" smtClean="0"/>
                        <a:t> e RFC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Interface dos </a:t>
                      </a:r>
                      <a:r>
                        <a:rPr lang="en-AU" dirty="0" err="1" smtClean="0"/>
                        <a:t>Métodos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ANPM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Classe</a:t>
                      </a:r>
                      <a:r>
                        <a:rPr lang="en-AU" dirty="0" smtClean="0"/>
                        <a:t> com </a:t>
                      </a:r>
                      <a:r>
                        <a:rPr lang="en-AU" dirty="0" err="1" smtClean="0"/>
                        <a:t>muitos</a:t>
                      </a:r>
                      <a:r>
                        <a:rPr lang="en-AU" dirty="0" smtClean="0"/>
                        <a:t> </a:t>
                      </a:r>
                      <a:r>
                        <a:rPr lang="en-AU" dirty="0" err="1" smtClean="0"/>
                        <a:t>filhos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NOC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Classe</a:t>
                      </a:r>
                      <a:r>
                        <a:rPr lang="en-AU" dirty="0" smtClean="0"/>
                        <a:t> com </a:t>
                      </a:r>
                      <a:r>
                        <a:rPr lang="en-AU" dirty="0" err="1" smtClean="0"/>
                        <a:t>muitos</a:t>
                      </a:r>
                      <a:r>
                        <a:rPr lang="en-AU" dirty="0" smtClean="0"/>
                        <a:t> </a:t>
                      </a:r>
                      <a:r>
                        <a:rPr lang="en-AU" dirty="0" err="1" smtClean="0"/>
                        <a:t>métodos</a:t>
                      </a:r>
                      <a:r>
                        <a:rPr lang="en-AU" dirty="0" smtClean="0"/>
                        <a:t> </a:t>
                      </a:r>
                      <a:r>
                        <a:rPr lang="en-AU" dirty="0" err="1" smtClean="0"/>
                        <a:t>grandes</a:t>
                      </a:r>
                      <a:r>
                        <a:rPr lang="en-AU" dirty="0" smtClean="0"/>
                        <a:t> e/</a:t>
                      </a:r>
                      <a:r>
                        <a:rPr lang="en-AU" dirty="0" err="1" smtClean="0"/>
                        <a:t>ou</a:t>
                      </a:r>
                      <a:r>
                        <a:rPr lang="en-AU" dirty="0" smtClean="0"/>
                        <a:t> </a:t>
                      </a:r>
                      <a:r>
                        <a:rPr lang="en-AU" dirty="0" err="1" smtClean="0"/>
                        <a:t>muitos</a:t>
                      </a:r>
                      <a:r>
                        <a:rPr lang="en-AU" dirty="0" smtClean="0"/>
                        <a:t> </a:t>
                      </a:r>
                      <a:r>
                        <a:rPr lang="en-AU" dirty="0" err="1" smtClean="0"/>
                        <a:t>condicionais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AMLOC e ACCM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Classe</a:t>
                      </a:r>
                      <a:r>
                        <a:rPr lang="en-AU" dirty="0" smtClean="0"/>
                        <a:t> com </a:t>
                      </a:r>
                      <a:r>
                        <a:rPr lang="en-AU" dirty="0" err="1" smtClean="0"/>
                        <a:t>muita</a:t>
                      </a:r>
                      <a:r>
                        <a:rPr lang="en-AU" dirty="0" smtClean="0"/>
                        <a:t> </a:t>
                      </a:r>
                      <a:r>
                        <a:rPr lang="en-AU" dirty="0" err="1" smtClean="0"/>
                        <a:t>exposição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NPA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Complexidade</a:t>
                      </a:r>
                      <a:r>
                        <a:rPr lang="en-AU" dirty="0" smtClean="0"/>
                        <a:t> </a:t>
                      </a:r>
                      <a:r>
                        <a:rPr lang="en-AU" dirty="0" err="1" smtClean="0"/>
                        <a:t>estrutural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CBO e LCOM4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838199" y="6075948"/>
            <a:ext cx="10062411" cy="645528"/>
          </a:xfrm>
        </p:spPr>
        <p:txBody>
          <a:bodyPr/>
          <a:lstStyle/>
          <a:p>
            <a:r>
              <a:rPr lang="en-AU" dirty="0" smtClean="0"/>
              <a:t>LCOM4(</a:t>
            </a:r>
            <a:r>
              <a:rPr lang="en-AU" dirty="0" err="1" smtClean="0"/>
              <a:t>Falta</a:t>
            </a:r>
            <a:r>
              <a:rPr lang="en-AU" dirty="0" smtClean="0"/>
              <a:t> de </a:t>
            </a:r>
            <a:r>
              <a:rPr lang="en-AU" dirty="0" err="1" smtClean="0"/>
              <a:t>coesão</a:t>
            </a:r>
            <a:r>
              <a:rPr lang="en-AU" dirty="0" smtClean="0"/>
              <a:t> entre </a:t>
            </a:r>
            <a:r>
              <a:rPr lang="en-AU" dirty="0" err="1" smtClean="0"/>
              <a:t>métodos</a:t>
            </a:r>
            <a:r>
              <a:rPr lang="en-AU" dirty="0" smtClean="0"/>
              <a:t>), RFC(</a:t>
            </a:r>
            <a:r>
              <a:rPr lang="en-AU" dirty="0" err="1" smtClean="0"/>
              <a:t>Resposta</a:t>
            </a:r>
            <a:r>
              <a:rPr lang="en-AU" dirty="0" smtClean="0"/>
              <a:t> para </a:t>
            </a:r>
            <a:r>
              <a:rPr lang="en-AU" dirty="0" err="1" smtClean="0"/>
              <a:t>uma</a:t>
            </a:r>
            <a:r>
              <a:rPr lang="en-AU" dirty="0" smtClean="0"/>
              <a:t> </a:t>
            </a:r>
            <a:r>
              <a:rPr lang="en-AU" dirty="0" err="1" smtClean="0"/>
              <a:t>classe</a:t>
            </a:r>
            <a:r>
              <a:rPr lang="en-AU" dirty="0" smtClean="0"/>
              <a:t>), ANPM(</a:t>
            </a:r>
            <a:r>
              <a:rPr lang="en-AU" dirty="0" err="1" smtClean="0"/>
              <a:t>Média</a:t>
            </a:r>
            <a:r>
              <a:rPr lang="en-AU" dirty="0" smtClean="0"/>
              <a:t> de </a:t>
            </a:r>
            <a:r>
              <a:rPr lang="en-AU" dirty="0" err="1" smtClean="0"/>
              <a:t>número</a:t>
            </a:r>
            <a:r>
              <a:rPr lang="en-AU" dirty="0" smtClean="0"/>
              <a:t> de </a:t>
            </a:r>
            <a:r>
              <a:rPr lang="en-AU" dirty="0" err="1" smtClean="0"/>
              <a:t>parâmetros</a:t>
            </a:r>
            <a:r>
              <a:rPr lang="en-AU" dirty="0" smtClean="0"/>
              <a:t> </a:t>
            </a:r>
            <a:r>
              <a:rPr lang="en-AU" dirty="0" err="1" smtClean="0"/>
              <a:t>por</a:t>
            </a:r>
            <a:r>
              <a:rPr lang="en-AU" dirty="0" smtClean="0"/>
              <a:t> </a:t>
            </a:r>
            <a:r>
              <a:rPr lang="en-AU" dirty="0" err="1" smtClean="0"/>
              <a:t>método</a:t>
            </a:r>
            <a:r>
              <a:rPr lang="en-AU" dirty="0" smtClean="0"/>
              <a:t>), NOC(</a:t>
            </a:r>
            <a:r>
              <a:rPr lang="en-AU" dirty="0" err="1" smtClean="0"/>
              <a:t>Número</a:t>
            </a:r>
            <a:r>
              <a:rPr lang="en-AU" dirty="0" smtClean="0"/>
              <a:t> de sub classes) , AMLOC(</a:t>
            </a:r>
            <a:r>
              <a:rPr lang="en-AU" dirty="0" err="1" smtClean="0"/>
              <a:t>Número</a:t>
            </a:r>
            <a:r>
              <a:rPr lang="en-AU" dirty="0" smtClean="0"/>
              <a:t> de </a:t>
            </a:r>
            <a:r>
              <a:rPr lang="en-AU" dirty="0" err="1" smtClean="0"/>
              <a:t>linhas</a:t>
            </a:r>
            <a:r>
              <a:rPr lang="en-AU" dirty="0" smtClean="0"/>
              <a:t> de </a:t>
            </a:r>
            <a:r>
              <a:rPr lang="en-AU" dirty="0" err="1" smtClean="0"/>
              <a:t>código</a:t>
            </a:r>
            <a:r>
              <a:rPr lang="en-AU" dirty="0" smtClean="0"/>
              <a:t> </a:t>
            </a:r>
            <a:r>
              <a:rPr lang="en-AU" dirty="0" err="1" smtClean="0"/>
              <a:t>por</a:t>
            </a:r>
            <a:r>
              <a:rPr lang="en-AU" dirty="0" smtClean="0"/>
              <a:t> </a:t>
            </a:r>
            <a:r>
              <a:rPr lang="en-AU" dirty="0" err="1" smtClean="0"/>
              <a:t>método</a:t>
            </a:r>
            <a:r>
              <a:rPr lang="en-AU" dirty="0" smtClean="0"/>
              <a:t>), ACCM(</a:t>
            </a:r>
            <a:r>
              <a:rPr lang="en-AU" dirty="0" err="1" smtClean="0"/>
              <a:t>Média</a:t>
            </a:r>
            <a:r>
              <a:rPr lang="en-AU" dirty="0" smtClean="0"/>
              <a:t> da </a:t>
            </a:r>
            <a:r>
              <a:rPr lang="en-AU" dirty="0" err="1" smtClean="0"/>
              <a:t>complexidade</a:t>
            </a:r>
            <a:r>
              <a:rPr lang="en-AU" dirty="0" smtClean="0"/>
              <a:t> </a:t>
            </a:r>
            <a:r>
              <a:rPr lang="en-AU" dirty="0" err="1" smtClean="0"/>
              <a:t>ciclomática</a:t>
            </a:r>
            <a:r>
              <a:rPr lang="en-AU" dirty="0" smtClean="0"/>
              <a:t> </a:t>
            </a:r>
            <a:r>
              <a:rPr lang="en-AU" dirty="0" err="1" smtClean="0"/>
              <a:t>por</a:t>
            </a:r>
            <a:r>
              <a:rPr lang="en-AU" dirty="0" smtClean="0"/>
              <a:t> </a:t>
            </a:r>
            <a:r>
              <a:rPr lang="en-AU" dirty="0" err="1" smtClean="0"/>
              <a:t>métodos</a:t>
            </a:r>
            <a:r>
              <a:rPr lang="en-AU" dirty="0" smtClean="0"/>
              <a:t>), NPA(</a:t>
            </a:r>
            <a:r>
              <a:rPr lang="en-AU" dirty="0" err="1" smtClean="0"/>
              <a:t>Número</a:t>
            </a:r>
            <a:r>
              <a:rPr lang="en-AU" dirty="0" smtClean="0"/>
              <a:t> de </a:t>
            </a:r>
            <a:r>
              <a:rPr lang="en-AU" dirty="0" err="1" smtClean="0"/>
              <a:t>atributos</a:t>
            </a:r>
            <a:r>
              <a:rPr lang="en-AU" dirty="0" smtClean="0"/>
              <a:t> </a:t>
            </a:r>
            <a:r>
              <a:rPr lang="en-AU" dirty="0" err="1" smtClean="0"/>
              <a:t>públicos</a:t>
            </a:r>
            <a:r>
              <a:rPr lang="en-AU" dirty="0" smtClean="0"/>
              <a:t>), CBO( </a:t>
            </a:r>
            <a:r>
              <a:rPr lang="en-AU" dirty="0" err="1" smtClean="0"/>
              <a:t>Acomplamento</a:t>
            </a:r>
            <a:r>
              <a:rPr lang="en-AU" dirty="0" smtClean="0"/>
              <a:t> entre </a:t>
            </a:r>
            <a:r>
              <a:rPr lang="en-AU" dirty="0" err="1" smtClean="0"/>
              <a:t>objetos</a:t>
            </a:r>
            <a:r>
              <a:rPr lang="en-AU" dirty="0" smtClean="0"/>
              <a:t>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82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63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Ferramentas</a:t>
            </a:r>
            <a:endParaRPr lang="en-AU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Analizo</a:t>
            </a:r>
            <a:endParaRPr lang="en-AU" dirty="0" smtClean="0"/>
          </a:p>
          <a:p>
            <a:r>
              <a:rPr lang="en-AU" dirty="0" err="1" smtClean="0"/>
              <a:t>FindBugs</a:t>
            </a:r>
            <a:endParaRPr lang="en-AU" dirty="0" smtClean="0"/>
          </a:p>
          <a:p>
            <a:r>
              <a:rPr lang="en-AU" dirty="0" smtClean="0"/>
              <a:t>PMD</a:t>
            </a:r>
            <a:endParaRPr lang="en-AU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5" y="1825625"/>
            <a:ext cx="1523809" cy="60952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99" y="2680658"/>
            <a:ext cx="1600000" cy="162539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90" y="4440992"/>
            <a:ext cx="1523809" cy="9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316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Suporte ao desenvolvimento de software através de um ambiente de DW</vt:lpstr>
      <vt:lpstr>Laborátorio Avançado de Produção Pesquisa e Inovação em Software (LAPPIS)   </vt:lpstr>
      <vt:lpstr>Métricas</vt:lpstr>
      <vt:lpstr>Cenários de Limpeza</vt:lpstr>
      <vt:lpstr>Percentil </vt:lpstr>
      <vt:lpstr>Possíveis cenários/Recomendação</vt:lpstr>
      <vt:lpstr>Possíveis cenários/Méticas</vt:lpstr>
      <vt:lpstr>Apresentação do PowerPoint</vt:lpstr>
      <vt:lpstr>Ferramentas</vt:lpstr>
      <vt:lpstr>Ferramentas</vt:lpstr>
      <vt:lpstr>Gráficos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Rodrigues Coelho</dc:creator>
  <cp:lastModifiedBy>Gustavo Rodrigues Coelho</cp:lastModifiedBy>
  <cp:revision>17</cp:revision>
  <dcterms:created xsi:type="dcterms:W3CDTF">2015-05-22T02:05:18Z</dcterms:created>
  <dcterms:modified xsi:type="dcterms:W3CDTF">2015-05-22T04:52:29Z</dcterms:modified>
</cp:coreProperties>
</file>