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AU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AU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AU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AU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C31FADF-7617-4B2C-9BBD-6C7EDAD71B13}" type="slidenum">
              <a:rPr lang="en-AU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F7C05E1-0400-4DF8-B9C1-BF67F5F978DF}" type="slidenum">
              <a:rPr lang="en-AU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formatClique para editar o título mestre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AU" sz="1200">
                <a:solidFill>
                  <a:srgbClr val="8b8b8b"/>
                </a:solidFill>
                <a:latin typeface="Calibri"/>
              </a:rPr>
              <a:t>27/05/15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BC48BA0-2DF4-4D7E-A8F3-4178C9C5936E}" type="slidenum">
              <a:rPr lang="en-AU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formatClique para editar o título mestre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LevelClique para editar o texto mestre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Quinto nível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AU" sz="1200">
                <a:solidFill>
                  <a:srgbClr val="8b8b8b"/>
                </a:solidFill>
                <a:latin typeface="Calibri"/>
              </a:rPr>
              <a:t>27/05/15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CF39650-FCA6-4A1E-995E-06A9E577D02D}" type="slidenum">
              <a:rPr lang="en-AU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Suporte ao desenvolvimento de software através de um ambiente de DW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Gráficos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168480"/>
            <a:ext cx="10515240" cy="15217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000">
                <a:solidFill>
                  <a:srgbClr val="000000"/>
                </a:solidFill>
                <a:latin typeface="Calibri Light"/>
              </a:rPr>
              <a:t>Laborátorio Avançado de Produção Pesquisa e Inovação em Software (LAPPIS) </a:t>
            </a:r>
            <a:r>
              <a:rPr lang="en-US" sz="4400">
                <a:solidFill>
                  <a:srgbClr val="000000"/>
                </a:solidFill>
                <a:latin typeface="Calibri Light"/>
              </a:rPr>
              <a:t>	</a:t>
            </a:r>
            <a:r>
              <a:rPr lang="en-US" sz="4400">
                <a:solidFill>
                  <a:srgbClr val="000000"/>
                </a:solidFill>
                <a:latin typeface="Calibri Light"/>
              </a:rPr>
              <a:t>	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Linhas de pesquisa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DataWerehouse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Métricas de qualidade de software.</a:t>
            </a:r>
            <a:endParaRPr/>
          </a:p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Métricas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algn="just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Métricas nos permitem criar mecanismos automatizáveis para detecção de características obtidas através da análise do código-fonte” (Machine et al, 2010)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NC (Números de chamadas)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NCC (Números de classes chamadas)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Cenários de Limpeza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Cenários são correlações entre métricas de código fonte e conceitos de código limpo.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Ex: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Classe pouco coesa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Percentil</a:t>
            </a:r>
            <a:r>
              <a:rPr lang="en-US" sz="4400">
                <a:solidFill>
                  <a:srgbClr val="000000"/>
                </a:solidFill>
                <a:latin typeface="Calibri Light"/>
              </a:rPr>
              <a:t>	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Transformação em um valor quantitativo para um valor qualitativo. Os índices utilizados são Excelente, Bom, Regular, Ruim. 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Possíveis cenários/Recomendação</a:t>
            </a:r>
            <a:endParaRPr/>
          </a:p>
        </p:txBody>
      </p:sp>
      <p:graphicFrame>
        <p:nvGraphicFramePr>
          <p:cNvPr id="94" name="Table 2"/>
          <p:cNvGraphicFramePr/>
          <p:nvPr/>
        </p:nvGraphicFramePr>
        <p:xfrm>
          <a:off x="838080" y="1825560"/>
          <a:ext cx="10515240" cy="286488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>
                          <a:solidFill>
                            <a:srgbClr val="ffffff"/>
                          </a:solidFill>
                          <a:latin typeface="Calibri"/>
                        </a:rPr>
                        <a:t>Cenários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>
                          <a:solidFill>
                            <a:srgbClr val="ffffff"/>
                          </a:solidFill>
                          <a:latin typeface="Calibri"/>
                        </a:rPr>
                        <a:t>Recomendação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Classe pouco coesa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Reduzir a subdivisão da classe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Interface dos Métodos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Minimizar o número de parâmetros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Classe com muitos filhos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Trocar Herança por Agregação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Classe com muitos métodos grandes e/ou muitos condicionais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Quebrar os métodos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Classe com muita exposição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Reduzir o número de parâmetros públicos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Complexidade estrutural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Reduzir a quantidade de responsabilidades da Classe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Possíveis cenários/Méticas</a:t>
            </a:r>
            <a:endParaRPr/>
          </a:p>
        </p:txBody>
      </p:sp>
      <p:graphicFrame>
        <p:nvGraphicFramePr>
          <p:cNvPr id="96" name="Table 2"/>
          <p:cNvGraphicFramePr/>
          <p:nvPr/>
        </p:nvGraphicFramePr>
        <p:xfrm>
          <a:off x="838080" y="1825560"/>
          <a:ext cx="10013760" cy="2864880"/>
        </p:xfrm>
        <a:graphic>
          <a:graphicData uri="http://schemas.openxmlformats.org/drawingml/2006/table">
            <a:tbl>
              <a:tblPr/>
              <a:tblGrid>
                <a:gridCol w="5006880"/>
                <a:gridCol w="5006880"/>
              </a:tblGrid>
              <a:tr h="372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>
                          <a:solidFill>
                            <a:srgbClr val="ffffff"/>
                          </a:solidFill>
                          <a:latin typeface="Calibri"/>
                        </a:rPr>
                        <a:t>Cenários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>
                          <a:solidFill>
                            <a:srgbClr val="ffffff"/>
                          </a:solidFill>
                          <a:latin typeface="Calibri"/>
                        </a:rPr>
                        <a:t>Métricas</a:t>
                      </a:r>
                      <a:endParaRPr/>
                    </a:p>
                  </a:txBody>
                  <a:tcPr/>
                </a:tc>
              </a:tr>
              <a:tr h="372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Classe pouco coesa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LCOM4 e RFC</a:t>
                      </a:r>
                      <a:endParaRPr/>
                    </a:p>
                  </a:txBody>
                  <a:tcPr/>
                </a:tc>
              </a:tr>
              <a:tr h="372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Interface dos Métodos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ANPM</a:t>
                      </a:r>
                      <a:endParaRPr/>
                    </a:p>
                  </a:txBody>
                  <a:tcPr/>
                </a:tc>
              </a:tr>
              <a:tr h="372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Classe com muitos filhos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NOC</a:t>
                      </a:r>
                      <a:endParaRPr/>
                    </a:p>
                  </a:txBody>
                  <a:tcPr/>
                </a:tc>
              </a:tr>
              <a:tr h="630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Classe com muitos métodos grandes e/ou muitos condicionais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AMLOC e ACCM</a:t>
                      </a:r>
                      <a:endParaRPr/>
                    </a:p>
                  </a:txBody>
                  <a:tcPr/>
                </a:tc>
              </a:tr>
              <a:tr h="372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Classe com muita exposição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NPA</a:t>
                      </a:r>
                      <a:endParaRPr/>
                    </a:p>
                  </a:txBody>
                  <a:tcPr/>
                </a:tc>
              </a:tr>
              <a:tr h="372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Complexidade estrutural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CBO e LCOM4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7" name="TextShape 3"/>
          <p:cNvSpPr txBox="1"/>
          <p:nvPr/>
        </p:nvSpPr>
        <p:spPr>
          <a:xfrm>
            <a:off x="838080" y="6076080"/>
            <a:ext cx="10062000" cy="645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AU" sz="1200">
                <a:solidFill>
                  <a:srgbClr val="8b8b8b"/>
                </a:solidFill>
                <a:latin typeface="Calibri"/>
              </a:rPr>
              <a:t>LCOM4(Falta de coesão entre métodos), RFC(Resposta para uma classe), ANPM(Média de número de parâmetros por método), NOC(Número de sub classes) , AMLOC(Número de linhas de código por método), ACCM(Média da complexidade ciclomática por métodos), NPA(Número de atributos públicos), CBO( Acomplamento entre objetos).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Ferramentas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Analizo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FindBugs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PMD</a:t>
            </a:r>
            <a:endParaRPr/>
          </a:p>
        </p:txBody>
      </p:sp>
      <p:pic>
        <p:nvPicPr>
          <p:cNvPr id="100" name="Imagem 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4120" y="1825560"/>
            <a:ext cx="1523520" cy="609120"/>
          </a:xfrm>
          <a:prstGeom prst="rect">
            <a:avLst/>
          </a:prstGeom>
          <a:ln>
            <a:noFill/>
          </a:ln>
        </p:spPr>
      </p:pic>
      <p:pic>
        <p:nvPicPr>
          <p:cNvPr id="101" name="Imagem 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95960" y="2680560"/>
            <a:ext cx="1599480" cy="1625040"/>
          </a:xfrm>
          <a:prstGeom prst="rect">
            <a:avLst/>
          </a:prstGeom>
          <a:ln>
            <a:noFill/>
          </a:ln>
        </p:spPr>
      </p:pic>
      <p:pic>
        <p:nvPicPr>
          <p:cNvPr id="102" name="Imagem 1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372280" y="4440960"/>
            <a:ext cx="1523520" cy="97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Ferramentas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Analizo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Suporta: Java, C e C++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Desenvolvido na UFBA.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Fornece as métricas: Total de classes abstratas, total do número de classes, etc.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FindBugs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Analisa o código em busca de possíveis bugs.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Separados por categorias. Ex: Bad practice.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Tipos de Bugs: CN: Class implements Cloneable but does not define or use clone method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PMD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Violações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Apresenta as possíveis vi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