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1.jpeg" ContentType="image/jpeg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12.jpeg" ContentType="image/jpe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AU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AU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AU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B078EF4-E253-4262-B7B5-D089E766E472}" type="slidenum">
              <a:rPr lang="en-AU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3BD7E74-E366-4AC9-BD2B-5CA1823C9391}" type="slidenum">
              <a:rPr lang="en-AU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AU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AU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AU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AU" sz="6000">
                <a:solidFill>
                  <a:srgbClr val="000000"/>
                </a:solidFill>
                <a:latin typeface="Calibri Light"/>
              </a:rPr>
              <a:t>Suporte ao desenvolvimento de software através de um ambiente de DW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AU" sz="4400">
                <a:solidFill>
                  <a:srgbClr val="000000"/>
                </a:solidFill>
                <a:latin typeface="Calibri Light"/>
              </a:rPr>
              <a:t>Ferramentas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AU" sz="2800">
                <a:solidFill>
                  <a:srgbClr val="000000"/>
                </a:solidFill>
                <a:latin typeface="Calibri"/>
              </a:rPr>
              <a:t>Analizo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AU" sz="2800">
                <a:solidFill>
                  <a:srgbClr val="000000"/>
                </a:solidFill>
                <a:latin typeface="Calibri"/>
              </a:rPr>
              <a:t>FindBugs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AU" sz="2800">
                <a:solidFill>
                  <a:srgbClr val="000000"/>
                </a:solidFill>
                <a:latin typeface="Calibri"/>
              </a:rPr>
              <a:t>PMD</a:t>
            </a:r>
            <a:endParaRPr/>
          </a:p>
        </p:txBody>
      </p:sp>
      <p:pic>
        <p:nvPicPr>
          <p:cNvPr id="171" name="Imagem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4120" y="1825560"/>
            <a:ext cx="1522800" cy="608400"/>
          </a:xfrm>
          <a:prstGeom prst="rect">
            <a:avLst/>
          </a:prstGeom>
          <a:ln>
            <a:noFill/>
          </a:ln>
        </p:spPr>
      </p:pic>
      <p:pic>
        <p:nvPicPr>
          <p:cNvPr id="172" name="Imagem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95960" y="2680560"/>
            <a:ext cx="1598760" cy="1624320"/>
          </a:xfrm>
          <a:prstGeom prst="rect">
            <a:avLst/>
          </a:prstGeom>
          <a:ln>
            <a:noFill/>
          </a:ln>
        </p:spPr>
      </p:pic>
      <p:pic>
        <p:nvPicPr>
          <p:cNvPr id="173" name="Imagem 1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372280" y="4440960"/>
            <a:ext cx="1522800" cy="97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AU" sz="4400">
                <a:solidFill>
                  <a:srgbClr val="000000"/>
                </a:solidFill>
                <a:latin typeface="Calibri Light"/>
              </a:rPr>
              <a:t>Ferramentas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AU" sz="2800">
                <a:solidFill>
                  <a:srgbClr val="000000"/>
                </a:solidFill>
                <a:latin typeface="Calibri"/>
              </a:rPr>
              <a:t>Analizo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Suporta: Java, C e C++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Desenvolvido na UFBA.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Fornece as métricas: Total de classes abstratas, total do número de classes, etc.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AU" sz="2800">
                <a:solidFill>
                  <a:srgbClr val="000000"/>
                </a:solidFill>
                <a:latin typeface="Calibri"/>
              </a:rPr>
              <a:t>FindBugs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Analisa o código em busca de possíveis bugs.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Separados por categorias. Ex: Bad practice.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Tipos de Bugs: CN: Class implements Cloneable but does not define or use clone method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AU" sz="2800">
                <a:solidFill>
                  <a:srgbClr val="000000"/>
                </a:solidFill>
                <a:latin typeface="Calibri"/>
              </a:rPr>
              <a:t>PMD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Violações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Apresenta as possíveis vi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AU" sz="4400">
                <a:solidFill>
                  <a:srgbClr val="000000"/>
                </a:solidFill>
                <a:latin typeface="Calibri Light"/>
              </a:rPr>
              <a:t>Gráficos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</p:sp>
      <p:pic>
        <p:nvPicPr>
          <p:cNvPr id="1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4320" y="1584000"/>
            <a:ext cx="10147680" cy="48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AU" sz="4400">
                <a:solidFill>
                  <a:srgbClr val="000000"/>
                </a:solidFill>
                <a:latin typeface="Calibri Light"/>
              </a:rPr>
              <a:t>Gráficos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</p:sp>
      <p:pic>
        <p:nvPicPr>
          <p:cNvPr id="1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4320" y="1584000"/>
            <a:ext cx="10147680" cy="48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AU" sz="4400">
                <a:solidFill>
                  <a:srgbClr val="000000"/>
                </a:solidFill>
                <a:latin typeface="Calibri Light"/>
              </a:rPr>
              <a:t>Gráficos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4320" y="1584000"/>
            <a:ext cx="10147680" cy="48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AU" sz="4400">
                <a:solidFill>
                  <a:srgbClr val="000000"/>
                </a:solidFill>
                <a:latin typeface="Calibri Light"/>
              </a:rPr>
              <a:t>Gráficos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</p:sp>
      <p:pic>
        <p:nvPicPr>
          <p:cNvPr id="1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4320" y="1584000"/>
            <a:ext cx="10147680" cy="48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168480"/>
            <a:ext cx="10514520" cy="15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AU" sz="4000">
                <a:solidFill>
                  <a:srgbClr val="000000"/>
                </a:solidFill>
                <a:latin typeface="Calibri Light"/>
              </a:rPr>
              <a:t>Laborátorio Avançado de Produção Pesquisa e Inovação em Software (LAPPIS) </a:t>
            </a:r>
            <a:r>
              <a:rPr lang="en-AU" sz="4400">
                <a:solidFill>
                  <a:srgbClr val="000000"/>
                </a:solidFill>
                <a:latin typeface="Calibri Light"/>
              </a:rPr>
              <a:t>	</a:t>
            </a:r>
            <a:r>
              <a:rPr lang="en-AU" sz="4400">
                <a:solidFill>
                  <a:srgbClr val="00000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-"/>
            </a:pPr>
            <a:r>
              <a:rPr lang="en-AU" sz="2800">
                <a:solidFill>
                  <a:srgbClr val="000000"/>
                </a:solidFill>
                <a:latin typeface="Calibri"/>
              </a:rPr>
              <a:t>Linhas de pesquisa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AU" sz="2400">
                <a:solidFill>
                  <a:srgbClr val="000000"/>
                </a:solidFill>
                <a:latin typeface="Calibri"/>
              </a:rPr>
              <a:t>DataWerehouse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AU" sz="2400">
                <a:solidFill>
                  <a:srgbClr val="000000"/>
                </a:solidFill>
                <a:latin typeface="Calibri"/>
              </a:rPr>
              <a:t>Métricas de qualidade de software.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30" descr=""/>
          <p:cNvPicPr/>
          <p:nvPr/>
        </p:nvPicPr>
        <p:blipFill>
          <a:blip r:embed="rId1"/>
          <a:srcRect l="0" t="6774" r="0" b="0"/>
          <a:stretch>
            <a:fillRect/>
          </a:stretch>
        </p:blipFill>
        <p:spPr>
          <a:xfrm>
            <a:off x="0" y="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0" y="384120"/>
            <a:ext cx="85208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AU" sz="4800">
                <a:solidFill>
                  <a:srgbClr val="000000"/>
                </a:solidFill>
                <a:latin typeface="Arial"/>
                <a:ea typeface="Arial"/>
              </a:rPr>
              <a:t>Métricas de Código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3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83560" y="0"/>
            <a:ext cx="8875080" cy="685656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0" y="302760"/>
            <a:ext cx="5413680" cy="104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AU" sz="4800">
                <a:solidFill>
                  <a:srgbClr val="000000"/>
                </a:solidFill>
                <a:latin typeface="Arial"/>
                <a:ea typeface="Arial"/>
              </a:rPr>
              <a:t>O que são?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42" descr=""/>
          <p:cNvPicPr/>
          <p:nvPr/>
        </p:nvPicPr>
        <p:blipFill>
          <a:blip r:embed="rId1"/>
          <a:srcRect l="-135704" t="-1513130" r="1426195" b="0"/>
          <a:stretch>
            <a:fillRect/>
          </a:stretch>
        </p:blipFill>
        <p:spPr>
          <a:xfrm>
            <a:off x="0" y="1938960"/>
            <a:ext cx="8216280" cy="491796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232920" y="185040"/>
            <a:ext cx="7983360" cy="145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4800">
                <a:solidFill>
                  <a:srgbClr val="000000"/>
                </a:solidFill>
                <a:latin typeface="Arial"/>
                <a:ea typeface="Arial"/>
              </a:rPr>
              <a:t>Para o que servem?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48" descr=""/>
          <p:cNvPicPr/>
          <p:nvPr/>
        </p:nvPicPr>
        <p:blipFill>
          <a:blip r:embed="rId1"/>
          <a:srcRect l="-135704" t="-1513130" r="1426195" b="0"/>
          <a:stretch>
            <a:fillRect/>
          </a:stretch>
        </p:blipFill>
        <p:spPr>
          <a:xfrm>
            <a:off x="0" y="1938960"/>
            <a:ext cx="8216280" cy="491796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232920" y="185040"/>
            <a:ext cx="7983360" cy="145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4800">
                <a:solidFill>
                  <a:srgbClr val="000000"/>
                </a:solidFill>
                <a:latin typeface="Arial"/>
                <a:ea typeface="Arial"/>
              </a:rPr>
              <a:t>Para o que servem?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8069400" y="1639440"/>
            <a:ext cx="3677400" cy="429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Arial"/>
                <a:ea typeface="Arial"/>
              </a:rPr>
              <a:t>Permitem a análise de dados relacionados 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AU">
                <a:solidFill>
                  <a:srgbClr val="000000"/>
                </a:solidFill>
                <a:latin typeface="Arial"/>
                <a:ea typeface="Arial"/>
              </a:rPr>
              <a:t>Erros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AU">
                <a:solidFill>
                  <a:srgbClr val="000000"/>
                </a:solidFill>
                <a:latin typeface="Arial"/>
                <a:ea typeface="Arial"/>
              </a:rPr>
              <a:t>Flexibilidade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AU">
                <a:solidFill>
                  <a:srgbClr val="000000"/>
                </a:solidFill>
                <a:latin typeface="Arial"/>
                <a:ea typeface="Arial"/>
              </a:rPr>
              <a:t>Complexidade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AU">
                <a:solidFill>
                  <a:srgbClr val="000000"/>
                </a:solidFill>
                <a:latin typeface="Arial"/>
                <a:ea typeface="Arial"/>
              </a:rPr>
              <a:t>Legibilidade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AU">
                <a:solidFill>
                  <a:srgbClr val="000000"/>
                </a:solidFill>
                <a:latin typeface="Arial"/>
                <a:ea typeface="Arial"/>
              </a:rPr>
              <a:t>Manutenibilidade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AU">
                <a:solidFill>
                  <a:srgbClr val="000000"/>
                </a:solidFill>
                <a:latin typeface="Arial"/>
                <a:ea typeface="Arial"/>
              </a:rPr>
              <a:t>Segurança e portabilidade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i="1" lang="en-AU" sz="1200">
                <a:solidFill>
                  <a:srgbClr val="000000"/>
                </a:solidFill>
                <a:latin typeface="Arial"/>
                <a:ea typeface="Arial"/>
              </a:rPr>
              <a:t>Henderson-Sellers, 1996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AU" sz="4400">
                <a:solidFill>
                  <a:srgbClr val="000000"/>
                </a:solidFill>
                <a:latin typeface="Calibri Light"/>
              </a:rPr>
              <a:t>Cenários de Limpeza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AU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AU" sz="2800">
                <a:solidFill>
                  <a:srgbClr val="000000"/>
                </a:solidFill>
                <a:latin typeface="Calibri"/>
              </a:rPr>
              <a:t>Cenários são correlações entre métricas de código fonte e conceitos de código limpo.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 sz="2800">
                <a:solidFill>
                  <a:srgbClr val="000000"/>
                </a:solidFill>
                <a:latin typeface="Calibri"/>
              </a:rPr>
              <a:t>Ex:</a:t>
            </a:r>
            <a:endParaRPr/>
          </a:p>
          <a:p>
            <a:pPr>
              <a:lnSpc>
                <a:spcPct val="100000"/>
              </a:lnSpc>
            </a:pPr>
            <a:r>
              <a:rPr lang="en-AU" sz="2800">
                <a:solidFill>
                  <a:srgbClr val="000000"/>
                </a:solidFill>
                <a:latin typeface="Calibri"/>
              </a:rPr>
              <a:t>Classe pouco coesa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AU" sz="4400">
                <a:solidFill>
                  <a:srgbClr val="000000"/>
                </a:solidFill>
                <a:latin typeface="Calibri Light"/>
              </a:rPr>
              <a:t>Possíveis cenários/Recomendação</a:t>
            </a:r>
            <a:endParaRPr/>
          </a:p>
        </p:txBody>
      </p:sp>
      <p:graphicFrame>
        <p:nvGraphicFramePr>
          <p:cNvPr id="165" name="Table 2"/>
          <p:cNvGraphicFramePr/>
          <p:nvPr/>
        </p:nvGraphicFramePr>
        <p:xfrm>
          <a:off x="838080" y="1825560"/>
          <a:ext cx="10514520" cy="2864160"/>
        </p:xfrm>
        <a:graphic>
          <a:graphicData uri="http://schemas.openxmlformats.org/drawingml/2006/table">
            <a:tbl>
              <a:tblPr/>
              <a:tblGrid>
                <a:gridCol w="5257440"/>
                <a:gridCol w="5257440"/>
              </a:tblGrid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ffffff"/>
                          </a:solidFill>
                          <a:latin typeface="Calibri"/>
                        </a:rPr>
                        <a:t>Cenários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ffffff"/>
                          </a:solidFill>
                          <a:latin typeface="Calibri"/>
                        </a:rPr>
                        <a:t>Recomendação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pouco coesa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Reduzir a subdivisão da classe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Interface dos Métodos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Minimizar o número de parâmetros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com muitos filhos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Trocar Herança por Agregação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com muitos métodos grandes e/ou muitos condicionais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Quebrar os métodos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com muita exposição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Reduzir o número de parâmetros públicos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Complexidade estrutural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Reduzir a quantidade de responsabilidades da Classe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AU" sz="4400">
                <a:solidFill>
                  <a:srgbClr val="000000"/>
                </a:solidFill>
                <a:latin typeface="Calibri Light"/>
              </a:rPr>
              <a:t>Possíveis cenários/Métricas</a:t>
            </a:r>
            <a:endParaRPr/>
          </a:p>
        </p:txBody>
      </p:sp>
      <p:graphicFrame>
        <p:nvGraphicFramePr>
          <p:cNvPr id="167" name="Table 2"/>
          <p:cNvGraphicFramePr/>
          <p:nvPr/>
        </p:nvGraphicFramePr>
        <p:xfrm>
          <a:off x="838080" y="1825560"/>
          <a:ext cx="10013040" cy="2864160"/>
        </p:xfrm>
        <a:graphic>
          <a:graphicData uri="http://schemas.openxmlformats.org/drawingml/2006/table">
            <a:tbl>
              <a:tblPr/>
              <a:tblGrid>
                <a:gridCol w="5006520"/>
                <a:gridCol w="5006520"/>
              </a:tblGrid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ffffff"/>
                          </a:solidFill>
                          <a:latin typeface="Calibri"/>
                        </a:rPr>
                        <a:t>Cenários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ffffff"/>
                          </a:solidFill>
                          <a:latin typeface="Calibri"/>
                        </a:rPr>
                        <a:t>Métricas</a:t>
                      </a:r>
                      <a:endParaRPr/>
                    </a:p>
                  </a:txBody>
                  <a:tcPr/>
                </a:tc>
              </a:tr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pouco coesa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LCOM4 e RFC</a:t>
                      </a:r>
                      <a:endParaRPr/>
                    </a:p>
                  </a:txBody>
                  <a:tcPr/>
                </a:tc>
              </a:tr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Interface dos Métodos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ANPM</a:t>
                      </a:r>
                      <a:endParaRPr/>
                    </a:p>
                  </a:txBody>
                  <a:tcPr/>
                </a:tc>
              </a:tr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com muitos filhos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NOC</a:t>
                      </a:r>
                      <a:endParaRPr/>
                    </a:p>
                  </a:txBody>
                  <a:tcPr/>
                </a:tc>
              </a:tr>
              <a:tr h="630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com muitos métodos grandes e/ou muitos condicionais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AMLOC e ACCM</a:t>
                      </a:r>
                      <a:endParaRPr/>
                    </a:p>
                  </a:txBody>
                  <a:tcPr/>
                </a:tc>
              </a:tr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com muita exposição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NPA</a:t>
                      </a:r>
                      <a:endParaRPr/>
                    </a:p>
                  </a:txBody>
                  <a:tcPr/>
                </a:tc>
              </a:tr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Complexidade estrutural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CBO e LCOM4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8" name="CustomShape 3"/>
          <p:cNvSpPr/>
          <p:nvPr/>
        </p:nvSpPr>
        <p:spPr>
          <a:xfrm>
            <a:off x="838080" y="6076080"/>
            <a:ext cx="10061280" cy="64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AU" sz="1200">
                <a:solidFill>
                  <a:srgbClr val="8b8b8b"/>
                </a:solidFill>
                <a:latin typeface="Calibri"/>
              </a:rPr>
              <a:t>LCOM4(Falta de coesão entre métodos), RFC(Resposta para uma classe), ANPM(Média de número de parâmetros por método), NOC(Número de sub classes) , AMLOC(Número de linhas de código por método), ACCM(Média da complexidade ciclomática por métodos), NPA(Número de atributos públicos), CBO( Acomplamento entre objetos).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