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4" r:id="rId1"/>
  </p:sldMasterIdLst>
  <p:notesMasterIdLst>
    <p:notesMasterId r:id="rId17"/>
  </p:notesMasterIdLst>
  <p:sldIdLst>
    <p:sldId id="256" r:id="rId2"/>
    <p:sldId id="257" r:id="rId3"/>
    <p:sldId id="278" r:id="rId4"/>
    <p:sldId id="279" r:id="rId5"/>
    <p:sldId id="280" r:id="rId6"/>
    <p:sldId id="262" r:id="rId7"/>
    <p:sldId id="263" r:id="rId8"/>
    <p:sldId id="264" r:id="rId9"/>
    <p:sldId id="285" r:id="rId10"/>
    <p:sldId id="284" r:id="rId11"/>
    <p:sldId id="286" r:id="rId12"/>
    <p:sldId id="267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AU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AU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AU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AU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4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B078EF4-E253-4262-B7B5-D089E766E472}" type="slidenum">
              <a:rPr lang="en-AU" sz="1400">
                <a:latin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91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3BD7E74-E366-4AC9-BD2B-5CA1823C9391}" type="slidenum">
              <a:rPr lang="en-AU" sz="1200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739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34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29-May-15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0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8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8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29-May-15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6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7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2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29-May-15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6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3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29-May-15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23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523880" y="1333500"/>
            <a:ext cx="9142920" cy="28358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AU" sz="6000" dirty="0" err="1">
                <a:solidFill>
                  <a:srgbClr val="000000"/>
                </a:solidFill>
                <a:latin typeface="Calibri Light"/>
              </a:rPr>
              <a:t>Suporte</a:t>
            </a:r>
            <a:r>
              <a:rPr lang="en-AU" sz="60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AU" sz="6000" dirty="0" err="1">
                <a:solidFill>
                  <a:srgbClr val="000000"/>
                </a:solidFill>
                <a:latin typeface="Calibri Light"/>
              </a:rPr>
              <a:t>ao</a:t>
            </a:r>
            <a:r>
              <a:rPr lang="en-AU" sz="60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AU" sz="6000" dirty="0" err="1">
                <a:solidFill>
                  <a:srgbClr val="000000"/>
                </a:solidFill>
                <a:latin typeface="Calibri Light"/>
              </a:rPr>
              <a:t>desenvolvimento</a:t>
            </a:r>
            <a:r>
              <a:rPr lang="en-AU" sz="6000" dirty="0">
                <a:solidFill>
                  <a:srgbClr val="000000"/>
                </a:solidFill>
                <a:latin typeface="Calibri Light"/>
              </a:rPr>
              <a:t> de software </a:t>
            </a:r>
            <a:r>
              <a:rPr lang="en-AU" sz="6000" dirty="0" err="1">
                <a:solidFill>
                  <a:srgbClr val="000000"/>
                </a:solidFill>
                <a:latin typeface="Calibri Light"/>
              </a:rPr>
              <a:t>através</a:t>
            </a:r>
            <a:r>
              <a:rPr lang="en-AU" sz="6000" dirty="0">
                <a:solidFill>
                  <a:srgbClr val="000000"/>
                </a:solidFill>
                <a:latin typeface="Calibri Light"/>
              </a:rPr>
              <a:t> de um </a:t>
            </a:r>
            <a:r>
              <a:rPr lang="en-AU" sz="6000" dirty="0" err="1">
                <a:solidFill>
                  <a:srgbClr val="000000"/>
                </a:solidFill>
                <a:latin typeface="Calibri Light"/>
              </a:rPr>
              <a:t>ambiente</a:t>
            </a:r>
            <a:r>
              <a:rPr lang="en-AU" sz="6000" dirty="0">
                <a:solidFill>
                  <a:srgbClr val="000000"/>
                </a:solidFill>
                <a:latin typeface="Calibri Light"/>
              </a:rPr>
              <a:t> de DW</a:t>
            </a:r>
            <a:endParaRPr dirty="0"/>
          </a:p>
        </p:txBody>
      </p:sp>
      <p:sp>
        <p:nvSpPr>
          <p:cNvPr id="150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Ferramentas</a:t>
            </a:r>
            <a:r>
              <a:rPr lang="en-AU" dirty="0" smtClean="0"/>
              <a:t> de </a:t>
            </a:r>
            <a:r>
              <a:rPr lang="en-AU" dirty="0" err="1" smtClean="0"/>
              <a:t>coleta</a:t>
            </a:r>
            <a:r>
              <a:rPr lang="en-AU" dirty="0" smtClean="0"/>
              <a:t> de </a:t>
            </a:r>
            <a:r>
              <a:rPr lang="en-AU" dirty="0" err="1" smtClean="0"/>
              <a:t>métricas</a:t>
            </a:r>
            <a:r>
              <a:rPr lang="en-AU" dirty="0" smtClean="0"/>
              <a:t>	</a:t>
            </a:r>
            <a:endParaRPr lang="en-AU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pt-BR" sz="2800" dirty="0" err="1">
                <a:solidFill>
                  <a:srgbClr val="000000"/>
                </a:solidFill>
              </a:rPr>
              <a:t>Analizo</a:t>
            </a:r>
            <a:endParaRPr lang="pt-BR"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000" dirty="0">
                <a:solidFill>
                  <a:srgbClr val="000000"/>
                </a:solidFill>
              </a:rPr>
              <a:t>Suporta: Java, C e C++</a:t>
            </a:r>
            <a:endParaRPr lang="pt-BR"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000" dirty="0">
                <a:solidFill>
                  <a:srgbClr val="000000"/>
                </a:solidFill>
              </a:rPr>
              <a:t>Desenvolvido na UFBA.</a:t>
            </a:r>
            <a:endParaRPr lang="pt-BR"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000" dirty="0">
                <a:solidFill>
                  <a:srgbClr val="000000"/>
                </a:solidFill>
              </a:rPr>
              <a:t>Fornece as métricas: Total de classes abstratas, total do número de classes, etc.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2800" dirty="0" err="1">
                <a:solidFill>
                  <a:srgbClr val="000000"/>
                </a:solidFill>
              </a:rPr>
              <a:t>FindBugs</a:t>
            </a:r>
            <a:endParaRPr lang="pt-BR"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000" dirty="0">
                <a:solidFill>
                  <a:srgbClr val="000000"/>
                </a:solidFill>
              </a:rPr>
              <a:t>Analisa o código em busca de possíveis bugs.</a:t>
            </a:r>
            <a:endParaRPr lang="pt-BR"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000" dirty="0">
                <a:solidFill>
                  <a:srgbClr val="000000"/>
                </a:solidFill>
              </a:rPr>
              <a:t>Separados por categorias. </a:t>
            </a:r>
            <a:r>
              <a:rPr lang="pt-BR" sz="2000" dirty="0" err="1">
                <a:solidFill>
                  <a:srgbClr val="000000"/>
                </a:solidFill>
              </a:rPr>
              <a:t>Ex</a:t>
            </a:r>
            <a:r>
              <a:rPr lang="pt-BR" sz="2000" dirty="0">
                <a:solidFill>
                  <a:srgbClr val="000000"/>
                </a:solidFill>
              </a:rPr>
              <a:t>: </a:t>
            </a:r>
            <a:r>
              <a:rPr lang="pt-BR" sz="2000" dirty="0" err="1">
                <a:solidFill>
                  <a:srgbClr val="000000"/>
                </a:solidFill>
              </a:rPr>
              <a:t>Bad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practice</a:t>
            </a:r>
            <a:r>
              <a:rPr lang="pt-BR" sz="2000" dirty="0">
                <a:solidFill>
                  <a:srgbClr val="000000"/>
                </a:solidFill>
              </a:rPr>
              <a:t>.</a:t>
            </a:r>
            <a:endParaRPr lang="pt-BR"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000" dirty="0">
                <a:solidFill>
                  <a:srgbClr val="000000"/>
                </a:solidFill>
              </a:rPr>
              <a:t>Tipos de Bugs: CN: </a:t>
            </a:r>
            <a:r>
              <a:rPr lang="pt-BR" sz="2000" dirty="0" err="1">
                <a:solidFill>
                  <a:srgbClr val="000000"/>
                </a:solidFill>
              </a:rPr>
              <a:t>Class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implements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Cloneable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but</a:t>
            </a:r>
            <a:r>
              <a:rPr lang="pt-BR" sz="2000" dirty="0">
                <a:solidFill>
                  <a:srgbClr val="000000"/>
                </a:solidFill>
              </a:rPr>
              <a:t> does </a:t>
            </a:r>
            <a:r>
              <a:rPr lang="pt-BR" sz="2000" dirty="0" err="1">
                <a:solidFill>
                  <a:srgbClr val="000000"/>
                </a:solidFill>
              </a:rPr>
              <a:t>not</a:t>
            </a:r>
            <a:r>
              <a:rPr lang="pt-BR" sz="2000" dirty="0">
                <a:solidFill>
                  <a:srgbClr val="000000"/>
                </a:solidFill>
              </a:rPr>
              <a:t> define </a:t>
            </a:r>
            <a:r>
              <a:rPr lang="pt-BR" sz="2000" dirty="0" err="1">
                <a:solidFill>
                  <a:srgbClr val="000000"/>
                </a:solidFill>
              </a:rPr>
              <a:t>or</a:t>
            </a:r>
            <a:r>
              <a:rPr lang="pt-BR" sz="2000" dirty="0">
                <a:solidFill>
                  <a:srgbClr val="000000"/>
                </a:solidFill>
              </a:rPr>
              <a:t> use clone </a:t>
            </a:r>
            <a:r>
              <a:rPr lang="pt-BR" sz="2000" dirty="0" err="1">
                <a:solidFill>
                  <a:srgbClr val="000000"/>
                </a:solidFill>
              </a:rPr>
              <a:t>method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0000"/>
                </a:solidFill>
              </a:rPr>
              <a:t>PMD</a:t>
            </a:r>
            <a:endParaRPr lang="pt-BR"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000" dirty="0">
                <a:solidFill>
                  <a:srgbClr val="000000"/>
                </a:solidFill>
              </a:rPr>
              <a:t>Violações</a:t>
            </a:r>
            <a:endParaRPr lang="pt-BR"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000" dirty="0">
                <a:solidFill>
                  <a:srgbClr val="000000"/>
                </a:solidFill>
              </a:rPr>
              <a:t>Apresenta as possíveis violações</a:t>
            </a:r>
            <a:endParaRPr lang="pt-BR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77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Solução</a:t>
            </a:r>
            <a:r>
              <a:rPr lang="en-AU" dirty="0" smtClean="0"/>
              <a:t>	</a:t>
            </a:r>
            <a:endParaRPr lang="en-AU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32" y="1851593"/>
            <a:ext cx="7772662" cy="4012065"/>
          </a:xfrm>
        </p:spPr>
      </p:pic>
    </p:spTree>
    <p:extLst>
      <p:ext uri="{BB962C8B-B14F-4D97-AF65-F5344CB8AC3E}">
        <p14:creationId xmlns:p14="http://schemas.microsoft.com/office/powerpoint/2010/main" val="30574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Dashboards</a:t>
            </a:r>
            <a:endParaRPr lang="en-AU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75" y="1846263"/>
            <a:ext cx="7250976" cy="40227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Dashboards</a:t>
            </a:r>
            <a:endParaRPr lang="en-AU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75" y="1869092"/>
            <a:ext cx="7250976" cy="3977067"/>
          </a:xfrm>
        </p:spPr>
      </p:pic>
    </p:spTree>
    <p:extLst>
      <p:ext uri="{BB962C8B-B14F-4D97-AF65-F5344CB8AC3E}">
        <p14:creationId xmlns:p14="http://schemas.microsoft.com/office/powerpoint/2010/main" val="36781615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Dashboards</a:t>
            </a:r>
            <a:endParaRPr lang="en-AU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316" y="1846263"/>
            <a:ext cx="7247694" cy="4022725"/>
          </a:xfrm>
        </p:spPr>
      </p:pic>
    </p:spTree>
    <p:extLst>
      <p:ext uri="{BB962C8B-B14F-4D97-AF65-F5344CB8AC3E}">
        <p14:creationId xmlns:p14="http://schemas.microsoft.com/office/powerpoint/2010/main" val="19788489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Dashboards</a:t>
            </a:r>
            <a:endParaRPr lang="en-AU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47" y="1846263"/>
            <a:ext cx="7202431" cy="4022725"/>
          </a:xfrm>
        </p:spPr>
      </p:pic>
    </p:spTree>
    <p:extLst>
      <p:ext uri="{BB962C8B-B14F-4D97-AF65-F5344CB8AC3E}">
        <p14:creationId xmlns:p14="http://schemas.microsoft.com/office/powerpoint/2010/main" val="30097755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168480"/>
            <a:ext cx="10514520" cy="152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AU" sz="4000" dirty="0" err="1">
                <a:solidFill>
                  <a:srgbClr val="000000"/>
                </a:solidFill>
                <a:latin typeface="Calibri Light"/>
              </a:rPr>
              <a:t>Laborátorio</a:t>
            </a:r>
            <a:r>
              <a:rPr lang="en-AU" sz="40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AU" sz="4000" dirty="0" err="1">
                <a:solidFill>
                  <a:srgbClr val="000000"/>
                </a:solidFill>
                <a:latin typeface="Calibri Light"/>
              </a:rPr>
              <a:t>Avançado</a:t>
            </a:r>
            <a:r>
              <a:rPr lang="en-AU" sz="40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AU" sz="4000" dirty="0" err="1">
                <a:solidFill>
                  <a:srgbClr val="000000"/>
                </a:solidFill>
                <a:latin typeface="Calibri Light"/>
              </a:rPr>
              <a:t>Produção</a:t>
            </a:r>
            <a:r>
              <a:rPr lang="en-AU" sz="40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AU" sz="4000" dirty="0" err="1">
                <a:solidFill>
                  <a:srgbClr val="000000"/>
                </a:solidFill>
                <a:latin typeface="Calibri Light"/>
              </a:rPr>
              <a:t>Pesquisa</a:t>
            </a:r>
            <a:r>
              <a:rPr lang="en-AU" sz="4000" dirty="0">
                <a:solidFill>
                  <a:srgbClr val="000000"/>
                </a:solidFill>
                <a:latin typeface="Calibri Light"/>
              </a:rPr>
              <a:t> e </a:t>
            </a:r>
            <a:r>
              <a:rPr lang="en-AU" sz="4000" dirty="0" err="1">
                <a:solidFill>
                  <a:srgbClr val="000000"/>
                </a:solidFill>
                <a:latin typeface="Calibri Light"/>
              </a:rPr>
              <a:t>Inovação</a:t>
            </a:r>
            <a:r>
              <a:rPr lang="en-AU" sz="40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AU" sz="40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AU" sz="4000" dirty="0">
                <a:solidFill>
                  <a:srgbClr val="000000"/>
                </a:solidFill>
                <a:latin typeface="Calibri Light"/>
              </a:rPr>
              <a:t> Software (LAPPIS) </a:t>
            </a:r>
            <a:r>
              <a:rPr lang="en-AU" sz="4400" dirty="0">
                <a:solidFill>
                  <a:srgbClr val="000000"/>
                </a:solidFill>
                <a:latin typeface="Calibri Light"/>
              </a:rPr>
              <a:t>		</a:t>
            </a:r>
            <a:endParaRPr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57580" y="1989000"/>
            <a:ext cx="4937760" cy="402336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sz="2800" dirty="0">
                <a:solidFill>
                  <a:srgbClr val="000000"/>
                </a:solidFill>
              </a:rPr>
              <a:t>Linhas de pesquisa</a:t>
            </a:r>
            <a:endParaRPr lang="pt-BR" sz="2800" dirty="0"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pt-BR" sz="2800" dirty="0" err="1">
                <a:solidFill>
                  <a:srgbClr val="000000"/>
                </a:solidFill>
              </a:rPr>
              <a:t>DataWerehouse</a:t>
            </a:r>
            <a:endParaRPr lang="pt-BR" sz="2800" dirty="0"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pt-BR" sz="2800" dirty="0">
                <a:solidFill>
                  <a:srgbClr val="000000"/>
                </a:solidFill>
              </a:rPr>
              <a:t>Métricas de qualidade de software.</a:t>
            </a:r>
            <a:endParaRPr lang="pt-BR" sz="2800" dirty="0"/>
          </a:p>
          <a:p>
            <a:endParaRPr lang="en-AU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2252663"/>
            <a:ext cx="4857750" cy="32099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168480"/>
            <a:ext cx="10514520" cy="152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AU" sz="4400" dirty="0">
                <a:solidFill>
                  <a:srgbClr val="000000"/>
                </a:solidFill>
                <a:latin typeface="Calibri Light"/>
              </a:rPr>
              <a:t>		</a:t>
            </a:r>
            <a:endParaRPr dirty="0"/>
          </a:p>
        </p:txBody>
      </p:sp>
      <p:sp>
        <p:nvSpPr>
          <p:cNvPr id="15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400" dirty="0" smtClean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Métricas</a:t>
            </a:r>
            <a:r>
              <a:rPr lang="en-AU" dirty="0" smtClean="0"/>
              <a:t> de </a:t>
            </a:r>
            <a:r>
              <a:rPr lang="en-AU" dirty="0" err="1" smtClean="0"/>
              <a:t>código</a:t>
            </a:r>
            <a:endParaRPr lang="en-AU" dirty="0"/>
          </a:p>
        </p:txBody>
      </p:sp>
      <p:pic>
        <p:nvPicPr>
          <p:cNvPr id="6" name="Shape 30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t="6777"/>
          <a:stretch/>
        </p:blipFill>
        <p:spPr>
          <a:xfrm>
            <a:off x="1097280" y="1846263"/>
            <a:ext cx="10058400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27940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168480"/>
            <a:ext cx="10514520" cy="152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AU" sz="4400" dirty="0">
                <a:solidFill>
                  <a:srgbClr val="000000"/>
                </a:solidFill>
                <a:latin typeface="Calibri Light"/>
              </a:rPr>
              <a:t>		</a:t>
            </a:r>
            <a:endParaRPr dirty="0"/>
          </a:p>
        </p:txBody>
      </p:sp>
      <p:sp>
        <p:nvSpPr>
          <p:cNvPr id="15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400" dirty="0" smtClean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 </a:t>
            </a:r>
            <a:r>
              <a:rPr lang="en-AU" dirty="0" err="1" smtClean="0"/>
              <a:t>que</a:t>
            </a:r>
            <a:r>
              <a:rPr lang="en-AU" dirty="0" smtClean="0"/>
              <a:t> </a:t>
            </a:r>
            <a:r>
              <a:rPr lang="en-AU" dirty="0" err="1" smtClean="0"/>
              <a:t>são</a:t>
            </a:r>
            <a:r>
              <a:rPr lang="en-AU" dirty="0" smtClean="0"/>
              <a:t>? </a:t>
            </a:r>
            <a:endParaRPr lang="en-AU" dirty="0"/>
          </a:p>
        </p:txBody>
      </p:sp>
      <p:pic>
        <p:nvPicPr>
          <p:cNvPr id="8" name="Shape 36"/>
          <p:cNvPicPr preferRelativeResize="0">
            <a:picLocks noGrp="1"/>
          </p:cNvPicPr>
          <p:nvPr>
            <p:ph sz="half"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6963" y="1949662"/>
            <a:ext cx="4938712" cy="38159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ln>
            <a:noFill/>
          </a:ln>
        </p:spPr>
        <p:txBody>
          <a:bodyPr/>
          <a:lstStyle/>
          <a:p>
            <a:pPr marL="596900" indent="-45720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3200" dirty="0"/>
              <a:t>Nominal</a:t>
            </a:r>
          </a:p>
          <a:p>
            <a:pPr marL="596900" indent="-45720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3200" dirty="0"/>
              <a:t>Ordinária</a:t>
            </a:r>
          </a:p>
          <a:p>
            <a:pPr marL="596900" indent="-45720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3200" dirty="0"/>
              <a:t>Intervalo</a:t>
            </a:r>
          </a:p>
          <a:p>
            <a:pPr marL="596900" indent="-45720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3200" dirty="0"/>
              <a:t>Racional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31762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168480"/>
            <a:ext cx="10514520" cy="152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AU" sz="4400" dirty="0">
                <a:solidFill>
                  <a:srgbClr val="000000"/>
                </a:solidFill>
                <a:latin typeface="Calibri Light"/>
              </a:rPr>
              <a:t>		</a:t>
            </a:r>
            <a:endParaRPr dirty="0"/>
          </a:p>
        </p:txBody>
      </p:sp>
      <p:sp>
        <p:nvSpPr>
          <p:cNvPr id="15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400" dirty="0" smtClean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Para o </a:t>
            </a:r>
            <a:r>
              <a:rPr lang="en-AU" dirty="0" err="1" smtClean="0"/>
              <a:t>que</a:t>
            </a:r>
            <a:r>
              <a:rPr lang="en-AU" dirty="0" smtClean="0"/>
              <a:t> </a:t>
            </a:r>
            <a:r>
              <a:rPr lang="en-AU" dirty="0" err="1" smtClean="0"/>
              <a:t>servem</a:t>
            </a:r>
            <a:r>
              <a:rPr lang="en-AU" dirty="0" smtClean="0"/>
              <a:t>? </a:t>
            </a:r>
            <a:endParaRPr lang="en-AU" dirty="0"/>
          </a:p>
        </p:txBody>
      </p:sp>
      <p:pic>
        <p:nvPicPr>
          <p:cNvPr id="9" name="Shape 42"/>
          <p:cNvPicPr preferRelativeResize="0">
            <a:picLocks noGrp="1"/>
          </p:cNvPicPr>
          <p:nvPr>
            <p:ph sz="half" idx="1"/>
          </p:nvPr>
        </p:nvPicPr>
        <p:blipFill rotWithShape="1">
          <a:blip r:embed="rId2">
            <a:alphaModFix/>
          </a:blip>
          <a:stretch/>
        </p:blipFill>
        <p:spPr>
          <a:xfrm>
            <a:off x="1096963" y="2422312"/>
            <a:ext cx="4938712" cy="2870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Permitem a análise de dados relacionados a</a:t>
            </a:r>
          </a:p>
          <a:p>
            <a:endParaRPr lang="pt-BR" dirty="0"/>
          </a:p>
          <a:p>
            <a:pPr marL="609585" indent="-457189">
              <a:buClr>
                <a:srgbClr val="000000"/>
              </a:buClr>
              <a:buFont typeface="Arial"/>
              <a:buChar char="●"/>
            </a:pPr>
            <a:r>
              <a:rPr lang="pt-BR" dirty="0"/>
              <a:t>Erros</a:t>
            </a:r>
          </a:p>
          <a:p>
            <a:pPr marL="609585" indent="-457189">
              <a:buClr>
                <a:srgbClr val="000000"/>
              </a:buClr>
              <a:buFont typeface="Arial"/>
              <a:buChar char="●"/>
            </a:pPr>
            <a:r>
              <a:rPr lang="pt-BR" dirty="0"/>
              <a:t>Flexibilidade</a:t>
            </a:r>
          </a:p>
          <a:p>
            <a:pPr marL="609585" indent="-457189">
              <a:buClr>
                <a:srgbClr val="000000"/>
              </a:buClr>
              <a:buFont typeface="Arial"/>
              <a:buChar char="●"/>
            </a:pPr>
            <a:r>
              <a:rPr lang="pt-BR" dirty="0"/>
              <a:t>Complexidade</a:t>
            </a:r>
          </a:p>
          <a:p>
            <a:pPr marL="609585" indent="-457189">
              <a:buClr>
                <a:srgbClr val="000000"/>
              </a:buClr>
              <a:buFont typeface="Arial"/>
              <a:buChar char="●"/>
            </a:pPr>
            <a:r>
              <a:rPr lang="pt-BR" dirty="0"/>
              <a:t>Legibilidade</a:t>
            </a:r>
          </a:p>
          <a:p>
            <a:pPr marL="609585" indent="-457189">
              <a:buClr>
                <a:srgbClr val="000000"/>
              </a:buClr>
              <a:buFont typeface="Arial"/>
              <a:buChar char="●"/>
            </a:pPr>
            <a:r>
              <a:rPr lang="pt-BR" dirty="0" err="1"/>
              <a:t>Manutenibilidade</a:t>
            </a:r>
            <a:endParaRPr lang="pt-BR" dirty="0"/>
          </a:p>
          <a:p>
            <a:pPr marL="609585" indent="-457189">
              <a:buClr>
                <a:srgbClr val="000000"/>
              </a:buClr>
              <a:buFont typeface="Arial"/>
              <a:buChar char="●"/>
            </a:pPr>
            <a:r>
              <a:rPr lang="pt-BR" dirty="0"/>
              <a:t>Segurança e portabilidade</a:t>
            </a:r>
          </a:p>
          <a:p>
            <a:endParaRPr lang="pt-BR" dirty="0"/>
          </a:p>
          <a:p>
            <a:pPr algn="r"/>
            <a:r>
              <a:rPr lang="pt-BR" sz="1400" i="1" dirty="0"/>
              <a:t>Henderson-Sellers, 1996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3030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solidFill>
                  <a:srgbClr val="000000"/>
                </a:solidFill>
              </a:rPr>
              <a:t>Cenários</a:t>
            </a:r>
            <a:r>
              <a:rPr lang="en-AU" dirty="0">
                <a:solidFill>
                  <a:srgbClr val="000000"/>
                </a:solidFill>
              </a:rPr>
              <a:t> de </a:t>
            </a:r>
            <a:r>
              <a:rPr lang="en-AU" dirty="0" err="1" smtClean="0">
                <a:solidFill>
                  <a:srgbClr val="000000"/>
                </a:solidFill>
              </a:rPr>
              <a:t>Limpeza</a:t>
            </a:r>
            <a:endParaRPr lang="en-AU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400" dirty="0"/>
              <a:t>Um código limpo está inserido em um estilo de programação que busca a proximidade a três valores: expressividade, simplicidade e flexibilidade. (</a:t>
            </a:r>
            <a:r>
              <a:rPr lang="pt-BR" sz="2400" dirty="0" err="1"/>
              <a:t>Machini</a:t>
            </a:r>
            <a:r>
              <a:rPr lang="pt-BR" sz="2400" dirty="0"/>
              <a:t> et al, 2010) 	Cenários </a:t>
            </a:r>
            <a:r>
              <a:rPr lang="pt-BR" sz="2400" dirty="0"/>
              <a:t>são correlações entre métricas de código fonte e conceitos de código limpo.</a:t>
            </a:r>
          </a:p>
          <a:p>
            <a:endParaRPr lang="en-AU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938" y="1846263"/>
            <a:ext cx="3283725" cy="40227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AU" sz="4400">
                <a:solidFill>
                  <a:srgbClr val="000000"/>
                </a:solidFill>
                <a:latin typeface="Calibri Light"/>
              </a:rPr>
              <a:t>Possíveis cenários/Recomendação</a:t>
            </a:r>
            <a:endParaRPr/>
          </a:p>
        </p:txBody>
      </p:sp>
      <p:graphicFrame>
        <p:nvGraphicFramePr>
          <p:cNvPr id="165" name="Table 2"/>
          <p:cNvGraphicFramePr/>
          <p:nvPr>
            <p:extLst>
              <p:ext uri="{D42A27DB-BD31-4B8C-83A1-F6EECF244321}">
                <p14:modId xmlns:p14="http://schemas.microsoft.com/office/powerpoint/2010/main" val="4057307602"/>
              </p:ext>
            </p:extLst>
          </p:nvPr>
        </p:nvGraphicFramePr>
        <p:xfrm>
          <a:off x="838080" y="1825560"/>
          <a:ext cx="10514880" cy="2731320"/>
        </p:xfrm>
        <a:graphic>
          <a:graphicData uri="http://schemas.openxmlformats.org/drawingml/2006/table">
            <a:tbl>
              <a:tblPr/>
              <a:tblGrid>
                <a:gridCol w="5257440"/>
                <a:gridCol w="5257440"/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err="1">
                          <a:solidFill>
                            <a:srgbClr val="000000"/>
                          </a:solidFill>
                          <a:latin typeface="Calibri"/>
                        </a:rPr>
                        <a:t>Classe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AU" dirty="0" err="1">
                          <a:solidFill>
                            <a:srgbClr val="000000"/>
                          </a:solidFill>
                          <a:latin typeface="Calibri"/>
                        </a:rPr>
                        <a:t>pouco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AU" dirty="0" err="1">
                          <a:solidFill>
                            <a:srgbClr val="000000"/>
                          </a:solidFill>
                          <a:latin typeface="Calibri"/>
                        </a:rPr>
                        <a:t>coesa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Reduzir a subdivisão da classe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Interface dos Métodos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Minimizar o número de parâmetros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Classe com muitos filhos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Trocar Herança por Agregação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Classe com muitos métodos grandes e/ou muitos condicionais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Quebrar os métodos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Classe com muita exposição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Reduzir o número de parâmetros públicos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Complexidade estrutural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err="1">
                          <a:solidFill>
                            <a:srgbClr val="000000"/>
                          </a:solidFill>
                          <a:latin typeface="Calibri"/>
                        </a:rPr>
                        <a:t>Reduzir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latin typeface="Calibri"/>
                        </a:rPr>
                        <a:t> a </a:t>
                      </a:r>
                      <a:r>
                        <a:rPr lang="en-AU" dirty="0" err="1">
                          <a:solidFill>
                            <a:srgbClr val="000000"/>
                          </a:solidFill>
                          <a:latin typeface="Calibri"/>
                        </a:rPr>
                        <a:t>quantidade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AU" dirty="0" err="1">
                          <a:solidFill>
                            <a:srgbClr val="000000"/>
                          </a:solidFill>
                          <a:latin typeface="Calibri"/>
                        </a:rPr>
                        <a:t>responsabilidades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latin typeface="Calibri"/>
                        </a:rPr>
                        <a:t> da </a:t>
                      </a:r>
                      <a:r>
                        <a:rPr lang="en-AU" dirty="0" err="1">
                          <a:solidFill>
                            <a:srgbClr val="000000"/>
                          </a:solidFill>
                          <a:latin typeface="Calibri"/>
                        </a:rPr>
                        <a:t>Classe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AU" sz="4400">
                <a:solidFill>
                  <a:srgbClr val="000000"/>
                </a:solidFill>
                <a:latin typeface="Calibri Light"/>
              </a:rPr>
              <a:t>Possíveis cenários/Métricas</a:t>
            </a:r>
            <a:endParaRPr/>
          </a:p>
        </p:txBody>
      </p:sp>
      <p:graphicFrame>
        <p:nvGraphicFramePr>
          <p:cNvPr id="167" name="Table 2"/>
          <p:cNvGraphicFramePr/>
          <p:nvPr>
            <p:extLst>
              <p:ext uri="{D42A27DB-BD31-4B8C-83A1-F6EECF244321}">
                <p14:modId xmlns:p14="http://schemas.microsoft.com/office/powerpoint/2010/main" val="4286988288"/>
              </p:ext>
            </p:extLst>
          </p:nvPr>
        </p:nvGraphicFramePr>
        <p:xfrm>
          <a:off x="838080" y="1825560"/>
          <a:ext cx="10013040" cy="2501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06520"/>
                <a:gridCol w="5006520"/>
              </a:tblGrid>
              <a:tr h="37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err="1"/>
                        <a:t>Classe</a:t>
                      </a:r>
                      <a:r>
                        <a:rPr lang="en-AU" dirty="0"/>
                        <a:t> </a:t>
                      </a:r>
                      <a:r>
                        <a:rPr lang="en-AU" dirty="0" err="1"/>
                        <a:t>pouco</a:t>
                      </a:r>
                      <a:r>
                        <a:rPr lang="en-AU" dirty="0"/>
                        <a:t> </a:t>
                      </a:r>
                      <a:r>
                        <a:rPr lang="en-AU" dirty="0" err="1"/>
                        <a:t>coesa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LCOM4 e RFC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Interface dos </a:t>
                      </a:r>
                      <a:r>
                        <a:rPr lang="en-AU" dirty="0" err="1"/>
                        <a:t>Métodos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ANPM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err="1"/>
                        <a:t>Classe</a:t>
                      </a:r>
                      <a:r>
                        <a:rPr lang="en-AU" dirty="0"/>
                        <a:t> com </a:t>
                      </a:r>
                      <a:r>
                        <a:rPr lang="en-AU" dirty="0" err="1"/>
                        <a:t>muitos</a:t>
                      </a:r>
                      <a:r>
                        <a:rPr lang="en-AU" dirty="0"/>
                        <a:t> </a:t>
                      </a:r>
                      <a:r>
                        <a:rPr lang="en-AU" dirty="0" err="1"/>
                        <a:t>filhos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NOC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Classe com muitos métodos grandes e/ou muitos condicionais</a:t>
                      </a: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AMLOC e ACCM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Classe com muita exposição</a:t>
                      </a: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NPA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Complexidade estrutural</a:t>
                      </a: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CBO e LCOM4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8" name="CustomShape 3"/>
          <p:cNvSpPr/>
          <p:nvPr/>
        </p:nvSpPr>
        <p:spPr>
          <a:xfrm>
            <a:off x="838080" y="5631580"/>
            <a:ext cx="10061280" cy="64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1200" dirty="0">
                <a:solidFill>
                  <a:srgbClr val="8B8B8B"/>
                </a:solidFill>
                <a:latin typeface="Calibri"/>
              </a:rPr>
              <a:t>LCOM4(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Falta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 de 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coesão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 entre 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métodos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), RFC(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Resposta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 para 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uma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classe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), ANPM(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Média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 de 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número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 de 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parâmetros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por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método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), NOC(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Número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 de sub classes) , AMLOC(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Número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 de 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linhas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 de 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código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por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método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), ACCM(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Média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 da 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complexidade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ciclomática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por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métodos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), NPA(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Número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 de 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atributos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públicos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), CBO( 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Acomplamento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 entre </a:t>
            </a:r>
            <a:r>
              <a:rPr lang="en-AU" sz="1200" dirty="0" err="1">
                <a:solidFill>
                  <a:srgbClr val="8B8B8B"/>
                </a:solidFill>
                <a:latin typeface="Calibri"/>
              </a:rPr>
              <a:t>objetos</a:t>
            </a:r>
            <a:r>
              <a:rPr lang="en-AU" sz="1200" dirty="0">
                <a:solidFill>
                  <a:srgbClr val="8B8B8B"/>
                </a:solidFill>
                <a:latin typeface="Calibri"/>
              </a:rPr>
              <a:t>).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Ferramentas</a:t>
            </a:r>
            <a:r>
              <a:rPr lang="en-AU" dirty="0" smtClean="0"/>
              <a:t>	</a:t>
            </a:r>
            <a:endParaRPr lang="en-AU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4000" dirty="0" err="1" smtClean="0"/>
              <a:t>Analizo</a:t>
            </a:r>
            <a:endParaRPr lang="en-AU" sz="4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AU" sz="4000" dirty="0" err="1" smtClean="0"/>
              <a:t>FindBugs</a:t>
            </a:r>
            <a:endParaRPr lang="en-AU" sz="4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AU" sz="4000" dirty="0" smtClean="0"/>
              <a:t>PMD</a:t>
            </a:r>
            <a:endParaRPr lang="en-AU" sz="40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191" y="2013690"/>
            <a:ext cx="1523809" cy="609524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000" y="2677401"/>
            <a:ext cx="1600000" cy="162539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000" y="4156687"/>
            <a:ext cx="1523809" cy="9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336</Words>
  <Application>Microsoft Office PowerPoint</Application>
  <PresentationFormat>Widescreen</PresentationFormat>
  <Paragraphs>79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DejaVu Sans</vt:lpstr>
      <vt:lpstr>Times New Roman</vt:lpstr>
      <vt:lpstr>Retrospectiva</vt:lpstr>
      <vt:lpstr>Apresentação do PowerPoint</vt:lpstr>
      <vt:lpstr>Apresentação do PowerPoint</vt:lpstr>
      <vt:lpstr>Métricas de código</vt:lpstr>
      <vt:lpstr>O que são? </vt:lpstr>
      <vt:lpstr>Para o que servem? </vt:lpstr>
      <vt:lpstr>Cenários de Limpeza</vt:lpstr>
      <vt:lpstr>Apresentação do PowerPoint</vt:lpstr>
      <vt:lpstr>Apresentação do PowerPoint</vt:lpstr>
      <vt:lpstr>Ferramentas </vt:lpstr>
      <vt:lpstr>Ferramentas de coleta de métricas </vt:lpstr>
      <vt:lpstr>Solução </vt:lpstr>
      <vt:lpstr>Dashboards</vt:lpstr>
      <vt:lpstr>Dashboards</vt:lpstr>
      <vt:lpstr>Dashboards</vt:lpstr>
      <vt:lpstr>Dashboards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Gustavo Rodrigues Coelho</cp:lastModifiedBy>
  <cp:revision>14</cp:revision>
  <dcterms:modified xsi:type="dcterms:W3CDTF">2015-05-29T04:44:25Z</dcterms:modified>
</cp:coreProperties>
</file>