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8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99" r:id="rId9"/>
    <p:sldId id="262" r:id="rId10"/>
    <p:sldId id="263" r:id="rId11"/>
    <p:sldId id="264" r:id="rId12"/>
    <p:sldId id="267" r:id="rId13"/>
    <p:sldId id="272" r:id="rId14"/>
    <p:sldId id="297" r:id="rId15"/>
    <p:sldId id="265" r:id="rId16"/>
    <p:sldId id="266" r:id="rId17"/>
    <p:sldId id="295" r:id="rId18"/>
    <p:sldId id="296" r:id="rId19"/>
    <p:sldId id="302" r:id="rId20"/>
    <p:sldId id="303" r:id="rId21"/>
    <p:sldId id="275" r:id="rId22"/>
    <p:sldId id="308" r:id="rId23"/>
    <p:sldId id="304" r:id="rId24"/>
    <p:sldId id="305" r:id="rId25"/>
    <p:sldId id="309" r:id="rId26"/>
    <p:sldId id="274" r:id="rId27"/>
    <p:sldId id="29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C02B09-A87A-42A7-AA20-1D5A7EF61049}">
  <a:tblStyle styleId="{2DC02B09-A87A-42A7-AA20-1D5A7EF61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50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08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97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913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92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73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sz="30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sz="900" b="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"/>
              <a:buNone/>
              <a:defRPr sz="3000" b="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None/>
              <a:defRPr sz="1100" b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sz="3000" b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iaibib01.univali.br/pdf/Rafael%20Alves%20da%20Concei&#231;&#227;o.pdf" TargetMode="External"/><Relationship Id="rId2" Type="http://schemas.openxmlformats.org/officeDocument/2006/relationships/hyperlink" Target="https://dspace.bc.uepb.edu.br/jspui/bitstream/123456789/3276/1/PDF%20-%20Anderson%20Yuri%20Dantas%20Alves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://saber.unioeste.br/index.php/csaemrevista/article/view/36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oladeecommerce.com/artigos/entrega-de-produtos-para-loja-virtual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ecommercebrasil.com.br/noticias/impulsionada-expansao-ecommerce-coronaviru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faccamp.br/new/arq/pdf/mestrado/Documentos/producao_discente/2011/04abril/AdaniCusinSacilotti/dissertaCAo.pdf" TargetMode="External"/><Relationship Id="rId5" Type="http://schemas.openxmlformats.org/officeDocument/2006/relationships/hyperlink" Target="http://repositorio.unesc.net/handle/1/3277" TargetMode="External"/><Relationship Id="rId4" Type="http://schemas.openxmlformats.org/officeDocument/2006/relationships/hyperlink" Target="https://www.lumiun.com/blog/qual-e-a-importancia-da-organizacao-no-ambiente-corporativo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002091" y="4210542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Jo</a:t>
            </a:r>
            <a:r>
              <a:rPr lang="en-US" dirty="0" err="1"/>
              <a:t>ão</a:t>
            </a:r>
            <a:r>
              <a:rPr lang="en-US" dirty="0"/>
              <a:t> Augusto Lissoni Lanjoni</a:t>
            </a:r>
            <a:br>
              <a:rPr lang="en-US" dirty="0"/>
            </a:br>
            <a:r>
              <a:rPr lang="en-US" dirty="0"/>
              <a:t>Paulo Junior </a:t>
            </a:r>
            <a:r>
              <a:rPr lang="en-US" dirty="0" err="1"/>
              <a:t>Walbueno</a:t>
            </a:r>
            <a:r>
              <a:rPr lang="en-US" dirty="0"/>
              <a:t> dos Santos</a:t>
            </a:r>
            <a:br>
              <a:rPr lang="en-US" dirty="0"/>
            </a:br>
            <a:r>
              <a:rPr lang="en-US" dirty="0" err="1"/>
              <a:t>Orientador</a:t>
            </a:r>
            <a:r>
              <a:rPr lang="en-US" dirty="0"/>
              <a:t>: André Luis </a:t>
            </a:r>
            <a:r>
              <a:rPr lang="en-US" dirty="0" err="1"/>
              <a:t>Gobbi</a:t>
            </a:r>
            <a:r>
              <a:rPr lang="en-US" dirty="0"/>
              <a:t> Primo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Coorientador</a:t>
            </a:r>
            <a:r>
              <a:rPr lang="en-US" dirty="0"/>
              <a:t>: Marcelo Luis </a:t>
            </a:r>
            <a:r>
              <a:rPr lang="en-US" dirty="0" err="1"/>
              <a:t>Murari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6521D1B2-E92D-4593-848A-0D1C9F19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315" y="25128"/>
            <a:ext cx="5143500" cy="5143500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A0E01323-687D-421E-8DD3-4ACBD457C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84" y="4852"/>
            <a:ext cx="1094324" cy="1266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3DA01E-C726-485C-958A-D8A836BC88A5}"/>
              </a:ext>
            </a:extLst>
          </p:cNvPr>
          <p:cNvSpPr txBox="1"/>
          <p:nvPr/>
        </p:nvSpPr>
        <p:spPr>
          <a:xfrm>
            <a:off x="4234136" y="226188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AsAid</a:t>
            </a:r>
            <a:r>
              <a:rPr lang="en-US" dirty="0">
                <a:solidFill>
                  <a:schemeClr val="accent1"/>
                </a:solidFill>
              </a:rPr>
              <a:t>, o </a:t>
            </a:r>
            <a:r>
              <a:rPr lang="en-US" dirty="0" err="1">
                <a:solidFill>
                  <a:schemeClr val="accent1"/>
                </a:solidFill>
              </a:rPr>
              <a:t>sistema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busca</a:t>
            </a:r>
            <a:r>
              <a:rPr lang="en-US" dirty="0">
                <a:solidFill>
                  <a:schemeClr val="accent1"/>
                </a:solidFill>
              </a:rPr>
              <a:t> auxiliar </a:t>
            </a:r>
          </a:p>
          <a:p>
            <a:r>
              <a:rPr lang="en-US" dirty="0">
                <a:solidFill>
                  <a:schemeClr val="accent1"/>
                </a:solidFill>
              </a:rPr>
              <a:t>o </a:t>
            </a:r>
            <a:r>
              <a:rPr lang="en-US" dirty="0" err="1">
                <a:solidFill>
                  <a:schemeClr val="accent1"/>
                </a:solidFill>
              </a:rPr>
              <a:t>controle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assistências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03. Justificativa</a:t>
            </a:r>
            <a:endParaRPr dirty="0"/>
          </a:p>
        </p:txBody>
      </p:sp>
      <p:sp>
        <p:nvSpPr>
          <p:cNvPr id="564" name="Google Shape;564;p30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 dirty="0">
                <a:solidFill>
                  <a:schemeClr val="lt1"/>
                </a:solidFill>
              </a:rPr>
              <a:t>Visualizar o andamento de um pedido com mais praticidade</a:t>
            </a:r>
            <a:endParaRPr sz="900" dirty="0"/>
          </a:p>
        </p:txBody>
      </p:sp>
      <p:sp>
        <p:nvSpPr>
          <p:cNvPr id="565" name="Google Shape;565;p30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Melhor estrutura empresarial para suporte</a:t>
            </a:r>
            <a:endParaRPr sz="900" dirty="0"/>
          </a:p>
        </p:txBody>
      </p:sp>
      <p:sp>
        <p:nvSpPr>
          <p:cNvPr id="566" name="Google Shape;566;p30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Maior acessibilidade de atendimento ao cliente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ACOMPANHAMENTO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ESTRUTURA</a:t>
            </a:r>
            <a:endParaRPr sz="9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ACESSIBILIDADE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id="{1C8747AC-3754-45D8-9918-4E16AD23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03. Justificativa</a:t>
            </a:r>
            <a:endParaRPr dirty="0"/>
          </a:p>
        </p:txBody>
      </p:sp>
      <p:sp>
        <p:nvSpPr>
          <p:cNvPr id="653" name="Google Shape;653;p33"/>
          <p:cNvSpPr txBox="1">
            <a:spLocks noGrp="1"/>
          </p:cNvSpPr>
          <p:nvPr>
            <p:ph type="ctrTitle"/>
          </p:nvPr>
        </p:nvSpPr>
        <p:spPr>
          <a:xfrm>
            <a:off x="5842956" y="27066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 2019 para 2020</a:t>
            </a:r>
            <a:endParaRPr dirty="0"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 idx="2"/>
          </p:nvPr>
        </p:nvSpPr>
        <p:spPr>
          <a:xfrm>
            <a:off x="5842956" y="41713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Nos últimos 5 anos</a:t>
            </a:r>
            <a:endParaRPr dirty="0"/>
          </a:p>
        </p:txBody>
      </p:sp>
      <p:sp>
        <p:nvSpPr>
          <p:cNvPr id="655" name="Google Shape;655;p33"/>
          <p:cNvSpPr txBox="1">
            <a:spLocks noGrp="1"/>
          </p:cNvSpPr>
          <p:nvPr>
            <p:ph type="ctrTitle" idx="3"/>
          </p:nvPr>
        </p:nvSpPr>
        <p:spPr>
          <a:xfrm>
            <a:off x="5842956" y="34186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e 2010 para 2020</a:t>
            </a:r>
            <a:endParaRPr dirty="0"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5842955" y="2158950"/>
            <a:ext cx="1573098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+10 bi R$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57" name="Google Shape;657;p33"/>
          <p:cNvSpPr txBox="1">
            <a:spLocks noGrp="1"/>
          </p:cNvSpPr>
          <p:nvPr>
            <p:ph type="title" idx="5"/>
          </p:nvPr>
        </p:nvSpPr>
        <p:spPr>
          <a:xfrm>
            <a:off x="5842956" y="2899500"/>
            <a:ext cx="150586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+30 bi R$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5842956" y="3629325"/>
            <a:ext cx="150586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+20 bi R$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6EFB74CD-CD2B-4F4A-91AF-BA833182E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DF446D8E-28E3-47E3-BE9C-C8FC355AC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03" y="1310599"/>
            <a:ext cx="3851365" cy="36061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04.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>
            <a:off x="738987" y="296831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E2A47"/>
                </a:solidFill>
              </a:rPr>
              <a:t>d</a:t>
            </a:r>
            <a:r>
              <a:rPr lang="es" sz="1400" dirty="0">
                <a:solidFill>
                  <a:srgbClr val="0E2A47"/>
                </a:solidFill>
              </a:rPr>
              <a:t>raw.io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3" y="39006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Astah </a:t>
            </a:r>
            <a:br>
              <a:rPr lang="es" sz="1400" dirty="0">
                <a:solidFill>
                  <a:srgbClr val="0E2A47"/>
                </a:solidFill>
              </a:rPr>
            </a:br>
            <a:r>
              <a:rPr lang="es" sz="1400" dirty="0">
                <a:solidFill>
                  <a:srgbClr val="0E2A47"/>
                </a:solidFill>
              </a:rPr>
              <a:t>Community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0" y="28538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Apache </a:t>
            </a:r>
            <a:br>
              <a:rPr lang="es" sz="1400" dirty="0">
                <a:solidFill>
                  <a:srgbClr val="0E2A47"/>
                </a:solidFill>
              </a:rPr>
            </a:br>
            <a:r>
              <a:rPr lang="es" sz="1400" dirty="0">
                <a:solidFill>
                  <a:srgbClr val="0E2A47"/>
                </a:solidFill>
              </a:rPr>
              <a:t>NetBeans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17463" y="3393232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Sofware disponível via Web para criaç</a:t>
            </a:r>
            <a:r>
              <a:rPr lang="en-US" sz="900" dirty="0" err="1"/>
              <a:t>ão</a:t>
            </a:r>
            <a:r>
              <a:rPr lang="en-US" sz="900" dirty="0"/>
              <a:t> de </a:t>
            </a:r>
            <a:r>
              <a:rPr lang="en-US" sz="900" dirty="0" err="1"/>
              <a:t>diagramas</a:t>
            </a:r>
            <a:r>
              <a:rPr lang="en-US" sz="900" dirty="0"/>
              <a:t>, </a:t>
            </a:r>
            <a:r>
              <a:rPr lang="en-US" sz="900" dirty="0" err="1"/>
              <a:t>como</a:t>
            </a:r>
            <a:r>
              <a:rPr lang="en-US" sz="900" dirty="0"/>
              <a:t> o DER (</a:t>
            </a:r>
            <a:r>
              <a:rPr lang="en-US" sz="900" dirty="0" err="1"/>
              <a:t>Diagramade</a:t>
            </a:r>
            <a:r>
              <a:rPr lang="en-US" sz="900" dirty="0"/>
              <a:t> </a:t>
            </a:r>
            <a:r>
              <a:rPr lang="en-US" sz="900" dirty="0" err="1"/>
              <a:t>Entidade</a:t>
            </a:r>
            <a:r>
              <a:rPr lang="en-US" sz="900" dirty="0"/>
              <a:t> e </a:t>
            </a:r>
            <a:r>
              <a:rPr lang="en-US" sz="900" dirty="0" err="1"/>
              <a:t>Relacionamento</a:t>
            </a:r>
            <a:r>
              <a:rPr lang="en-US" sz="900" dirty="0"/>
              <a:t>)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Software disponibilizado para criaç</a:t>
            </a:r>
            <a:r>
              <a:rPr lang="en-US" sz="900" dirty="0" err="1"/>
              <a:t>ão</a:t>
            </a:r>
            <a:r>
              <a:rPr lang="en-US" sz="900" dirty="0"/>
              <a:t> de </a:t>
            </a:r>
            <a:r>
              <a:rPr lang="en-US" sz="900" dirty="0" err="1"/>
              <a:t>diagramas</a:t>
            </a:r>
            <a:r>
              <a:rPr lang="en-US" sz="900" dirty="0"/>
              <a:t>, </a:t>
            </a:r>
            <a:r>
              <a:rPr lang="en-US" sz="900" dirty="0" err="1"/>
              <a:t>como</a:t>
            </a:r>
            <a:r>
              <a:rPr lang="en-US" sz="900" dirty="0"/>
              <a:t> </a:t>
            </a:r>
            <a:r>
              <a:rPr lang="en-US" sz="900" dirty="0" err="1"/>
              <a:t>os</a:t>
            </a:r>
            <a:r>
              <a:rPr lang="en-US" sz="900" dirty="0"/>
              <a:t> </a:t>
            </a:r>
            <a:r>
              <a:rPr lang="en-US" sz="900" dirty="0" err="1"/>
              <a:t>diagramas</a:t>
            </a:r>
            <a:r>
              <a:rPr lang="en-US" sz="900" dirty="0"/>
              <a:t> de </a:t>
            </a:r>
            <a:r>
              <a:rPr lang="en-US" sz="900" dirty="0" err="1"/>
              <a:t>classe</a:t>
            </a:r>
            <a:r>
              <a:rPr lang="en-US" sz="900" dirty="0"/>
              <a:t> e </a:t>
            </a:r>
            <a:r>
              <a:rPr lang="en-US" sz="900" dirty="0" err="1"/>
              <a:t>casos</a:t>
            </a:r>
            <a:r>
              <a:rPr lang="en-US" sz="900" dirty="0"/>
              <a:t> de </a:t>
            </a:r>
            <a:r>
              <a:rPr lang="en-US" sz="900" dirty="0" err="1"/>
              <a:t>uso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90925" y="34349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Software disponibilizado para programaç</a:t>
            </a:r>
            <a:r>
              <a:rPr lang="en-US" sz="900" dirty="0" err="1"/>
              <a:t>ão</a:t>
            </a:r>
            <a:r>
              <a:rPr lang="en-US" sz="900" dirty="0"/>
              <a:t> </a:t>
            </a:r>
            <a:r>
              <a:rPr lang="en-US" sz="900" dirty="0" err="1"/>
              <a:t>em</a:t>
            </a:r>
            <a:r>
              <a:rPr lang="en-US" sz="900" dirty="0"/>
              <a:t> </a:t>
            </a:r>
            <a:r>
              <a:rPr lang="en-US" sz="900" dirty="0" err="1"/>
              <a:t>diversas</a:t>
            </a:r>
            <a:r>
              <a:rPr lang="en-US" sz="900" dirty="0"/>
              <a:t> </a:t>
            </a:r>
            <a:r>
              <a:rPr lang="en-US" sz="900" dirty="0" err="1"/>
              <a:t>linguagens</a:t>
            </a:r>
            <a:r>
              <a:rPr lang="en-US" sz="900" dirty="0"/>
              <a:t>, </a:t>
            </a:r>
            <a:r>
              <a:rPr lang="en-US" sz="900" dirty="0" err="1"/>
              <a:t>como</a:t>
            </a:r>
            <a:r>
              <a:rPr lang="en-US" sz="900" dirty="0"/>
              <a:t> Java, PHP, entre </a:t>
            </a:r>
            <a:r>
              <a:rPr lang="en-US" sz="900" dirty="0" err="1"/>
              <a:t>outras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id="{5476C05C-F3ED-47FF-B0B6-A1F00C8B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AE7C303-99E1-4114-9910-72493FE5C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13" y="2460349"/>
            <a:ext cx="1258068" cy="330191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24EE40C1-27B1-4269-9C81-F7174F4EA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952" y="2915309"/>
            <a:ext cx="1122781" cy="1122781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0EA9C2C5-0CD5-4D49-997F-004BDA435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769" y="2273843"/>
            <a:ext cx="606262" cy="6991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04.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utilizadas</a:t>
            </a:r>
            <a:endParaRPr lang="en-US" dirty="0"/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7" name="Google Shape;1097;p38"/>
          <p:cNvSpPr txBox="1">
            <a:spLocks noGrp="1"/>
          </p:cNvSpPr>
          <p:nvPr>
            <p:ph type="ctrTitle" idx="4294967295"/>
          </p:nvPr>
        </p:nvSpPr>
        <p:spPr>
          <a:xfrm>
            <a:off x="742752" y="296931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E2A47"/>
                </a:solidFill>
              </a:rPr>
              <a:t>PostgreSQL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8" name="Google Shape;1098;p38"/>
          <p:cNvSpPr txBox="1">
            <a:spLocks noGrp="1"/>
          </p:cNvSpPr>
          <p:nvPr>
            <p:ph type="ctrTitle" idx="4294967295"/>
          </p:nvPr>
        </p:nvSpPr>
        <p:spPr>
          <a:xfrm>
            <a:off x="3545063" y="39006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Microsoft </a:t>
            </a:r>
            <a:br>
              <a:rPr lang="es" sz="1400" dirty="0">
                <a:solidFill>
                  <a:srgbClr val="0E2A47"/>
                </a:solidFill>
              </a:rPr>
            </a:br>
            <a:r>
              <a:rPr lang="es" sz="1400" dirty="0">
                <a:solidFill>
                  <a:srgbClr val="0E2A47"/>
                </a:solidFill>
              </a:rPr>
              <a:t>PowerPoint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099" name="Google Shape;1099;p38"/>
          <p:cNvSpPr txBox="1">
            <a:spLocks noGrp="1"/>
          </p:cNvSpPr>
          <p:nvPr>
            <p:ph type="ctrTitle" idx="4294967295"/>
          </p:nvPr>
        </p:nvSpPr>
        <p:spPr>
          <a:xfrm>
            <a:off x="6243900" y="285381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rgbClr val="0E2A47"/>
                </a:solidFill>
              </a:rPr>
              <a:t>Microsoft</a:t>
            </a:r>
            <a:br>
              <a:rPr lang="es" sz="1400" dirty="0">
                <a:solidFill>
                  <a:srgbClr val="0E2A47"/>
                </a:solidFill>
              </a:rPr>
            </a:br>
            <a:r>
              <a:rPr lang="es" sz="1400" dirty="0">
                <a:solidFill>
                  <a:srgbClr val="0E2A47"/>
                </a:solidFill>
              </a:rPr>
              <a:t>Word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117463" y="3393232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/>
              <a:t>Software </a:t>
            </a:r>
            <a:r>
              <a:rPr lang="en-US" sz="900" dirty="0" err="1"/>
              <a:t>disponibilizado</a:t>
            </a:r>
            <a:r>
              <a:rPr lang="en-US" sz="900" dirty="0"/>
              <a:t> para </a:t>
            </a:r>
            <a:r>
              <a:rPr lang="en-US" sz="900" dirty="0" err="1"/>
              <a:t>desenvolvimento</a:t>
            </a:r>
            <a:r>
              <a:rPr lang="en-US" sz="900" dirty="0"/>
              <a:t> do banco de dados </a:t>
            </a:r>
            <a:r>
              <a:rPr lang="en-US" sz="900" dirty="0" err="1"/>
              <a:t>juntamente</a:t>
            </a:r>
            <a:r>
              <a:rPr lang="en-US" sz="900" dirty="0"/>
              <a:t> do </a:t>
            </a:r>
            <a:r>
              <a:rPr lang="en-US" sz="900" dirty="0" err="1"/>
              <a:t>PgAdmin</a:t>
            </a:r>
            <a:r>
              <a:rPr lang="en-US" sz="900" dirty="0"/>
              <a:t> </a:t>
            </a:r>
            <a:r>
              <a:rPr lang="en-US" sz="900" dirty="0" err="1"/>
              <a:t>conectado</a:t>
            </a:r>
            <a:r>
              <a:rPr lang="en-US" sz="900" dirty="0"/>
              <a:t> </a:t>
            </a:r>
            <a:r>
              <a:rPr lang="en-US" sz="900" dirty="0" err="1"/>
              <a:t>ao</a:t>
            </a:r>
            <a:r>
              <a:rPr lang="en-US" sz="900" dirty="0"/>
              <a:t> PostgreSQL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879712" y="17983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Software disponibilizado </a:t>
            </a:r>
            <a:r>
              <a:rPr lang="en-US" sz="900" dirty="0">
                <a:solidFill>
                  <a:srgbClr val="FFFFFF"/>
                </a:solidFill>
              </a:rPr>
              <a:t>para </a:t>
            </a:r>
            <a:r>
              <a:rPr lang="en-US" sz="900" dirty="0" err="1">
                <a:solidFill>
                  <a:srgbClr val="FFFFFF"/>
                </a:solidFill>
              </a:rPr>
              <a:t>produç</a:t>
            </a:r>
            <a:r>
              <a:rPr lang="en-US" sz="900" dirty="0" err="1"/>
              <a:t>ão</a:t>
            </a:r>
            <a:r>
              <a:rPr lang="en-US" sz="900" dirty="0"/>
              <a:t> da </a:t>
            </a:r>
            <a:r>
              <a:rPr lang="en-US" sz="900" dirty="0" err="1"/>
              <a:t>apresentação</a:t>
            </a:r>
            <a:r>
              <a:rPr lang="en-US" sz="900" dirty="0"/>
              <a:t> de slides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90925" y="3434963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Software disponibilizado para </a:t>
            </a:r>
            <a:r>
              <a:rPr lang="en-US" sz="900" dirty="0" err="1"/>
              <a:t>desenvolvimento</a:t>
            </a:r>
            <a:r>
              <a:rPr lang="en-US" sz="900" dirty="0"/>
              <a:t> da </a:t>
            </a:r>
            <a:r>
              <a:rPr lang="en-US" sz="900" dirty="0" err="1"/>
              <a:t>documentação</a:t>
            </a:r>
            <a:r>
              <a:rPr lang="en-US" sz="900" dirty="0"/>
              <a:t> </a:t>
            </a:r>
            <a:r>
              <a:rPr lang="en-US" sz="900" dirty="0" err="1"/>
              <a:t>geral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Picture 39" descr="Text&#10;&#10;Description automatically generated with low confidence">
            <a:extLst>
              <a:ext uri="{FF2B5EF4-FFF2-40B4-BE49-F238E27FC236}">
                <a16:creationId xmlns:a16="http://schemas.microsoft.com/office/drawing/2014/main" id="{5476C05C-F3ED-47FF-B0B6-A1F00C8B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7D119867-6FBD-4AA4-80D7-251C3796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49" y="2057400"/>
            <a:ext cx="988832" cy="1020145"/>
          </a:xfrm>
          <a:prstGeom prst="rect">
            <a:avLst/>
          </a:prstGeom>
        </p:spPr>
      </p:pic>
      <p:pic>
        <p:nvPicPr>
          <p:cNvPr id="6" name="Imagem 5" descr="Ícone&#10;&#10;Descrição gerada automaticamente com confiança média">
            <a:extLst>
              <a:ext uri="{FF2B5EF4-FFF2-40B4-BE49-F238E27FC236}">
                <a16:creationId xmlns:a16="http://schemas.microsoft.com/office/drawing/2014/main" id="{DF470E25-45E2-42E2-9D2C-9B4FFC7C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345" y="2951780"/>
            <a:ext cx="1554954" cy="1036636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2B27AC84-3B57-44C1-85A3-1FD50878D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584" y="2161993"/>
            <a:ext cx="1312591" cy="73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9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05. Sistema </a:t>
            </a:r>
            <a:r>
              <a:rPr lang="en-US" dirty="0" err="1"/>
              <a:t>proposto</a:t>
            </a:r>
            <a:endParaRPr dirty="0"/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1482538" y="1890848"/>
            <a:ext cx="6178924" cy="1448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Roboto" panose="02000000000000000000" pitchFamily="2" charset="0"/>
                <a:ea typeface="Roboto" panose="02000000000000000000" pitchFamily="2" charset="0"/>
              </a:rPr>
              <a:t>O sistema possui funcionamento desktop para cadastros de administradores, produtos, clientes, e assistências, além de possibilitar o acompanhamento do atendimento ao informar o código e senha de acesso do produto via web, visualizando assim, os dados do pedido.</a:t>
            </a:r>
            <a:endParaRPr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167945CD-2391-45F2-8EF8-8D31B68C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Diagrama de Entidade  e Relacionamento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6661C5A-D468-42FD-931E-2E4C4A5BC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84"/>
          <a:stretch/>
        </p:blipFill>
        <p:spPr>
          <a:xfrm>
            <a:off x="764495" y="1251150"/>
            <a:ext cx="7615010" cy="37852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Diagrama de Classe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496F00B3-1C2E-4D65-AAD6-A2E9CF188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90" y="1251150"/>
            <a:ext cx="4576819" cy="37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Diagrama de Casos de Uso Geral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53FD4CF-2319-4DE6-9A2D-0172688EA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38" y="1251150"/>
            <a:ext cx="5569724" cy="38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8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Tela inicial Java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3" name="Imagem 2" descr="Tela de computador com fundo azul e letras brancas&#10;&#10;Descrição gerada automaticamente">
            <a:extLst>
              <a:ext uri="{FF2B5EF4-FFF2-40B4-BE49-F238E27FC236}">
                <a16:creationId xmlns:a16="http://schemas.microsoft.com/office/drawing/2014/main" id="{F52A5461-56D4-4A4F-A818-8FD67C842E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57" r="4468"/>
          <a:stretch/>
        </p:blipFill>
        <p:spPr>
          <a:xfrm>
            <a:off x="1685925" y="1310599"/>
            <a:ext cx="601503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Telas web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4" name="Imagem 3" descr="Tela de um computador&#10;&#10;Descrição gerada automaticamente">
            <a:extLst>
              <a:ext uri="{FF2B5EF4-FFF2-40B4-BE49-F238E27FC236}">
                <a16:creationId xmlns:a16="http://schemas.microsoft.com/office/drawing/2014/main" id="{CB8ADB26-D096-430D-AE84-2EAD707370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93"/>
          <a:stretch/>
        </p:blipFill>
        <p:spPr>
          <a:xfrm>
            <a:off x="1193006" y="1310599"/>
            <a:ext cx="6572250" cy="35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5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SUMÁRIO</a:t>
            </a:r>
            <a:endParaRPr dirty="0"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Ferramentas </a:t>
            </a:r>
            <a:r>
              <a:rPr lang="en-US" dirty="0" err="1">
                <a:solidFill>
                  <a:schemeClr val="accent1"/>
                </a:solidFill>
              </a:rPr>
              <a:t>utilizadas</a:t>
            </a:r>
            <a:r>
              <a:rPr lang="en-US" dirty="0">
                <a:solidFill>
                  <a:schemeClr val="accent1"/>
                </a:solidFill>
              </a:rPr>
              <a:t> para o </a:t>
            </a:r>
            <a:r>
              <a:rPr lang="en-US" dirty="0" err="1">
                <a:solidFill>
                  <a:schemeClr val="accent1"/>
                </a:solidFill>
              </a:rPr>
              <a:t>desenvolvimento</a:t>
            </a:r>
            <a:r>
              <a:rPr lang="en-US" dirty="0">
                <a:solidFill>
                  <a:schemeClr val="accent1"/>
                </a:solidFill>
              </a:rPr>
              <a:t> do </a:t>
            </a:r>
            <a:r>
              <a:rPr lang="en-US" dirty="0" err="1">
                <a:solidFill>
                  <a:schemeClr val="accent1"/>
                </a:solidFill>
              </a:rPr>
              <a:t>trabalho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5"/>
          </p:nvPr>
        </p:nvSpPr>
        <p:spPr>
          <a:xfrm>
            <a:off x="6458157" y="3061158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1"/>
                </a:solidFill>
              </a:rPr>
              <a:t>O que </a:t>
            </a:r>
            <a:r>
              <a:rPr lang="en-US" dirty="0" err="1">
                <a:solidFill>
                  <a:schemeClr val="accent1"/>
                </a:solidFill>
              </a:rPr>
              <a:t>foi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proposto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fazer</a:t>
            </a:r>
            <a:r>
              <a:rPr lang="en-US" dirty="0">
                <a:solidFill>
                  <a:schemeClr val="accent1"/>
                </a:solidFill>
              </a:rPr>
              <a:t> e o que </a:t>
            </a:r>
            <a:r>
              <a:rPr lang="en-US" dirty="0" err="1">
                <a:solidFill>
                  <a:schemeClr val="accent1"/>
                </a:solidFill>
              </a:rPr>
              <a:t>foi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feito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28678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Introdução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ao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funcionamento</a:t>
            </a:r>
            <a:r>
              <a:rPr lang="en-US" dirty="0">
                <a:solidFill>
                  <a:schemeClr val="accent1"/>
                </a:solidFill>
              </a:rPr>
              <a:t> do </a:t>
            </a:r>
            <a:r>
              <a:rPr lang="en-US" dirty="0" err="1">
                <a:solidFill>
                  <a:schemeClr val="accent1"/>
                </a:solidFill>
              </a:rPr>
              <a:t>sistema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Objetivos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gerais</a:t>
            </a:r>
            <a:r>
              <a:rPr lang="en-US" dirty="0">
                <a:solidFill>
                  <a:schemeClr val="accent1"/>
                </a:solidFill>
              </a:rPr>
              <a:t> e </a:t>
            </a:r>
            <a:r>
              <a:rPr lang="en-US" dirty="0" err="1">
                <a:solidFill>
                  <a:schemeClr val="accent1"/>
                </a:solidFill>
              </a:rPr>
              <a:t>específicos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Motivos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pelos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quais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foi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realizado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este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trabalho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Introduç</a:t>
            </a:r>
            <a:r>
              <a:rPr lang="en-US" dirty="0" err="1"/>
              <a:t>ão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Objetivos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Justificativa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Tecnologias utilizadas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46368" y="2922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Sistema proposto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5150863" y="2917890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id="{F06C0118-0FD5-4E44-8DD4-08F3E4BE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sp>
        <p:nvSpPr>
          <p:cNvPr id="47" name="Google Shape;236;p23">
            <a:extLst>
              <a:ext uri="{FF2B5EF4-FFF2-40B4-BE49-F238E27FC236}">
                <a16:creationId xmlns:a16="http://schemas.microsoft.com/office/drawing/2014/main" id="{A5D9A659-B530-45F6-A0F9-C4FD201A13CC}"/>
              </a:ext>
            </a:extLst>
          </p:cNvPr>
          <p:cNvSpPr txBox="1">
            <a:spLocks/>
          </p:cNvSpPr>
          <p:nvPr/>
        </p:nvSpPr>
        <p:spPr>
          <a:xfrm>
            <a:off x="6458157" y="384146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Conclusões</a:t>
            </a:r>
          </a:p>
        </p:txBody>
      </p:sp>
      <p:sp>
        <p:nvSpPr>
          <p:cNvPr id="48" name="Google Shape;223;p23">
            <a:extLst>
              <a:ext uri="{FF2B5EF4-FFF2-40B4-BE49-F238E27FC236}">
                <a16:creationId xmlns:a16="http://schemas.microsoft.com/office/drawing/2014/main" id="{00AD914C-F05A-4027-B58D-880DDFB4472E}"/>
              </a:ext>
            </a:extLst>
          </p:cNvPr>
          <p:cNvSpPr txBox="1">
            <a:spLocks/>
          </p:cNvSpPr>
          <p:nvPr/>
        </p:nvSpPr>
        <p:spPr>
          <a:xfrm>
            <a:off x="6458157" y="3962027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Font typeface="Roboto"/>
              <a:buNone/>
              <a:defRPr sz="9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1"/>
                </a:solidFill>
              </a:rPr>
              <a:t>Considerações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finais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DDA5956-730A-4DDD-89D9-DFA61B2C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99" y="3863900"/>
            <a:ext cx="328254" cy="405364"/>
          </a:xfrm>
          <a:prstGeom prst="rect">
            <a:avLst/>
          </a:prstGeom>
        </p:spPr>
      </p:pic>
      <p:sp>
        <p:nvSpPr>
          <p:cNvPr id="50" name="Google Shape;224;p23">
            <a:extLst>
              <a:ext uri="{FF2B5EF4-FFF2-40B4-BE49-F238E27FC236}">
                <a16:creationId xmlns:a16="http://schemas.microsoft.com/office/drawing/2014/main" id="{C061332D-2858-4CCB-8B99-473672D5D309}"/>
              </a:ext>
            </a:extLst>
          </p:cNvPr>
          <p:cNvSpPr txBox="1">
            <a:spLocks/>
          </p:cNvSpPr>
          <p:nvPr/>
        </p:nvSpPr>
        <p:spPr>
          <a:xfrm>
            <a:off x="5189432" y="3692344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">
                <a:solidFill>
                  <a:schemeClr val="accent1"/>
                </a:solidFill>
              </a:rPr>
              <a:t>06</a:t>
            </a:r>
            <a:endParaRPr lang="e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06. Conclus</a:t>
            </a:r>
            <a:r>
              <a:rPr lang="en-US" dirty="0" err="1"/>
              <a:t>ões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783107" y="168003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O </a:t>
            </a:r>
            <a:r>
              <a:rPr lang="en-US" sz="1200" dirty="0" err="1">
                <a:solidFill>
                  <a:schemeClr val="dk1"/>
                </a:solidFill>
              </a:rPr>
              <a:t>intuito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deste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trabalho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foi</a:t>
            </a:r>
            <a:r>
              <a:rPr lang="en-US" sz="1200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chemeClr val="dk1"/>
              </a:solidFill>
            </a:endParaRPr>
          </a:p>
          <a:p>
            <a:pPr marL="24130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Suprir</a:t>
            </a:r>
            <a:r>
              <a:rPr lang="en-US" sz="1200" dirty="0">
                <a:solidFill>
                  <a:schemeClr val="dk1"/>
                </a:solidFill>
              </a:rPr>
              <a:t> a </a:t>
            </a:r>
            <a:r>
              <a:rPr lang="en-US" sz="1200" dirty="0" err="1">
                <a:solidFill>
                  <a:schemeClr val="dk1"/>
                </a:solidFill>
              </a:rPr>
              <a:t>dificuldade</a:t>
            </a:r>
            <a:r>
              <a:rPr lang="en-US" sz="1200" dirty="0">
                <a:solidFill>
                  <a:schemeClr val="dk1"/>
                </a:solidFill>
              </a:rPr>
              <a:t> da </a:t>
            </a:r>
            <a:r>
              <a:rPr lang="en-US" sz="1200" dirty="0" err="1">
                <a:solidFill>
                  <a:schemeClr val="dk1"/>
                </a:solidFill>
              </a:rPr>
              <a:t>acessibilidade</a:t>
            </a:r>
            <a:r>
              <a:rPr lang="en-US" sz="1200" dirty="0">
                <a:solidFill>
                  <a:schemeClr val="dk1"/>
                </a:solidFill>
              </a:rPr>
              <a:t> das 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 err="1">
                <a:solidFill>
                  <a:schemeClr val="dk1"/>
                </a:solidFill>
              </a:rPr>
              <a:t>pessoas</a:t>
            </a:r>
            <a:r>
              <a:rPr lang="en-US" sz="1200" dirty="0">
                <a:solidFill>
                  <a:schemeClr val="dk1"/>
                </a:solidFill>
              </a:rPr>
              <a:t> e </a:t>
            </a:r>
            <a:r>
              <a:rPr lang="en-US" sz="1200" dirty="0" err="1">
                <a:solidFill>
                  <a:schemeClr val="dk1"/>
                </a:solidFill>
              </a:rPr>
              <a:t>suas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relações</a:t>
            </a:r>
            <a:r>
              <a:rPr lang="en-US" sz="1200" dirty="0">
                <a:solidFill>
                  <a:schemeClr val="dk1"/>
                </a:solidFill>
              </a:rPr>
              <a:t> com as </a:t>
            </a:r>
            <a:r>
              <a:rPr lang="en-US" sz="1200" dirty="0" err="1">
                <a:solidFill>
                  <a:schemeClr val="dk1"/>
                </a:solidFill>
              </a:rPr>
              <a:t>assistências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técnicas</a:t>
            </a:r>
            <a:r>
              <a:rPr lang="en-US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lang="en-US"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Desenvolver</a:t>
            </a:r>
            <a:r>
              <a:rPr lang="en-US" sz="1200" dirty="0">
                <a:solidFill>
                  <a:schemeClr val="dk1"/>
                </a:solidFill>
              </a:rPr>
              <a:t> um </a:t>
            </a:r>
            <a:r>
              <a:rPr lang="en-US" sz="1200" dirty="0" err="1">
                <a:solidFill>
                  <a:schemeClr val="dk1"/>
                </a:solidFill>
              </a:rPr>
              <a:t>sistema</a:t>
            </a:r>
            <a:r>
              <a:rPr lang="en-US" sz="1200" dirty="0">
                <a:solidFill>
                  <a:schemeClr val="dk1"/>
                </a:solidFill>
              </a:rPr>
              <a:t> com interface </a:t>
            </a:r>
            <a:r>
              <a:rPr lang="en-US" sz="1200" dirty="0" err="1">
                <a:solidFill>
                  <a:schemeClr val="dk1"/>
                </a:solidFill>
              </a:rPr>
              <a:t>acessível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>
                <a:solidFill>
                  <a:schemeClr val="dk1"/>
                </a:solidFill>
              </a:rPr>
              <a:t>para que o </a:t>
            </a:r>
            <a:r>
              <a:rPr lang="en-US" sz="1200" dirty="0" err="1">
                <a:solidFill>
                  <a:schemeClr val="dk1"/>
                </a:solidFill>
              </a:rPr>
              <a:t>cliente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tenha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contato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direto</a:t>
            </a:r>
            <a:r>
              <a:rPr lang="en-US" sz="1200" dirty="0">
                <a:solidFill>
                  <a:schemeClr val="dk1"/>
                </a:solidFill>
              </a:rPr>
              <a:t> com a </a:t>
            </a:r>
            <a:r>
              <a:rPr lang="en-US" sz="1200" dirty="0" err="1">
                <a:solidFill>
                  <a:schemeClr val="dk1"/>
                </a:solidFill>
              </a:rPr>
              <a:t>empresa</a:t>
            </a:r>
            <a:r>
              <a:rPr lang="en-US" sz="1200" dirty="0">
                <a:solidFill>
                  <a:schemeClr val="dk1"/>
                </a:solidFill>
              </a:rPr>
              <a:t>;</a:t>
            </a:r>
            <a:endParaRPr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lang="en-US"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Satisfação</a:t>
            </a:r>
            <a:r>
              <a:rPr lang="en-US" sz="1200" dirty="0">
                <a:solidFill>
                  <a:schemeClr val="dk1"/>
                </a:solidFill>
              </a:rPr>
              <a:t> de </a:t>
            </a:r>
            <a:r>
              <a:rPr lang="en-US" sz="1200" dirty="0" err="1">
                <a:solidFill>
                  <a:schemeClr val="dk1"/>
                </a:solidFill>
              </a:rPr>
              <a:t>atendimento</a:t>
            </a:r>
            <a:r>
              <a:rPr lang="en-US" sz="1200" dirty="0">
                <a:solidFill>
                  <a:schemeClr val="dk1"/>
                </a:solidFill>
              </a:rPr>
              <a:t> e </a:t>
            </a:r>
            <a:r>
              <a:rPr lang="en-US" sz="1200" dirty="0" err="1">
                <a:solidFill>
                  <a:schemeClr val="dk1"/>
                </a:solidFill>
              </a:rPr>
              <a:t>contato</a:t>
            </a:r>
            <a:r>
              <a:rPr lang="en-US" sz="1200" dirty="0">
                <a:solidFill>
                  <a:schemeClr val="dk1"/>
                </a:solidFill>
              </a:rPr>
              <a:t>; </a:t>
            </a:r>
            <a:endParaRPr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lang="en-US" sz="1200" dirty="0">
              <a:solidFill>
                <a:schemeClr val="dk1"/>
              </a:solidFill>
            </a:endParaRPr>
          </a:p>
          <a:p>
            <a:pPr marL="2413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Aumentar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cada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vez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mais</a:t>
            </a:r>
            <a:r>
              <a:rPr lang="en-US" sz="1200" dirty="0">
                <a:solidFill>
                  <a:schemeClr val="dk1"/>
                </a:solidFill>
              </a:rPr>
              <a:t> a </a:t>
            </a:r>
            <a:r>
              <a:rPr lang="en-US" sz="1200" dirty="0" err="1">
                <a:solidFill>
                  <a:schemeClr val="dk1"/>
                </a:solidFill>
              </a:rPr>
              <a:t>relação</a:t>
            </a:r>
            <a:r>
              <a:rPr lang="en-US" sz="1200" dirty="0">
                <a:solidFill>
                  <a:schemeClr val="dk1"/>
                </a:solidFill>
              </a:rPr>
              <a:t> entre </a:t>
            </a:r>
            <a:r>
              <a:rPr lang="en-US" sz="1200" dirty="0" err="1">
                <a:solidFill>
                  <a:schemeClr val="dk1"/>
                </a:solidFill>
              </a:rPr>
              <a:t>cliente</a:t>
            </a:r>
            <a:r>
              <a:rPr lang="en-US" sz="1200" dirty="0">
                <a:solidFill>
                  <a:schemeClr val="dk1"/>
                </a:solidFill>
              </a:rPr>
              <a:t> e </a:t>
            </a:r>
            <a:r>
              <a:rPr lang="en-US" sz="1200" dirty="0" err="1">
                <a:solidFill>
                  <a:schemeClr val="dk1"/>
                </a:solidFill>
              </a:rPr>
              <a:t>empresa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1200" dirty="0" err="1">
                <a:solidFill>
                  <a:schemeClr val="dk1"/>
                </a:solidFill>
              </a:rPr>
              <a:t>satisfazendo</a:t>
            </a:r>
            <a:r>
              <a:rPr lang="en-US" sz="1200" dirty="0">
                <a:solidFill>
                  <a:schemeClr val="dk1"/>
                </a:solidFill>
              </a:rPr>
              <a:t> e </a:t>
            </a:r>
            <a:r>
              <a:rPr lang="en-US" sz="1200" dirty="0" err="1">
                <a:solidFill>
                  <a:schemeClr val="dk1"/>
                </a:solidFill>
              </a:rPr>
              <a:t>superando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cada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vez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mais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expectativas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85DC8D43-6A32-4292-A5CD-8E5D590D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11E6B8-CFA4-4148-ADF4-12525C01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905" y="1940400"/>
            <a:ext cx="5518611" cy="3416400"/>
          </a:xfrm>
        </p:spPr>
        <p:txBody>
          <a:bodyPr/>
          <a:lstStyle/>
          <a:p>
            <a:pPr marL="165100" indent="0" algn="just">
              <a:buNone/>
            </a:pPr>
            <a:r>
              <a:rPr lang="pt-BR" sz="1800" dirty="0"/>
              <a:t>É sugerido uma extensão desse sistema, para que não seja limitado a uma assistência técnica apenas, mas responsável por realizar um intermédio entre um polo presencial e digital, com acompanhamento de processo, além de um controle de registro dinâmico, responsável por proporcionar melhor acessibilidade ao cliente.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EEE9A3B-2B71-4988-A27D-AC8C21672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CE6DB04-DF3F-46F7-AAFE-C7A7D8BA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7284-E516-480A-8E76-EBB808C0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7A7CA-9A55-47B6-AEA6-82224A7860DD}"/>
              </a:ext>
            </a:extLst>
          </p:cNvPr>
          <p:cNvSpPr txBox="1"/>
          <p:nvPr/>
        </p:nvSpPr>
        <p:spPr>
          <a:xfrm>
            <a:off x="827924" y="1251150"/>
            <a:ext cx="7832557" cy="359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ALVES, Anderson Yuri Dantas.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Qualidade no atendimento como diferencial competitivo: um estudo de caso da empresa </a:t>
            </a:r>
            <a:r>
              <a:rPr lang="pt-BR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AlôCell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(2014). Universidade Estadual da Paraíba - UEPB. Curso de Bacharel em Administração. Disponível em: &lt;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https://dspace.bc.uepb.edu.br/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jspui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bitstream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/123456789/3276/1/PDF%20-%20Anderson%20Yuri%20Dantas%20Alves.pdf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&gt;. Acesso em: 27 mai.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ALVES, Rafael.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Análise dos Processos do setor de Assistência Técnica da Empresa </a:t>
            </a:r>
            <a:r>
              <a:rPr lang="pt-BR" sz="9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Infostore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Informática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(2011). Universidade do Vale do Itajaí - UNIVALI. Curso de Administração. Disponível em: &lt;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http://siaibib01.univali.br/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/Rafael%20Alves%20da%20Concei%C3%A7%C3%A3o.pdf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27 mai.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BAZZOTI, Cristiane.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Importância do Sistema de Informação Gerencial na Gestão Empresarial para Tomada de Decisões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(2006). Universidade Estadual do Oeste do Paraná – UNIOESTE – Cascavel. Disponível em: &lt;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http://saber.unioeste.br/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index.php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csaemrevista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article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u="sng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/368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27 mai. 2021.</a:t>
            </a:r>
          </a:p>
          <a:p>
            <a:pPr algn="just">
              <a:lnSpc>
                <a:spcPct val="150000"/>
              </a:lnSpc>
            </a:pPr>
            <a:endParaRPr lang="pt-BR" sz="9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CARVALHO, Pedro Carlos de.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Administração mercadológica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(1999). 1.ed. Campinas: Editora Alínea. 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CHIAVENATO, Idalberto.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Administração nos novos tempos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(2005). 2 ed. Rio de Janeiro: Elsevier. 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1995B826-3CF5-4E92-8F72-DFBC32966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7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D7284-E516-480A-8E76-EBB808C0E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37A7CA-9A55-47B6-AEA6-82224A7860DD}"/>
              </a:ext>
            </a:extLst>
          </p:cNvPr>
          <p:cNvSpPr txBox="1"/>
          <p:nvPr/>
        </p:nvSpPr>
        <p:spPr>
          <a:xfrm>
            <a:off x="827924" y="1273575"/>
            <a:ext cx="7832557" cy="339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FERNANDES, </a:t>
            </a:r>
            <a:r>
              <a:rPr lang="pt-BR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Dinalva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Impulsionada pela pandemia, expansão do e-commerce chega a 40% ao ano 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(2020). Disponível em: &lt;</a:t>
            </a:r>
            <a:r>
              <a:rPr lang="pt-BR" sz="900" u="sng" dirty="0">
                <a:solidFill>
                  <a:srgbClr val="48FFD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https://www.ecommercebrasil.com.br/noticias/impulsionada-</a:t>
            </a:r>
            <a:r>
              <a:rPr lang="pt-BR" sz="900" u="sng" dirty="0" err="1">
                <a:solidFill>
                  <a:srgbClr val="48FFD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expansao</a:t>
            </a:r>
            <a:r>
              <a:rPr lang="pt-BR" sz="900" u="sng" dirty="0">
                <a:solidFill>
                  <a:srgbClr val="48FFD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900" u="sng" dirty="0" err="1">
                <a:solidFill>
                  <a:srgbClr val="48FFD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ecommerce-coronavirus</a:t>
            </a:r>
            <a:r>
              <a:rPr lang="pt-BR" sz="9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16 jul.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GUIMARÃES, Vinicius.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 que há por trás da entrega dos produtos de uma loja virtual?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(2019). Disponível em: &lt;</a:t>
            </a:r>
            <a:r>
              <a:rPr lang="pt-BR" sz="90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https://www.escoladeecommerce.com/artigos/entrega-de-produtos-para-loja-virtual/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4 mai. 2021.</a:t>
            </a:r>
          </a:p>
          <a:p>
            <a:pPr algn="just">
              <a:lnSpc>
                <a:spcPct val="150000"/>
              </a:lnSpc>
            </a:pPr>
            <a:endParaRPr lang="pt-BR" sz="9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LUMIUN.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Qual é a importância da organização no ambiente corporativo?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(2020). Disponível em: &lt;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https://www.lumiun.com/blog/qual-e-a-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importancia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-da-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organizacao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-no-ambiente-corporativo/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25 mai.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MANDELLI, </a:t>
            </a:r>
            <a:r>
              <a:rPr lang="pt-BR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Anielli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 Silveira.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Qualidade no Atendimento ao Cliente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(2014). Universidade do Extremo Sul Catarinense - UNESC. Curso de Administração. Disponível em: &lt;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http://repositorio.unesc.net/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/1/3277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26 mai.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SACILOTTI, </a:t>
            </a:r>
            <a:r>
              <a:rPr lang="pt-BR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Adaní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Cusin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9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Importância da Tecnologia da Informação nas Micro e Pequenas Empresas: Um Estudo Exploratório na Região de Jundiaí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(2011). Faculdade Campo Limpo Paulista – FACCAMP. Programa de Mestrado em Administração. Disponível em: &lt;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http://www.faccamp.br/new/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arq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/mestrado/Documentos/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producao_discente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/2011/04abril/</a:t>
            </a:r>
            <a:r>
              <a:rPr lang="pt-BR" sz="900" u="sng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AdaniCusinSacilotti</a:t>
            </a:r>
            <a:r>
              <a:rPr lang="pt-BR" sz="900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/dissertaCAo.pdf</a:t>
            </a:r>
            <a:r>
              <a:rPr lang="pt-BR" sz="9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&gt;. Acesso em: 13 jul. 2021.</a:t>
            </a:r>
            <a:endParaRPr lang="pt-BR" sz="9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E0993300-58DF-4245-9BAD-96F092EE0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Vamos testar o sistema?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" name="Picture 29" descr="Text&#10;&#10;Description automatically generated with low confidence">
            <a:extLst>
              <a:ext uri="{FF2B5EF4-FFF2-40B4-BE49-F238E27FC236}">
                <a16:creationId xmlns:a16="http://schemas.microsoft.com/office/drawing/2014/main" id="{20F486CE-1A53-4F36-BE05-68D69575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6" name="Imagem 5" descr="Tela de computador com fundo azul e letras brancas&#10;&#10;Descrição gerada automaticamente">
            <a:extLst>
              <a:ext uri="{FF2B5EF4-FFF2-40B4-BE49-F238E27FC236}">
                <a16:creationId xmlns:a16="http://schemas.microsoft.com/office/drawing/2014/main" id="{25C47697-0C22-4411-A314-5EB7D11F0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42" r="8052"/>
          <a:stretch/>
        </p:blipFill>
        <p:spPr>
          <a:xfrm>
            <a:off x="1808174" y="1310599"/>
            <a:ext cx="5527651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37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Obrigado!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Alguma</a:t>
            </a:r>
            <a:r>
              <a:rPr lang="en-US" sz="1000" dirty="0"/>
              <a:t> </a:t>
            </a:r>
            <a:r>
              <a:rPr lang="en-US" sz="1000" dirty="0" err="1"/>
              <a:t>dúvida</a:t>
            </a:r>
            <a:r>
              <a:rPr lang="en-US" sz="1000" dirty="0"/>
              <a:t>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+</a:t>
            </a:r>
            <a:r>
              <a:rPr lang="en-US" sz="1000" dirty="0"/>
              <a:t>55 17 981489016 (João Augusto Lissoni Lanjoni)</a:t>
            </a:r>
            <a:br>
              <a:rPr lang="en-US" sz="1000" dirty="0"/>
            </a:br>
            <a:r>
              <a:rPr lang="en-US" sz="1000" dirty="0"/>
              <a:t>+55 17 996484263 (Paulo Junior </a:t>
            </a:r>
            <a:r>
              <a:rPr lang="en-US" sz="1000" dirty="0" err="1"/>
              <a:t>Walbueno</a:t>
            </a:r>
            <a:r>
              <a:rPr lang="en-US" sz="1000" dirty="0"/>
              <a:t> dos Santos)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a.lanjoni@aluno.ifsp.edu.br (João Augusto Lissoni Lanjoni)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paulo.junior@aluno.ifsp.edu.br (</a:t>
            </a:r>
            <a:r>
              <a:rPr lang="pt-BR" dirty="0"/>
              <a:t>Paulo Junior Walbueno dos Santos)</a:t>
            </a:r>
            <a:br>
              <a:rPr lang="en-US" sz="1000" dirty="0"/>
            </a:b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4060432" y="3940418"/>
            <a:ext cx="137636" cy="137629"/>
            <a:chOff x="266768" y="1721375"/>
            <a:chExt cx="397907" cy="397887"/>
          </a:xfrm>
        </p:grpSpPr>
        <p:sp>
          <p:nvSpPr>
            <p:cNvPr id="1270" name="Google Shape;1270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0"/>
          <p:cNvGrpSpPr/>
          <p:nvPr/>
        </p:nvGrpSpPr>
        <p:grpSpPr>
          <a:xfrm>
            <a:off x="4252151" y="3940418"/>
            <a:ext cx="137622" cy="137629"/>
            <a:chOff x="864491" y="1723250"/>
            <a:chExt cx="397866" cy="397887"/>
          </a:xfrm>
        </p:grpSpPr>
        <p:sp>
          <p:nvSpPr>
            <p:cNvPr id="1273" name="Google Shape;1273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0"/>
          <p:cNvSpPr/>
          <p:nvPr/>
        </p:nvSpPr>
        <p:spPr>
          <a:xfrm>
            <a:off x="4443884" y="3940487"/>
            <a:ext cx="168752" cy="137635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0056E4-424A-42D1-8FD4-11CCEFDD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01. Introduç</a:t>
            </a:r>
            <a:r>
              <a:rPr lang="en-US" sz="3000" dirty="0" err="1"/>
              <a:t>ão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5717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Crescente</a:t>
            </a:r>
            <a:r>
              <a:rPr lang="en-US" dirty="0"/>
              <a:t> </a:t>
            </a:r>
            <a:r>
              <a:rPr lang="en-US" dirty="0" err="1"/>
              <a:t>aumento</a:t>
            </a:r>
            <a:r>
              <a:rPr lang="en-US" dirty="0"/>
              <a:t> da </a:t>
            </a:r>
            <a:r>
              <a:rPr lang="en-US" dirty="0" err="1"/>
              <a:t>informática</a:t>
            </a:r>
            <a:r>
              <a:rPr lang="en-US" dirty="0"/>
              <a:t> no marketing;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computadores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dez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que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por </a:t>
            </a:r>
            <a:r>
              <a:rPr lang="en-US" dirty="0" err="1"/>
              <a:t>parte</a:t>
            </a:r>
            <a:r>
              <a:rPr lang="en-US" dirty="0"/>
              <a:t> das </a:t>
            </a:r>
            <a:r>
              <a:rPr lang="en-US" dirty="0" err="1"/>
              <a:t>empresas</a:t>
            </a:r>
            <a:r>
              <a:rPr lang="en-US" dirty="0"/>
              <a:t>, no </a:t>
            </a:r>
            <a:r>
              <a:rPr lang="en-US" dirty="0" err="1"/>
              <a:t>quesito</a:t>
            </a:r>
            <a:r>
              <a:rPr lang="en-US" dirty="0"/>
              <a:t> de </a:t>
            </a:r>
            <a:r>
              <a:rPr lang="en-US" dirty="0" err="1"/>
              <a:t>assistência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importância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serviços</a:t>
            </a:r>
            <a:endParaRPr lang="en-US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6F3B0847-6241-4F56-A9AE-DE59570E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0233332-BF2B-4E58-B495-D51FFFD0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675" y="0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01. Introdução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É vital que todo tipo de sistema tenha uma boa segurança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É possível acessar e verificar o status de seu pedido em qualquer lugar</a:t>
            </a: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cliente pode saber exatamente sobre o status de seu pedido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SEGURANÇA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EM QUALQUER LUGAR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ACESSIBILIDADE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081142" y="208360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87794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58A01006-2D41-4444-9899-597287F4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Organizaç</a:t>
            </a:r>
            <a:r>
              <a:rPr lang="en-US" dirty="0" err="1">
                <a:solidFill>
                  <a:srgbClr val="FFFFFF"/>
                </a:solidFill>
              </a:rPr>
              <a:t>ão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Bem-estar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FF"/>
                </a:solidFill>
              </a:rPr>
              <a:t>O </a:t>
            </a:r>
            <a:r>
              <a:rPr lang="en-US" dirty="0" err="1">
                <a:solidFill>
                  <a:srgbClr val="FFFFFF"/>
                </a:solidFill>
              </a:rPr>
              <a:t>AsAid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o </a:t>
            </a:r>
            <a:r>
              <a:rPr lang="en-US" dirty="0" err="1"/>
              <a:t>contato</a:t>
            </a:r>
            <a:r>
              <a:rPr lang="en-US" dirty="0"/>
              <a:t> entre a </a:t>
            </a:r>
            <a:r>
              <a:rPr lang="en-US" dirty="0" err="1"/>
              <a:t>empresa</a:t>
            </a:r>
            <a:r>
              <a:rPr lang="en-US" dirty="0"/>
              <a:t> e o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organizar</a:t>
            </a:r>
            <a:r>
              <a:rPr lang="en-US" dirty="0"/>
              <a:t> e </a:t>
            </a:r>
            <a:r>
              <a:rPr lang="en-US" dirty="0" err="1"/>
              <a:t>controlar</a:t>
            </a:r>
            <a:r>
              <a:rPr lang="en-US" dirty="0"/>
              <a:t> o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de modo a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gestão</a:t>
            </a:r>
            <a:r>
              <a:rPr lang="en-US" dirty="0"/>
              <a:t> </a:t>
            </a:r>
            <a:r>
              <a:rPr lang="en-US" dirty="0" err="1"/>
              <a:t>empresarial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com o </a:t>
            </a:r>
            <a:r>
              <a:rPr lang="en-US" dirty="0" err="1"/>
              <a:t>suporte</a:t>
            </a:r>
            <a:r>
              <a:rPr lang="en-US" dirty="0"/>
              <a:t>. 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9" name="Picture 78" descr="Text&#10;&#10;Description automatically generated with low confidence">
            <a:extLst>
              <a:ext uri="{FF2B5EF4-FFF2-40B4-BE49-F238E27FC236}">
                <a16:creationId xmlns:a16="http://schemas.microsoft.com/office/drawing/2014/main" id="{70D92665-A8A5-4E0E-8D68-D89C5CCA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1748698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 Anderson Yuri Dantas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65313" y="1509505"/>
            <a:ext cx="402601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61234"/>
                </a:solidFill>
              </a:rPr>
              <a:t>“As empresas vem dando uma maior importância na qualidade de seus serviços, pois reconhecem que podem se diferenciar pela qualidade de seus serviços e pela satisfaç</a:t>
            </a:r>
            <a:r>
              <a:rPr lang="en-US" dirty="0" err="1">
                <a:solidFill>
                  <a:srgbClr val="161234"/>
                </a:solidFill>
              </a:rPr>
              <a:t>ão</a:t>
            </a:r>
            <a:r>
              <a:rPr lang="en-US" dirty="0">
                <a:solidFill>
                  <a:srgbClr val="161234"/>
                </a:solidFill>
              </a:rPr>
              <a:t> de </a:t>
            </a:r>
            <a:r>
              <a:rPr lang="en-US" dirty="0" err="1">
                <a:solidFill>
                  <a:srgbClr val="161234"/>
                </a:solidFill>
              </a:rPr>
              <a:t>seus</a:t>
            </a:r>
            <a:r>
              <a:rPr lang="en-US" dirty="0">
                <a:solidFill>
                  <a:srgbClr val="161234"/>
                </a:solidFill>
              </a:rPr>
              <a:t> </a:t>
            </a:r>
            <a:r>
              <a:rPr lang="en-US" dirty="0" err="1">
                <a:solidFill>
                  <a:srgbClr val="161234"/>
                </a:solidFill>
              </a:rPr>
              <a:t>clientes</a:t>
            </a:r>
            <a:r>
              <a:rPr lang="en-US" dirty="0">
                <a:solidFill>
                  <a:srgbClr val="161234"/>
                </a:solidFill>
              </a:rPr>
              <a:t>”</a:t>
            </a:r>
            <a:endParaRPr dirty="0"/>
          </a:p>
        </p:txBody>
      </p:sp>
      <p:pic>
        <p:nvPicPr>
          <p:cNvPr id="21" name="Picture 20" descr="Text&#10;&#10;Description automatically generated with low confidence">
            <a:extLst>
              <a:ext uri="{FF2B5EF4-FFF2-40B4-BE49-F238E27FC236}">
                <a16:creationId xmlns:a16="http://schemas.microsoft.com/office/drawing/2014/main" id="{BD1033E1-75B6-4C88-B3EE-112232D7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85E05F-5880-4D17-A6CC-FE3E72CC0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2169000"/>
            <a:ext cx="5578768" cy="3416400"/>
          </a:xfrm>
        </p:spPr>
        <p:txBody>
          <a:bodyPr/>
          <a:lstStyle/>
          <a:p>
            <a:pPr marL="165100" indent="0" algn="just">
              <a:buNone/>
            </a:pPr>
            <a:r>
              <a:rPr lang="pt-BR" sz="180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projeto possui como proposta um controle de pós-venda para assistências técnicas, de modo a facilitar e agilizar o processo de atendimento, além de possibilitar um acompanhamento por parte do cliente.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4CFDF68-ED06-453E-AAFA-8572BC254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02. Objetivos</a:t>
            </a:r>
          </a:p>
        </p:txBody>
      </p:sp>
    </p:spTree>
    <p:extLst>
      <p:ext uri="{BB962C8B-B14F-4D97-AF65-F5344CB8AC3E}">
        <p14:creationId xmlns:p14="http://schemas.microsoft.com/office/powerpoint/2010/main" val="81766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02. Objetivos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Agilizar o atendimento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Fácil registro de dados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Melhor acessibilidade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Picture 43" descr="Text&#10;&#10;Description automatically generated with low confidence">
            <a:extLst>
              <a:ext uri="{FF2B5EF4-FFF2-40B4-BE49-F238E27FC236}">
                <a16:creationId xmlns:a16="http://schemas.microsoft.com/office/drawing/2014/main" id="{886EFD56-3A45-4E9E-AD24-3CBC39A0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02. Objetivos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8021111" y="2667988"/>
            <a:ext cx="189568" cy="189570"/>
          </a:xfrm>
          <a:custGeom>
            <a:avLst/>
            <a:gdLst/>
            <a:ahLst/>
            <a:cxnLst/>
            <a:rect l="l" t="t" r="r" b="b"/>
            <a:pathLst>
              <a:path w="92472" h="92473" extrusionOk="0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8009275" y="1985963"/>
            <a:ext cx="213239" cy="196180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9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456" name="Google Shape;456;p29"/>
            <p:cNvSpPr/>
            <p:nvPr/>
          </p:nvSpPr>
          <p:spPr>
            <a:xfrm>
              <a:off x="4151375" y="399250"/>
              <a:ext cx="2141475" cy="2015650"/>
            </a:xfrm>
            <a:custGeom>
              <a:avLst/>
              <a:gdLst/>
              <a:ahLst/>
              <a:cxnLst/>
              <a:rect l="l" t="t" r="r" b="b"/>
              <a:pathLst>
                <a:path w="85659" h="80626" extrusionOk="0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4788450" y="238125"/>
              <a:ext cx="867350" cy="1403950"/>
            </a:xfrm>
            <a:custGeom>
              <a:avLst/>
              <a:gdLst/>
              <a:ahLst/>
              <a:cxnLst/>
              <a:rect l="l" t="t" r="r" b="b"/>
              <a:pathLst>
                <a:path w="34694" h="56158" extrusionOk="0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Organizaç</a:t>
            </a:r>
            <a:r>
              <a:rPr lang="en-US" dirty="0" err="1">
                <a:solidFill>
                  <a:srgbClr val="0E2A47"/>
                </a:solidFill>
              </a:rPr>
              <a:t>ão</a:t>
            </a:r>
            <a:r>
              <a:rPr lang="en-US" dirty="0">
                <a:solidFill>
                  <a:srgbClr val="0E2A47"/>
                </a:solidFill>
              </a:rPr>
              <a:t> de dados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438729" y="35582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Acompanhamento dos processos via WebSite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Controle de manutenç</a:t>
            </a:r>
            <a:r>
              <a:rPr lang="en-US" dirty="0" err="1">
                <a:solidFill>
                  <a:srgbClr val="0E2A47"/>
                </a:solidFill>
              </a:rPr>
              <a:t>ão</a:t>
            </a:r>
            <a:endParaRPr dirty="0">
              <a:solidFill>
                <a:srgbClr val="0E2A47"/>
              </a:solidFill>
            </a:endParaRPr>
          </a:p>
        </p:txBody>
      </p:sp>
      <p:pic>
        <p:nvPicPr>
          <p:cNvPr id="115" name="Picture 114" descr="Text&#10;&#10;Description automatically generated with low confidence">
            <a:extLst>
              <a:ext uri="{FF2B5EF4-FFF2-40B4-BE49-F238E27FC236}">
                <a16:creationId xmlns:a16="http://schemas.microsoft.com/office/drawing/2014/main" id="{CCFCF2A4-543E-41E3-B9B6-EEB6E9B5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48" y="4852"/>
            <a:ext cx="973760" cy="1127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1290</Words>
  <Application>Microsoft Office PowerPoint</Application>
  <PresentationFormat>Apresentação na tela (16:9)</PresentationFormat>
  <Paragraphs>127</Paragraphs>
  <Slides>26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Bree Serif</vt:lpstr>
      <vt:lpstr>Didact Gothic</vt:lpstr>
      <vt:lpstr>Proxima Nova</vt:lpstr>
      <vt:lpstr>Roboto</vt:lpstr>
      <vt:lpstr>Roboto Mono</vt:lpstr>
      <vt:lpstr>WEB PROPOSAL</vt:lpstr>
      <vt:lpstr>Slidesgo Final Pages</vt:lpstr>
      <vt:lpstr>Apresentação do PowerPoint</vt:lpstr>
      <vt:lpstr>SUMÁRIO</vt:lpstr>
      <vt:lpstr>01. Introdução</vt:lpstr>
      <vt:lpstr>01. Introdução</vt:lpstr>
      <vt:lpstr>Organização e  Bem-estar</vt:lpstr>
      <vt:lpstr>— Anderson Yuri Dantas</vt:lpstr>
      <vt:lpstr>02. Objetivos</vt:lpstr>
      <vt:lpstr>02. Objetivos</vt:lpstr>
      <vt:lpstr>02. Objetivos</vt:lpstr>
      <vt:lpstr>03. Justificativa</vt:lpstr>
      <vt:lpstr>03. Justificativa</vt:lpstr>
      <vt:lpstr>04. Tecnologias utilizadas</vt:lpstr>
      <vt:lpstr>04. Tecnologias utilizadas</vt:lpstr>
      <vt:lpstr>05. Sistema proposto</vt:lpstr>
      <vt:lpstr>Diagrama de Entidade  e Relacionamento</vt:lpstr>
      <vt:lpstr>Diagrama de Classe</vt:lpstr>
      <vt:lpstr>Diagrama de Casos de Uso Geral</vt:lpstr>
      <vt:lpstr>Tela inicial Java</vt:lpstr>
      <vt:lpstr>Telas web</vt:lpstr>
      <vt:lpstr>06. Conclusões</vt:lpstr>
      <vt:lpstr>Trabalhos futuros</vt:lpstr>
      <vt:lpstr>Referências</vt:lpstr>
      <vt:lpstr>Referências</vt:lpstr>
      <vt:lpstr>Vamos testar o sistema?</vt:lpstr>
      <vt:lpstr>Obrigado!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</dc:creator>
  <cp:lastModifiedBy>João Augusto  Lissoni Lanjoni</cp:lastModifiedBy>
  <cp:revision>14</cp:revision>
  <dcterms:modified xsi:type="dcterms:W3CDTF">2021-12-16T19:06:59Z</dcterms:modified>
</cp:coreProperties>
</file>