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4" r:id="rId3"/>
    <p:sldId id="258" r:id="rId4"/>
    <p:sldId id="267" r:id="rId5"/>
    <p:sldId id="268" r:id="rId6"/>
    <p:sldId id="269" r:id="rId7"/>
    <p:sldId id="270" r:id="rId8"/>
    <p:sldId id="272" r:id="rId9"/>
    <p:sldId id="271" r:id="rId10"/>
    <p:sldId id="274" r:id="rId11"/>
    <p:sldId id="275" r:id="rId12"/>
    <p:sldId id="276" r:id="rId13"/>
    <p:sldId id="278" r:id="rId14"/>
    <p:sldId id="279" r:id="rId15"/>
    <p:sldId id="281" r:id="rId16"/>
    <p:sldId id="277" r:id="rId17"/>
    <p:sldId id="280"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4660"/>
  </p:normalViewPr>
  <p:slideViewPr>
    <p:cSldViewPr snapToGrid="0">
      <p:cViewPr>
        <p:scale>
          <a:sx n="94" d="100"/>
          <a:sy n="94" d="100"/>
        </p:scale>
        <p:origin x="11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7088C-F4A7-4A3F-BB8E-1865206E7261}"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3B444-B14D-4EEB-8B85-161F96B8CC98}" type="slidenum">
              <a:rPr lang="en-US" smtClean="0"/>
              <a:t>‹#›</a:t>
            </a:fld>
            <a:endParaRPr lang="en-US"/>
          </a:p>
        </p:txBody>
      </p:sp>
    </p:spTree>
    <p:extLst>
      <p:ext uri="{BB962C8B-B14F-4D97-AF65-F5344CB8AC3E}">
        <p14:creationId xmlns:p14="http://schemas.microsoft.com/office/powerpoint/2010/main" val="413569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6105-84DE-D7D4-45A8-1AF9BC5BA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AA5942-8EA7-54C8-F0D4-582FD93B1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8E9A4C-F72B-324B-C32E-A76094CE8F67}"/>
              </a:ext>
            </a:extLst>
          </p:cNvPr>
          <p:cNvSpPr>
            <a:spLocks noGrp="1"/>
          </p:cNvSpPr>
          <p:nvPr>
            <p:ph type="dt" sz="half" idx="10"/>
          </p:nvPr>
        </p:nvSpPr>
        <p:spPr/>
        <p:txBody>
          <a:bodyPr/>
          <a:lstStyle/>
          <a:p>
            <a:fld id="{1EF44048-03F3-40F0-BB0C-BE8A840A2D31}" type="datetimeFigureOut">
              <a:rPr lang="en-US" smtClean="0"/>
              <a:t>4/13/2023</a:t>
            </a:fld>
            <a:endParaRPr lang="en-US"/>
          </a:p>
        </p:txBody>
      </p:sp>
      <p:sp>
        <p:nvSpPr>
          <p:cNvPr id="5" name="Footer Placeholder 4">
            <a:extLst>
              <a:ext uri="{FF2B5EF4-FFF2-40B4-BE49-F238E27FC236}">
                <a16:creationId xmlns:a16="http://schemas.microsoft.com/office/drawing/2014/main" id="{FE73C428-1194-F72A-8D67-09FB307F9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2A7D8-593C-C543-36B6-F1004DCB1229}"/>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75695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3257-28A9-7FE4-6729-77AB22C69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F5EE4-48D7-9708-1ECB-CB26F2D1B6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0F79E-C8D3-1DCB-61CF-10A95C56C4AB}"/>
              </a:ext>
            </a:extLst>
          </p:cNvPr>
          <p:cNvSpPr>
            <a:spLocks noGrp="1"/>
          </p:cNvSpPr>
          <p:nvPr>
            <p:ph type="dt" sz="half" idx="10"/>
          </p:nvPr>
        </p:nvSpPr>
        <p:spPr/>
        <p:txBody>
          <a:bodyPr/>
          <a:lstStyle/>
          <a:p>
            <a:fld id="{1EF44048-03F3-40F0-BB0C-BE8A840A2D31}" type="datetimeFigureOut">
              <a:rPr lang="en-US" smtClean="0"/>
              <a:t>4/13/2023</a:t>
            </a:fld>
            <a:endParaRPr lang="en-US"/>
          </a:p>
        </p:txBody>
      </p:sp>
      <p:sp>
        <p:nvSpPr>
          <p:cNvPr id="5" name="Footer Placeholder 4">
            <a:extLst>
              <a:ext uri="{FF2B5EF4-FFF2-40B4-BE49-F238E27FC236}">
                <a16:creationId xmlns:a16="http://schemas.microsoft.com/office/drawing/2014/main" id="{30418534-A31F-FCFB-AC23-69524D5FF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52E0F-A002-C994-3A76-284803BAFE48}"/>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87102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44C2C-3787-23EC-256B-2C06F98D4A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00ACB5-F2EB-349C-FD60-B2B69B4F7A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FE43D-D5A0-2E46-C477-370B3B86C2B4}"/>
              </a:ext>
            </a:extLst>
          </p:cNvPr>
          <p:cNvSpPr>
            <a:spLocks noGrp="1"/>
          </p:cNvSpPr>
          <p:nvPr>
            <p:ph type="dt" sz="half" idx="10"/>
          </p:nvPr>
        </p:nvSpPr>
        <p:spPr/>
        <p:txBody>
          <a:bodyPr/>
          <a:lstStyle/>
          <a:p>
            <a:fld id="{1EF44048-03F3-40F0-BB0C-BE8A840A2D31}" type="datetimeFigureOut">
              <a:rPr lang="en-US" smtClean="0"/>
              <a:t>4/13/2023</a:t>
            </a:fld>
            <a:endParaRPr lang="en-US"/>
          </a:p>
        </p:txBody>
      </p:sp>
      <p:sp>
        <p:nvSpPr>
          <p:cNvPr id="5" name="Footer Placeholder 4">
            <a:extLst>
              <a:ext uri="{FF2B5EF4-FFF2-40B4-BE49-F238E27FC236}">
                <a16:creationId xmlns:a16="http://schemas.microsoft.com/office/drawing/2014/main" id="{01113CA0-6C36-C9DE-42C2-BF303861B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CD6B4-E781-4451-CDFE-322F36ABB539}"/>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949957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a:extLst>
              <a:ext uri="{FF2B5EF4-FFF2-40B4-BE49-F238E27FC236}">
                <a16:creationId xmlns:a16="http://schemas.microsoft.com/office/drawing/2014/main" id="{171E9132-3A86-4DCE-BD93-7897A21CA0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a:extLst>
              <a:ext uri="{FF2B5EF4-FFF2-40B4-BE49-F238E27FC236}">
                <a16:creationId xmlns:a16="http://schemas.microsoft.com/office/drawing/2014/main" id="{3E202F7A-1DFE-4A40-B47F-0F735F093476}"/>
              </a:ext>
            </a:extLst>
          </p:cNvPr>
          <p:cNvSpPr>
            <a:spLocks noGrp="1"/>
          </p:cNvSpPr>
          <p:nvPr>
            <p:ph type="dt" sz="half" idx="10"/>
          </p:nvPr>
        </p:nvSpPr>
        <p:spPr>
          <a:xfrm>
            <a:off x="510810" y="5913465"/>
            <a:ext cx="2743200" cy="365125"/>
          </a:xfrm>
        </p:spPr>
        <p:txBody>
          <a:bodyPr/>
          <a:lstStyle/>
          <a:p>
            <a:fld id="{516E5C65-A6A4-4D7E-A8A9-35240D7FED8F}" type="datetimeFigureOut">
              <a:rPr lang="en-US" smtClean="0"/>
              <a:t>4/13/2023</a:t>
            </a:fld>
            <a:endParaRPr lang="en-US"/>
          </a:p>
        </p:txBody>
      </p:sp>
      <p:sp>
        <p:nvSpPr>
          <p:cNvPr id="4" name="Footer Placeholder 3">
            <a:extLst>
              <a:ext uri="{FF2B5EF4-FFF2-40B4-BE49-F238E27FC236}">
                <a16:creationId xmlns:a16="http://schemas.microsoft.com/office/drawing/2014/main" id="{42DEA5E1-DA1F-463C-BEC4-30B88F8D728D}"/>
              </a:ext>
            </a:extLst>
          </p:cNvPr>
          <p:cNvSpPr>
            <a:spLocks noGrp="1"/>
          </p:cNvSpPr>
          <p:nvPr>
            <p:ph type="ftr" sz="quarter" idx="11"/>
          </p:nvPr>
        </p:nvSpPr>
        <p:spPr>
          <a:xfrm>
            <a:off x="4038600" y="5913465"/>
            <a:ext cx="4114800" cy="365125"/>
          </a:xfrm>
        </p:spPr>
        <p:txBody>
          <a:bodyPr/>
          <a:lstStyle/>
          <a:p>
            <a:endParaRPr lang="en-US"/>
          </a:p>
        </p:txBody>
      </p:sp>
      <p:sp>
        <p:nvSpPr>
          <p:cNvPr id="2" name="Title 1">
            <a:extLst>
              <a:ext uri="{FF2B5EF4-FFF2-40B4-BE49-F238E27FC236}">
                <a16:creationId xmlns:a16="http://schemas.microsoft.com/office/drawing/2014/main" id="{1ABE1159-3199-4E54-B6F1-014DC1FAF65F}"/>
              </a:ext>
            </a:extLst>
          </p:cNvPr>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B9EDF238-211C-4E9E-8F11-594CC522AD4A}"/>
              </a:ext>
            </a:extLst>
          </p:cNvPr>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a:extLst>
              <a:ext uri="{FF2B5EF4-FFF2-40B4-BE49-F238E27FC236}">
                <a16:creationId xmlns:a16="http://schemas.microsoft.com/office/drawing/2014/main" id="{B8A6DFD0-B0F1-46F8-B111-0429DF5E089B}"/>
              </a:ext>
            </a:extLst>
          </p:cNvPr>
          <p:cNvGrpSpPr/>
          <p:nvPr userDrawn="1"/>
        </p:nvGrpSpPr>
        <p:grpSpPr>
          <a:xfrm>
            <a:off x="376730" y="6299850"/>
            <a:ext cx="10528875" cy="434026"/>
            <a:chOff x="376730" y="6299850"/>
            <a:chExt cx="10528875" cy="434026"/>
          </a:xfrm>
        </p:grpSpPr>
        <p:cxnSp>
          <p:nvCxnSpPr>
            <p:cNvPr id="20" name="Straight Connector 19">
              <a:extLst>
                <a:ext uri="{FF2B5EF4-FFF2-40B4-BE49-F238E27FC236}">
                  <a16:creationId xmlns:a16="http://schemas.microsoft.com/office/drawing/2014/main" id="{04964CAE-6E73-4396-8F41-AC04B1828D6A}"/>
                </a:ext>
              </a:extLst>
            </p:cNvPr>
            <p:cNvCxnSpPr>
              <a:cxnSpLocks/>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1EC60A-503B-4070-AB46-0EC601BED577}"/>
                </a:ext>
              </a:extLst>
            </p:cNvPr>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a:extLst>
                <a:ext uri="{FF2B5EF4-FFF2-40B4-BE49-F238E27FC236}">
                  <a16:creationId xmlns:a16="http://schemas.microsoft.com/office/drawing/2014/main" id="{C4C8F102-259F-4446-8F61-B99123C29279}"/>
                </a:ext>
              </a:extLst>
            </p:cNvPr>
            <p:cNvCxnSpPr>
              <a:cxnSpLocks/>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a:extLst>
              <a:ext uri="{FF2B5EF4-FFF2-40B4-BE49-F238E27FC236}">
                <a16:creationId xmlns:a16="http://schemas.microsoft.com/office/drawing/2014/main" id="{32E45ADA-F678-479B-AE5B-55AE81AF789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a:extLst>
              <a:ext uri="{FF2B5EF4-FFF2-40B4-BE49-F238E27FC236}">
                <a16:creationId xmlns:a16="http://schemas.microsoft.com/office/drawing/2014/main" id="{ED16CE4B-9AE8-4761-AEFA-89B3B0D1411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2442840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FBC2AF-F421-41AD-B2C0-A9D358C34EC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4/13/2023</a:t>
            </a:fld>
            <a:endParaRPr lang="en-US"/>
          </a:p>
        </p:txBody>
      </p:sp>
      <p:sp>
        <p:nvSpPr>
          <p:cNvPr id="4" name="Footer Placeholder 3">
            <a:extLst>
              <a:ext uri="{FF2B5EF4-FFF2-40B4-BE49-F238E27FC236}">
                <a16:creationId xmlns:a16="http://schemas.microsoft.com/office/drawing/2014/main" id="{4287F15D-2428-4868-B036-374F9E03CB11}"/>
              </a:ext>
            </a:extLst>
          </p:cNvPr>
          <p:cNvSpPr>
            <a:spLocks noGrp="1"/>
          </p:cNvSpPr>
          <p:nvPr>
            <p:ph type="ftr" sz="quarter" idx="11"/>
          </p:nvPr>
        </p:nvSpPr>
        <p:spPr>
          <a:xfrm>
            <a:off x="4048442" y="5881608"/>
            <a:ext cx="4114800" cy="365125"/>
          </a:xfrm>
        </p:spPr>
        <p:txBody>
          <a:bodyPr/>
          <a:lstStyle/>
          <a:p>
            <a:endParaRPr lang="en-US"/>
          </a:p>
        </p:txBody>
      </p:sp>
      <p:sp>
        <p:nvSpPr>
          <p:cNvPr id="5" name="Slide Number Placeholder 4">
            <a:extLst>
              <a:ext uri="{FF2B5EF4-FFF2-40B4-BE49-F238E27FC236}">
                <a16:creationId xmlns:a16="http://schemas.microsoft.com/office/drawing/2014/main" id="{5D32654B-D2B8-4A24-92DD-6E0B36525A3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a:extLst>
              <a:ext uri="{FF2B5EF4-FFF2-40B4-BE49-F238E27FC236}">
                <a16:creationId xmlns:a16="http://schemas.microsoft.com/office/drawing/2014/main" id="{BD0A9F68-1EDB-4A8A-BCDB-E1F4A0CE16C6}"/>
              </a:ext>
            </a:extLst>
          </p:cNvPr>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a:extLst>
              <a:ext uri="{FF2B5EF4-FFF2-40B4-BE49-F238E27FC236}">
                <a16:creationId xmlns:a16="http://schemas.microsoft.com/office/drawing/2014/main" id="{77F16A00-8564-4829-8BF4-CC08FE4C6AD7}"/>
              </a:ext>
            </a:extLst>
          </p:cNvPr>
          <p:cNvGrpSpPr/>
          <p:nvPr userDrawn="1"/>
        </p:nvGrpSpPr>
        <p:grpSpPr>
          <a:xfrm>
            <a:off x="376730" y="6405832"/>
            <a:ext cx="10131613" cy="276999"/>
            <a:chOff x="376730" y="6405832"/>
            <a:chExt cx="10131613" cy="276999"/>
          </a:xfrm>
        </p:grpSpPr>
        <p:cxnSp>
          <p:nvCxnSpPr>
            <p:cNvPr id="20" name="Straight Connector 19">
              <a:extLst>
                <a:ext uri="{FF2B5EF4-FFF2-40B4-BE49-F238E27FC236}">
                  <a16:creationId xmlns:a16="http://schemas.microsoft.com/office/drawing/2014/main" id="{0C836338-7547-4FF7-93AD-CC57B7CDDCFD}"/>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D4D5EBB-2351-420C-A6A5-7B67473BAB0B}"/>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a:extLst>
              <a:ext uri="{FF2B5EF4-FFF2-40B4-BE49-F238E27FC236}">
                <a16:creationId xmlns:a16="http://schemas.microsoft.com/office/drawing/2014/main" id="{8EDC4C89-481A-451D-B06A-F0999A8D3E7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a:extLst>
              <a:ext uri="{FF2B5EF4-FFF2-40B4-BE49-F238E27FC236}">
                <a16:creationId xmlns:a16="http://schemas.microsoft.com/office/drawing/2014/main" id="{FABB3963-8978-400C-ABB8-A623893CDB7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a:extLst>
              <a:ext uri="{FF2B5EF4-FFF2-40B4-BE49-F238E27FC236}">
                <a16:creationId xmlns:a16="http://schemas.microsoft.com/office/drawing/2014/main" id="{C1FAB4A3-0BD2-491A-BFA5-E22B0B0EDAE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88047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5FBF-1150-4A3E-0C6A-ADB791BFD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4F197-FEC8-E22C-80DD-B7D264223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3C5E6-05AD-6FC7-851B-5712CB2B26F8}"/>
              </a:ext>
            </a:extLst>
          </p:cNvPr>
          <p:cNvSpPr>
            <a:spLocks noGrp="1"/>
          </p:cNvSpPr>
          <p:nvPr>
            <p:ph type="dt" sz="half" idx="10"/>
          </p:nvPr>
        </p:nvSpPr>
        <p:spPr/>
        <p:txBody>
          <a:bodyPr/>
          <a:lstStyle/>
          <a:p>
            <a:fld id="{1EF44048-03F3-40F0-BB0C-BE8A840A2D31}" type="datetimeFigureOut">
              <a:rPr lang="en-US" smtClean="0"/>
              <a:t>4/13/2023</a:t>
            </a:fld>
            <a:endParaRPr lang="en-US"/>
          </a:p>
        </p:txBody>
      </p:sp>
      <p:sp>
        <p:nvSpPr>
          <p:cNvPr id="5" name="Footer Placeholder 4">
            <a:extLst>
              <a:ext uri="{FF2B5EF4-FFF2-40B4-BE49-F238E27FC236}">
                <a16:creationId xmlns:a16="http://schemas.microsoft.com/office/drawing/2014/main" id="{CE8479D7-84D2-642B-2AA5-317D6AF78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CDDDD-7B6C-8D03-0C47-2AA64C61CA3C}"/>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49220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4CD6-4003-094E-5800-046519EF33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E1DB7-E5DE-D7E6-7646-89BB8F1F1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B647E5-7E9B-CD9C-DB04-923A04CD6509}"/>
              </a:ext>
            </a:extLst>
          </p:cNvPr>
          <p:cNvSpPr>
            <a:spLocks noGrp="1"/>
          </p:cNvSpPr>
          <p:nvPr>
            <p:ph type="dt" sz="half" idx="10"/>
          </p:nvPr>
        </p:nvSpPr>
        <p:spPr/>
        <p:txBody>
          <a:bodyPr/>
          <a:lstStyle/>
          <a:p>
            <a:fld id="{1EF44048-03F3-40F0-BB0C-BE8A840A2D31}" type="datetimeFigureOut">
              <a:rPr lang="en-US" smtClean="0"/>
              <a:t>4/13/2023</a:t>
            </a:fld>
            <a:endParaRPr lang="en-US"/>
          </a:p>
        </p:txBody>
      </p:sp>
      <p:sp>
        <p:nvSpPr>
          <p:cNvPr id="5" name="Footer Placeholder 4">
            <a:extLst>
              <a:ext uri="{FF2B5EF4-FFF2-40B4-BE49-F238E27FC236}">
                <a16:creationId xmlns:a16="http://schemas.microsoft.com/office/drawing/2014/main" id="{B8C48B00-B25E-FE1D-9D43-654953CA9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86093-4739-49CC-0E93-570C06BF380F}"/>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921082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F926-DBEB-7948-0772-C18677522F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26CC4-051C-F916-BA3D-C96C3B01E7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A631D-488A-2794-B5C0-07F379843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6AB112-801F-7FE6-7F6B-E7B4B51AE060}"/>
              </a:ext>
            </a:extLst>
          </p:cNvPr>
          <p:cNvSpPr>
            <a:spLocks noGrp="1"/>
          </p:cNvSpPr>
          <p:nvPr>
            <p:ph type="dt" sz="half" idx="10"/>
          </p:nvPr>
        </p:nvSpPr>
        <p:spPr/>
        <p:txBody>
          <a:bodyPr/>
          <a:lstStyle/>
          <a:p>
            <a:fld id="{1EF44048-03F3-40F0-BB0C-BE8A840A2D31}" type="datetimeFigureOut">
              <a:rPr lang="en-US" smtClean="0"/>
              <a:t>4/13/2023</a:t>
            </a:fld>
            <a:endParaRPr lang="en-US"/>
          </a:p>
        </p:txBody>
      </p:sp>
      <p:sp>
        <p:nvSpPr>
          <p:cNvPr id="6" name="Footer Placeholder 5">
            <a:extLst>
              <a:ext uri="{FF2B5EF4-FFF2-40B4-BE49-F238E27FC236}">
                <a16:creationId xmlns:a16="http://schemas.microsoft.com/office/drawing/2014/main" id="{C89CB86A-5383-B63C-8498-09712B5BC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738A6-5F22-4BE5-C6E9-A6DB3924D5A5}"/>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08742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0BF9-68F4-A404-2EF4-09D7B5E1EE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5DFE45-2044-39C9-0D88-0135521E9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80661-75A3-BAF4-02EF-8B8578011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0D59F-3F67-5982-B02E-319A80F0F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319597-6974-B3DC-1F1C-C7DFEC589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E6885-E456-AD2F-4294-2165DFF9C253}"/>
              </a:ext>
            </a:extLst>
          </p:cNvPr>
          <p:cNvSpPr>
            <a:spLocks noGrp="1"/>
          </p:cNvSpPr>
          <p:nvPr>
            <p:ph type="dt" sz="half" idx="10"/>
          </p:nvPr>
        </p:nvSpPr>
        <p:spPr/>
        <p:txBody>
          <a:bodyPr/>
          <a:lstStyle/>
          <a:p>
            <a:fld id="{1EF44048-03F3-40F0-BB0C-BE8A840A2D31}" type="datetimeFigureOut">
              <a:rPr lang="en-US" smtClean="0"/>
              <a:t>4/13/2023</a:t>
            </a:fld>
            <a:endParaRPr lang="en-US"/>
          </a:p>
        </p:txBody>
      </p:sp>
      <p:sp>
        <p:nvSpPr>
          <p:cNvPr id="8" name="Footer Placeholder 7">
            <a:extLst>
              <a:ext uri="{FF2B5EF4-FFF2-40B4-BE49-F238E27FC236}">
                <a16:creationId xmlns:a16="http://schemas.microsoft.com/office/drawing/2014/main" id="{0C06297D-0C33-8941-2BD2-68ADCF169F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4A203E-602D-0B10-E688-9965952AE13F}"/>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44382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62DD-10C9-32DD-8A5B-DA5D2D7DFE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3E512-665E-74F9-FEC2-C5A5A0477659}"/>
              </a:ext>
            </a:extLst>
          </p:cNvPr>
          <p:cNvSpPr>
            <a:spLocks noGrp="1"/>
          </p:cNvSpPr>
          <p:nvPr>
            <p:ph type="dt" sz="half" idx="10"/>
          </p:nvPr>
        </p:nvSpPr>
        <p:spPr/>
        <p:txBody>
          <a:bodyPr/>
          <a:lstStyle/>
          <a:p>
            <a:fld id="{1EF44048-03F3-40F0-BB0C-BE8A840A2D31}" type="datetimeFigureOut">
              <a:rPr lang="en-US" smtClean="0"/>
              <a:t>4/13/2023</a:t>
            </a:fld>
            <a:endParaRPr lang="en-US"/>
          </a:p>
        </p:txBody>
      </p:sp>
      <p:sp>
        <p:nvSpPr>
          <p:cNvPr id="4" name="Footer Placeholder 3">
            <a:extLst>
              <a:ext uri="{FF2B5EF4-FFF2-40B4-BE49-F238E27FC236}">
                <a16:creationId xmlns:a16="http://schemas.microsoft.com/office/drawing/2014/main" id="{9F8F123A-9D8E-D933-95B9-CBAFB9B982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95A457-45D5-EA2E-6E83-F268DB592D6E}"/>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26946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02EC9-D0D9-BCE6-A325-3FF6209F5076}"/>
              </a:ext>
            </a:extLst>
          </p:cNvPr>
          <p:cNvSpPr>
            <a:spLocks noGrp="1"/>
          </p:cNvSpPr>
          <p:nvPr>
            <p:ph type="dt" sz="half" idx="10"/>
          </p:nvPr>
        </p:nvSpPr>
        <p:spPr/>
        <p:txBody>
          <a:bodyPr/>
          <a:lstStyle/>
          <a:p>
            <a:fld id="{1EF44048-03F3-40F0-BB0C-BE8A840A2D31}" type="datetimeFigureOut">
              <a:rPr lang="en-US" smtClean="0"/>
              <a:t>4/13/2023</a:t>
            </a:fld>
            <a:endParaRPr lang="en-US"/>
          </a:p>
        </p:txBody>
      </p:sp>
      <p:sp>
        <p:nvSpPr>
          <p:cNvPr id="3" name="Footer Placeholder 2">
            <a:extLst>
              <a:ext uri="{FF2B5EF4-FFF2-40B4-BE49-F238E27FC236}">
                <a16:creationId xmlns:a16="http://schemas.microsoft.com/office/drawing/2014/main" id="{80585CCE-5302-898E-37EB-5BF16359C3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2B206D-E610-A10A-5390-D8425DBA74CB}"/>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84173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FED9-665C-9FCF-3947-7D66A5C1D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AF35F2-1F77-4FDD-7C48-15741B737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3DDA8-0580-EAF7-E69D-96D7601A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41E27-EC49-8EF6-80DC-B6B31B43F910}"/>
              </a:ext>
            </a:extLst>
          </p:cNvPr>
          <p:cNvSpPr>
            <a:spLocks noGrp="1"/>
          </p:cNvSpPr>
          <p:nvPr>
            <p:ph type="dt" sz="half" idx="10"/>
          </p:nvPr>
        </p:nvSpPr>
        <p:spPr/>
        <p:txBody>
          <a:bodyPr/>
          <a:lstStyle/>
          <a:p>
            <a:fld id="{1EF44048-03F3-40F0-BB0C-BE8A840A2D31}" type="datetimeFigureOut">
              <a:rPr lang="en-US" smtClean="0"/>
              <a:t>4/13/2023</a:t>
            </a:fld>
            <a:endParaRPr lang="en-US"/>
          </a:p>
        </p:txBody>
      </p:sp>
      <p:sp>
        <p:nvSpPr>
          <p:cNvPr id="6" name="Footer Placeholder 5">
            <a:extLst>
              <a:ext uri="{FF2B5EF4-FFF2-40B4-BE49-F238E27FC236}">
                <a16:creationId xmlns:a16="http://schemas.microsoft.com/office/drawing/2014/main" id="{311B813F-C791-9D56-49C6-63DC47339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ABDBB-34B3-B6E8-2E49-36BAC59DCB57}"/>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94027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6DEE-AA5A-9D27-5033-B4B5CA71C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FA424-4160-9856-AD48-5079852B78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EF97DE-7AF1-F9AF-6D62-F3A01F50C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AFD92B-3C3F-DFBE-D984-6C612DC032A1}"/>
              </a:ext>
            </a:extLst>
          </p:cNvPr>
          <p:cNvSpPr>
            <a:spLocks noGrp="1"/>
          </p:cNvSpPr>
          <p:nvPr>
            <p:ph type="dt" sz="half" idx="10"/>
          </p:nvPr>
        </p:nvSpPr>
        <p:spPr/>
        <p:txBody>
          <a:bodyPr/>
          <a:lstStyle/>
          <a:p>
            <a:fld id="{1EF44048-03F3-40F0-BB0C-BE8A840A2D31}" type="datetimeFigureOut">
              <a:rPr lang="en-US" smtClean="0"/>
              <a:t>4/13/2023</a:t>
            </a:fld>
            <a:endParaRPr lang="en-US"/>
          </a:p>
        </p:txBody>
      </p:sp>
      <p:sp>
        <p:nvSpPr>
          <p:cNvPr id="6" name="Footer Placeholder 5">
            <a:extLst>
              <a:ext uri="{FF2B5EF4-FFF2-40B4-BE49-F238E27FC236}">
                <a16:creationId xmlns:a16="http://schemas.microsoft.com/office/drawing/2014/main" id="{96B596CA-E9C2-6313-4519-A4F2670D6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37724-639A-4C21-B495-F1577542D203}"/>
              </a:ext>
            </a:extLst>
          </p:cNvPr>
          <p:cNvSpPr>
            <a:spLocks noGrp="1"/>
          </p:cNvSpPr>
          <p:nvPr>
            <p:ph type="sldNum" sz="quarter" idx="12"/>
          </p:nvPr>
        </p:nvSpPr>
        <p:spPr/>
        <p:txBody>
          <a:bodyPr/>
          <a:lstStyle/>
          <a:p>
            <a:fld id="{E0C8AB34-56CB-4F8F-B8CD-D5E130F3B6DB}" type="slidenum">
              <a:rPr lang="en-US" smtClean="0"/>
              <a:t>‹#›</a:t>
            </a:fld>
            <a:endParaRPr lang="en-US"/>
          </a:p>
        </p:txBody>
      </p:sp>
    </p:spTree>
    <p:extLst>
      <p:ext uri="{BB962C8B-B14F-4D97-AF65-F5344CB8AC3E}">
        <p14:creationId xmlns:p14="http://schemas.microsoft.com/office/powerpoint/2010/main" val="35596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576E2-2D17-E7D2-0DE3-C8592D15D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ED1ED8-5B9E-BB7D-E433-1F019C658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39BB-7D1C-3E2D-86F4-DB29071D7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44048-03F3-40F0-BB0C-BE8A840A2D31}" type="datetimeFigureOut">
              <a:rPr lang="en-US" smtClean="0"/>
              <a:t>4/13/2023</a:t>
            </a:fld>
            <a:endParaRPr lang="en-US"/>
          </a:p>
        </p:txBody>
      </p:sp>
      <p:sp>
        <p:nvSpPr>
          <p:cNvPr id="5" name="Footer Placeholder 4">
            <a:extLst>
              <a:ext uri="{FF2B5EF4-FFF2-40B4-BE49-F238E27FC236}">
                <a16:creationId xmlns:a16="http://schemas.microsoft.com/office/drawing/2014/main" id="{5E0EDD13-D7A6-46E1-A2EC-C3B4AE843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7624B-8F4B-6032-9AA7-1127C5E7D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C8AB34-56CB-4F8F-B8CD-D5E130F3B6DB}" type="slidenum">
              <a:rPr lang="en-US" smtClean="0"/>
              <a:t>‹#›</a:t>
            </a:fld>
            <a:endParaRPr lang="en-US"/>
          </a:p>
        </p:txBody>
      </p:sp>
    </p:spTree>
    <p:extLst>
      <p:ext uri="{BB962C8B-B14F-4D97-AF65-F5344CB8AC3E}">
        <p14:creationId xmlns:p14="http://schemas.microsoft.com/office/powerpoint/2010/main" val="102115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icture containing graphical user interface&#10;&#10;Description automatically generated">
            <a:extLst>
              <a:ext uri="{FF2B5EF4-FFF2-40B4-BE49-F238E27FC236}">
                <a16:creationId xmlns:a16="http://schemas.microsoft.com/office/drawing/2014/main" id="{D2A62DE0-6FFB-41DC-9E37-2A5CE8673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2" y="-9448"/>
            <a:ext cx="12201142" cy="6876896"/>
          </a:xfrm>
          <a:prstGeom prst="rect">
            <a:avLst/>
          </a:prstGeom>
        </p:spPr>
      </p:pic>
      <p:sp>
        <p:nvSpPr>
          <p:cNvPr id="13" name="Text Placeholder 4">
            <a:extLst>
              <a:ext uri="{FF2B5EF4-FFF2-40B4-BE49-F238E27FC236}">
                <a16:creationId xmlns:a16="http://schemas.microsoft.com/office/drawing/2014/main" id="{52A1DF0E-35EC-457B-BF14-F960C4621AB4}"/>
              </a:ext>
            </a:extLst>
          </p:cNvPr>
          <p:cNvSpPr txBox="1">
            <a:spLocks/>
          </p:cNvSpPr>
          <p:nvPr/>
        </p:nvSpPr>
        <p:spPr>
          <a:xfrm>
            <a:off x="188294" y="4246154"/>
            <a:ext cx="6600341" cy="1368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000" dirty="0">
                <a:solidFill>
                  <a:schemeClr val="bg1"/>
                </a:solidFill>
                <a:latin typeface="Century Gothic" panose="020B0502020202020204" pitchFamily="34" charset="0"/>
                <a:cs typeface="Arial" panose="020B0604020202020204" pitchFamily="34" charset="0"/>
              </a:rPr>
              <a:t>Adidas US Sales Clustering</a:t>
            </a:r>
          </a:p>
        </p:txBody>
      </p:sp>
      <p:sp>
        <p:nvSpPr>
          <p:cNvPr id="16" name="Text Placeholder 4">
            <a:extLst>
              <a:ext uri="{FF2B5EF4-FFF2-40B4-BE49-F238E27FC236}">
                <a16:creationId xmlns:a16="http://schemas.microsoft.com/office/drawing/2014/main" id="{E39410E1-F7AA-4843-B17F-7B86893FAFB6}"/>
              </a:ext>
            </a:extLst>
          </p:cNvPr>
          <p:cNvSpPr txBox="1">
            <a:spLocks/>
          </p:cNvSpPr>
          <p:nvPr/>
        </p:nvSpPr>
        <p:spPr>
          <a:xfrm>
            <a:off x="188294" y="5763922"/>
            <a:ext cx="4501663" cy="74605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bg1"/>
                </a:solidFill>
                <a:latin typeface="Century Gothic" panose="020B0502020202020204" pitchFamily="34" charset="0"/>
              </a:rPr>
              <a:t>Group A – Batch 13</a:t>
            </a:r>
          </a:p>
        </p:txBody>
      </p:sp>
      <p:pic>
        <p:nvPicPr>
          <p:cNvPr id="20" name="Picture 2" descr="Indian Institute of Management Indore - Wikipedia">
            <a:extLst>
              <a:ext uri="{FF2B5EF4-FFF2-40B4-BE49-F238E27FC236}">
                <a16:creationId xmlns:a16="http://schemas.microsoft.com/office/drawing/2014/main" id="{F33144D2-2922-4F38-9F93-4C4F53016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sp>
        <p:nvSpPr>
          <p:cNvPr id="23" name="Text Placeholder 5">
            <a:extLst>
              <a:ext uri="{FF2B5EF4-FFF2-40B4-BE49-F238E27FC236}">
                <a16:creationId xmlns:a16="http://schemas.microsoft.com/office/drawing/2014/main" id="{E2EBF116-2934-4E58-9118-E3AED44F609C}"/>
              </a:ext>
            </a:extLst>
          </p:cNvPr>
          <p:cNvSpPr txBox="1">
            <a:spLocks/>
          </p:cNvSpPr>
          <p:nvPr/>
        </p:nvSpPr>
        <p:spPr>
          <a:xfrm>
            <a:off x="696191" y="157715"/>
            <a:ext cx="5730009" cy="784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latin typeface="Century Gothic" panose="020B0502020202020204" pitchFamily="34" charset="0"/>
              </a:rPr>
              <a:t>Integrated Program in Business Analytics</a:t>
            </a:r>
          </a:p>
        </p:txBody>
      </p:sp>
      <p:pic>
        <p:nvPicPr>
          <p:cNvPr id="4" name="Picture 3" descr="Logo&#10;&#10;Description automatically generated with medium confidence">
            <a:extLst>
              <a:ext uri="{FF2B5EF4-FFF2-40B4-BE49-F238E27FC236}">
                <a16:creationId xmlns:a16="http://schemas.microsoft.com/office/drawing/2014/main" id="{98903AF6-47ED-419F-AE18-C6296D19A5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0219" y="75842"/>
            <a:ext cx="1392824" cy="663913"/>
          </a:xfrm>
          <a:prstGeom prst="rect">
            <a:avLst/>
          </a:prstGeom>
        </p:spPr>
      </p:pic>
    </p:spTree>
    <p:extLst>
      <p:ext uri="{BB962C8B-B14F-4D97-AF65-F5344CB8AC3E}">
        <p14:creationId xmlns:p14="http://schemas.microsoft.com/office/powerpoint/2010/main" val="403083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509245"/>
            <a:ext cx="5171299" cy="933173"/>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10589" y="822960"/>
            <a:ext cx="6313893" cy="5963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Sales methods are almost evenly distributed</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apparel is the least occurring item </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2 (Low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Outlet sales are higher than the in-store sales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apparel is the least occurring item</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3 (High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Online sales are significantly higher</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Women’s apparel is the most frequently occurring item</a:t>
            </a:r>
          </a:p>
        </p:txBody>
      </p:sp>
      <p:pic>
        <p:nvPicPr>
          <p:cNvPr id="19" name="Picture 18" descr="Icon&#10;&#10;Description automatically generated">
            <a:extLst>
              <a:ext uri="{FF2B5EF4-FFF2-40B4-BE49-F238E27FC236}">
                <a16:creationId xmlns:a16="http://schemas.microsoft.com/office/drawing/2014/main" id="{9989E397-FF21-B942-5EF6-3991B96E0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9880" y="78600"/>
            <a:ext cx="3105602" cy="6858000"/>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DBBC4996-EDA3-C907-E2B0-99D2575793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9156" y="88900"/>
            <a:ext cx="2108255" cy="6858000"/>
          </a:xfrm>
          <a:prstGeom prst="rect">
            <a:avLst/>
          </a:prstGeom>
        </p:spPr>
      </p:pic>
    </p:spTree>
    <p:extLst>
      <p:ext uri="{BB962C8B-B14F-4D97-AF65-F5344CB8AC3E}">
        <p14:creationId xmlns:p14="http://schemas.microsoft.com/office/powerpoint/2010/main" val="113508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509245"/>
            <a:ext cx="5171299" cy="933173"/>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 (Retailer and Region - optional)</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10589" y="822960"/>
            <a:ext cx="6313893" cy="5963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2 (Low operating margin and low averages of other features)</a:t>
            </a:r>
          </a:p>
          <a:p>
            <a:pPr lvl="1">
              <a:spcBef>
                <a:spcPts val="300"/>
              </a:spcBef>
              <a:spcAft>
                <a:spcPts val="300"/>
              </a:spcAft>
              <a:buFont typeface="Arial" panose="020B0604020202020204" pitchFamily="34" charset="0"/>
              <a:buChar char="•"/>
            </a:pP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3 (High operating margin and low averages of other features)</a:t>
            </a:r>
          </a:p>
          <a:p>
            <a:pPr lvl="1">
              <a:spcBef>
                <a:spcPts val="300"/>
              </a:spcBef>
              <a:spcAft>
                <a:spcPts val="300"/>
              </a:spcAft>
              <a:buFont typeface="Arial" panose="020B0604020202020204" pitchFamily="34" charset="0"/>
              <a:buChar char="•"/>
            </a:pP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6" name="Picture 5" descr="Logo&#10;&#10;Description automatically generated with medium confidence">
            <a:extLst>
              <a:ext uri="{FF2B5EF4-FFF2-40B4-BE49-F238E27FC236}">
                <a16:creationId xmlns:a16="http://schemas.microsoft.com/office/drawing/2014/main" id="{C609E3A5-AA9B-7914-A208-0239671F5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4340" y="49600"/>
            <a:ext cx="2157628" cy="6858000"/>
          </a:xfrm>
          <a:prstGeom prst="rect">
            <a:avLst/>
          </a:prstGeom>
        </p:spPr>
      </p:pic>
      <p:pic>
        <p:nvPicPr>
          <p:cNvPr id="8" name="Picture 7" descr="Logo&#10;&#10;Description automatically generated with medium confidence">
            <a:extLst>
              <a:ext uri="{FF2B5EF4-FFF2-40B4-BE49-F238E27FC236}">
                <a16:creationId xmlns:a16="http://schemas.microsoft.com/office/drawing/2014/main" id="{CE541C8A-F81C-68A3-D4EC-40A5F1D23F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1968" y="99200"/>
            <a:ext cx="2108255" cy="6858000"/>
          </a:xfrm>
          <a:prstGeom prst="rect">
            <a:avLst/>
          </a:prstGeom>
        </p:spPr>
      </p:pic>
    </p:spTree>
    <p:extLst>
      <p:ext uri="{BB962C8B-B14F-4D97-AF65-F5344CB8AC3E}">
        <p14:creationId xmlns:p14="http://schemas.microsoft.com/office/powerpoint/2010/main" val="81267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509245"/>
            <a:ext cx="5171299" cy="933173"/>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 (Retailer and Region - optional)</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10589" y="822960"/>
            <a:ext cx="6313893" cy="5963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2 (Low operating margin and low averages of other features)</a:t>
            </a:r>
          </a:p>
          <a:p>
            <a:pPr lvl="1">
              <a:spcBef>
                <a:spcPts val="300"/>
              </a:spcBef>
              <a:spcAft>
                <a:spcPts val="300"/>
              </a:spcAft>
              <a:buFont typeface="Arial" panose="020B0604020202020204" pitchFamily="34" charset="0"/>
              <a:buChar char="•"/>
            </a:pP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dirty="0">
                <a:solidFill>
                  <a:schemeClr val="tx1"/>
                </a:solidFill>
                <a:latin typeface="Avenir Next LT Pro" panose="020B0504020202020204" pitchFamily="34" charset="0"/>
                <a:cs typeface="Levenim MT" panose="020B0604020202020204" pitchFamily="2" charset="-79"/>
              </a:rPr>
              <a:t>Cluster 3 (High operating margin and low averages of other features)</a:t>
            </a:r>
          </a:p>
          <a:p>
            <a:pPr lvl="1">
              <a:spcBef>
                <a:spcPts val="300"/>
              </a:spcBef>
              <a:spcAft>
                <a:spcPts val="300"/>
              </a:spcAft>
              <a:buFont typeface="Arial" panose="020B0604020202020204" pitchFamily="34" charset="0"/>
              <a:buChar char="•"/>
            </a:pP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6" name="Picture 5" descr="Logo&#10;&#10;Description automatically generated with medium confidence">
            <a:extLst>
              <a:ext uri="{FF2B5EF4-FFF2-40B4-BE49-F238E27FC236}">
                <a16:creationId xmlns:a16="http://schemas.microsoft.com/office/drawing/2014/main" id="{C609E3A5-AA9B-7914-A208-0239671F5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4340" y="49600"/>
            <a:ext cx="2157628" cy="6858000"/>
          </a:xfrm>
          <a:prstGeom prst="rect">
            <a:avLst/>
          </a:prstGeom>
        </p:spPr>
      </p:pic>
      <p:pic>
        <p:nvPicPr>
          <p:cNvPr id="8" name="Picture 7" descr="Logo&#10;&#10;Description automatically generated with medium confidence">
            <a:extLst>
              <a:ext uri="{FF2B5EF4-FFF2-40B4-BE49-F238E27FC236}">
                <a16:creationId xmlns:a16="http://schemas.microsoft.com/office/drawing/2014/main" id="{CE541C8A-F81C-68A3-D4EC-40A5F1D23F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1968" y="99200"/>
            <a:ext cx="2108255" cy="6858000"/>
          </a:xfrm>
          <a:prstGeom prst="rect">
            <a:avLst/>
          </a:prstGeom>
        </p:spPr>
      </p:pic>
    </p:spTree>
    <p:extLst>
      <p:ext uri="{BB962C8B-B14F-4D97-AF65-F5344CB8AC3E}">
        <p14:creationId xmlns:p14="http://schemas.microsoft.com/office/powerpoint/2010/main" val="2074738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8809118" y="2327885"/>
            <a:ext cx="3166799" cy="933173"/>
          </a:xfrm>
        </p:spPr>
        <p:txBody>
          <a:bodyPr vert="horz" lIns="91440" tIns="45720" rIns="91440" bIns="45720" rtlCol="0" anchor="ctr">
            <a:normAutofit/>
          </a:bodyPr>
          <a:lstStyle/>
          <a:p>
            <a:pPr algn="ctr"/>
            <a:r>
              <a:rPr lang="en-US" sz="2000" dirty="0">
                <a:solidFill>
                  <a:schemeClr val="tx1"/>
                </a:solidFill>
                <a:latin typeface="Avenir Next LT Pro" panose="020B0504020202020204" pitchFamily="34" charset="0"/>
              </a:rPr>
              <a:t>K- Prototype</a:t>
            </a:r>
            <a:br>
              <a:rPr lang="en-US" sz="2000" dirty="0">
                <a:solidFill>
                  <a:schemeClr val="tx1"/>
                </a:solidFill>
                <a:latin typeface="Avenir Next LT Pro" panose="020B0504020202020204" pitchFamily="34" charset="0"/>
              </a:rPr>
            </a:br>
            <a:r>
              <a:rPr lang="en-US" sz="2000" dirty="0">
                <a:solidFill>
                  <a:schemeClr val="tx1"/>
                </a:solidFill>
                <a:latin typeface="Avenir Next LT Pro" panose="020B0504020202020204" pitchFamily="34" charset="0"/>
              </a:rPr>
              <a:t>Clustering</a:t>
            </a:r>
          </a:p>
        </p:txBody>
      </p:sp>
      <p:sp>
        <p:nvSpPr>
          <p:cNvPr id="6" name="Title 25">
            <a:extLst>
              <a:ext uri="{FF2B5EF4-FFF2-40B4-BE49-F238E27FC236}">
                <a16:creationId xmlns:a16="http://schemas.microsoft.com/office/drawing/2014/main" id="{E3E1CC66-826A-4CA8-2736-C4567DFA42E6}"/>
              </a:ext>
            </a:extLst>
          </p:cNvPr>
          <p:cNvSpPr txBox="1">
            <a:spLocks/>
          </p:cNvSpPr>
          <p:nvPr/>
        </p:nvSpPr>
        <p:spPr>
          <a:xfrm>
            <a:off x="734292" y="2327885"/>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Hierarchal</a:t>
            </a:r>
          </a:p>
          <a:p>
            <a:pPr algn="ctr"/>
            <a:r>
              <a:rPr lang="en-US" sz="2000" dirty="0">
                <a:solidFill>
                  <a:schemeClr val="tx1"/>
                </a:solidFill>
                <a:latin typeface="Avenir Next LT Pro" panose="020B0504020202020204" pitchFamily="34" charset="0"/>
              </a:rPr>
              <a:t>Clustering</a:t>
            </a:r>
          </a:p>
        </p:txBody>
      </p:sp>
      <p:sp>
        <p:nvSpPr>
          <p:cNvPr id="11" name="Title 25">
            <a:extLst>
              <a:ext uri="{FF2B5EF4-FFF2-40B4-BE49-F238E27FC236}">
                <a16:creationId xmlns:a16="http://schemas.microsoft.com/office/drawing/2014/main" id="{EB66A8A1-BD18-01A2-ECAC-7BCE5FDF3598}"/>
              </a:ext>
            </a:extLst>
          </p:cNvPr>
          <p:cNvSpPr txBox="1">
            <a:spLocks/>
          </p:cNvSpPr>
          <p:nvPr/>
        </p:nvSpPr>
        <p:spPr>
          <a:xfrm>
            <a:off x="4772547" y="2317356"/>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K- means</a:t>
            </a:r>
          </a:p>
          <a:p>
            <a:pPr algn="ctr"/>
            <a:r>
              <a:rPr lang="en-US" sz="2000" dirty="0">
                <a:solidFill>
                  <a:schemeClr val="tx1"/>
                </a:solidFill>
                <a:latin typeface="Avenir Next LT Pro" panose="020B0504020202020204" pitchFamily="34" charset="0"/>
              </a:rPr>
              <a:t>Clustering</a:t>
            </a:r>
          </a:p>
        </p:txBody>
      </p:sp>
      <p:sp>
        <p:nvSpPr>
          <p:cNvPr id="14" name="Title 25">
            <a:extLst>
              <a:ext uri="{FF2B5EF4-FFF2-40B4-BE49-F238E27FC236}">
                <a16:creationId xmlns:a16="http://schemas.microsoft.com/office/drawing/2014/main" id="{44435DC4-5E12-5313-2442-AFECDC02ED20}"/>
              </a:ext>
            </a:extLst>
          </p:cNvPr>
          <p:cNvSpPr txBox="1">
            <a:spLocks/>
          </p:cNvSpPr>
          <p:nvPr/>
        </p:nvSpPr>
        <p:spPr>
          <a:xfrm>
            <a:off x="756921" y="498522"/>
            <a:ext cx="2504440"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800" b="1" dirty="0">
                <a:solidFill>
                  <a:schemeClr val="tx1"/>
                </a:solidFill>
                <a:latin typeface="Avenir Next LT Pro" panose="020B0504020202020204" pitchFamily="34" charset="0"/>
              </a:rPr>
              <a:t>Clustering technique Selection </a:t>
            </a:r>
          </a:p>
        </p:txBody>
      </p:sp>
      <p:sp>
        <p:nvSpPr>
          <p:cNvPr id="15" name="Text Placeholder 26">
            <a:extLst>
              <a:ext uri="{FF2B5EF4-FFF2-40B4-BE49-F238E27FC236}">
                <a16:creationId xmlns:a16="http://schemas.microsoft.com/office/drawing/2014/main" id="{DC47BF33-00A6-B2DF-9357-236C69D12A01}"/>
              </a:ext>
            </a:extLst>
          </p:cNvPr>
          <p:cNvSpPr txBox="1">
            <a:spLocks/>
          </p:cNvSpPr>
          <p:nvPr/>
        </p:nvSpPr>
        <p:spPr>
          <a:xfrm>
            <a:off x="3209409" y="498522"/>
            <a:ext cx="8360528" cy="1645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K – means clustering was initially performed as the base level clustering to compare the results based on the mean</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Hierarchal and K-prototype clustering was done going forward. However, all three techniques resulted in clusters with similar characteristics</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As K-prototype had the ability to cluster categorical features based on the mode, it was chosen to better interpret the clusters </a:t>
            </a:r>
          </a:p>
        </p:txBody>
      </p:sp>
      <p:pic>
        <p:nvPicPr>
          <p:cNvPr id="5" name="Picture 4" descr="Graphical user interface, text, application&#10;&#10;Description automatically generated">
            <a:extLst>
              <a:ext uri="{FF2B5EF4-FFF2-40B4-BE49-F238E27FC236}">
                <a16:creationId xmlns:a16="http://schemas.microsoft.com/office/drawing/2014/main" id="{057C0A57-93E7-A4F5-D825-1B96C3568448}"/>
              </a:ext>
            </a:extLst>
          </p:cNvPr>
          <p:cNvPicPr>
            <a:picLocks noChangeAspect="1"/>
          </p:cNvPicPr>
          <p:nvPr/>
        </p:nvPicPr>
        <p:blipFill rotWithShape="1">
          <a:blip r:embed="rId4">
            <a:extLst>
              <a:ext uri="{28A0092B-C50C-407E-A947-70E740481C1C}">
                <a14:useLocalDpi xmlns:a14="http://schemas.microsoft.com/office/drawing/2010/main" val="0"/>
              </a:ext>
            </a:extLst>
          </a:blip>
          <a:srcRect l="33924" t="45629" r="30224" b="12445"/>
          <a:stretch/>
        </p:blipFill>
        <p:spPr>
          <a:xfrm>
            <a:off x="4452375" y="3423443"/>
            <a:ext cx="3688080" cy="287528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11E8C2DA-E496-8A8B-1298-39B80BAA8AB6}"/>
              </a:ext>
            </a:extLst>
          </p:cNvPr>
          <p:cNvPicPr>
            <a:picLocks noChangeAspect="1"/>
          </p:cNvPicPr>
          <p:nvPr/>
        </p:nvPicPr>
        <p:blipFill rotWithShape="1">
          <a:blip r:embed="rId5">
            <a:extLst>
              <a:ext uri="{28A0092B-C50C-407E-A947-70E740481C1C}">
                <a14:useLocalDpi xmlns:a14="http://schemas.microsoft.com/office/drawing/2010/main" val="0"/>
              </a:ext>
            </a:extLst>
          </a:blip>
          <a:srcRect l="34265" t="43477" r="29883" b="14597"/>
          <a:stretch/>
        </p:blipFill>
        <p:spPr>
          <a:xfrm>
            <a:off x="8253685" y="3413586"/>
            <a:ext cx="3688080" cy="287528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10329E48-FCFE-F96C-F56E-2BD4115BB3EA}"/>
              </a:ext>
            </a:extLst>
          </p:cNvPr>
          <p:cNvPicPr>
            <a:picLocks noChangeAspect="1"/>
          </p:cNvPicPr>
          <p:nvPr/>
        </p:nvPicPr>
        <p:blipFill rotWithShape="1">
          <a:blip r:embed="rId6">
            <a:extLst>
              <a:ext uri="{28A0092B-C50C-407E-A947-70E740481C1C}">
                <a14:useLocalDpi xmlns:a14="http://schemas.microsoft.com/office/drawing/2010/main" val="0"/>
              </a:ext>
            </a:extLst>
          </a:blip>
          <a:srcRect l="34202" t="41700" r="28613" b="13411"/>
          <a:stretch/>
        </p:blipFill>
        <p:spPr>
          <a:xfrm>
            <a:off x="403879" y="3413586"/>
            <a:ext cx="3825222" cy="3078480"/>
          </a:xfrm>
          <a:prstGeom prst="rect">
            <a:avLst/>
          </a:prstGeom>
        </p:spPr>
      </p:pic>
    </p:spTree>
    <p:extLst>
      <p:ext uri="{BB962C8B-B14F-4D97-AF65-F5344CB8AC3E}">
        <p14:creationId xmlns:p14="http://schemas.microsoft.com/office/powerpoint/2010/main" val="3562029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97539" y="1595120"/>
            <a:ext cx="8311181" cy="3647440"/>
          </a:xfrm>
        </p:spPr>
        <p:txBody>
          <a:bodyPr vert="horz" lIns="91440" tIns="45720" rIns="91440" bIns="45720" rtlCol="0" anchor="ctr">
            <a:normAutofit/>
          </a:bodyPr>
          <a:lstStyle/>
          <a:p>
            <a:r>
              <a:rPr lang="en-US" sz="4000" b="1" dirty="0">
                <a:solidFill>
                  <a:schemeClr val="tx1"/>
                </a:solidFill>
                <a:latin typeface="Microsoft GothicNeo" panose="020B0503020000020004" pitchFamily="34" charset="-127"/>
                <a:ea typeface="Microsoft GothicNeo" panose="020B0503020000020004" pitchFamily="34" charset="-127"/>
                <a:cs typeface="Microsoft GothicNeo" panose="020B0503020000020004" pitchFamily="34" charset="-127"/>
              </a:rPr>
              <a:t>Clustering</a:t>
            </a:r>
            <a:br>
              <a:rPr lang="en-US" sz="4000" b="1" dirty="0">
                <a:solidFill>
                  <a:schemeClr val="tx1"/>
                </a:solidFill>
                <a:latin typeface="Microsoft GothicNeo" panose="020B0503020000020004" pitchFamily="34" charset="-127"/>
                <a:ea typeface="Microsoft GothicNeo" panose="020B0503020000020004" pitchFamily="34" charset="-127"/>
                <a:cs typeface="Microsoft GothicNeo" panose="020B0503020000020004" pitchFamily="34" charset="-127"/>
              </a:rPr>
            </a:br>
            <a:r>
              <a:rPr lang="en-US" sz="4000" b="1" dirty="0">
                <a:solidFill>
                  <a:schemeClr val="tx1"/>
                </a:solidFill>
                <a:latin typeface="Microsoft GothicNeo" panose="020B0503020000020004" pitchFamily="34" charset="-127"/>
                <a:ea typeface="Microsoft GothicNeo" panose="020B0503020000020004" pitchFamily="34" charset="-127"/>
                <a:cs typeface="Microsoft GothicNeo" panose="020B0503020000020004" pitchFamily="34" charset="-127"/>
              </a:rPr>
              <a:t>(Only 2 Clusters)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395939" y="833120"/>
            <a:ext cx="5669581" cy="51308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spcAft>
                <a:spcPts val="300"/>
              </a:spcAft>
              <a:buNone/>
            </a:pPr>
            <a:endParaRPr lang="en-US" sz="1500" dirty="0">
              <a:solidFill>
                <a:schemeClr val="tx1"/>
              </a:solidFill>
              <a:latin typeface="Avenir Next LT Pro" panose="020B0504020202020204" pitchFamily="34" charset="0"/>
              <a:cs typeface="Levenim MT" panose="020B0604020202020204" pitchFamily="2" charset="-79"/>
            </a:endParaRPr>
          </a:p>
        </p:txBody>
      </p:sp>
    </p:spTree>
    <p:extLst>
      <p:ext uri="{BB962C8B-B14F-4D97-AF65-F5344CB8AC3E}">
        <p14:creationId xmlns:p14="http://schemas.microsoft.com/office/powerpoint/2010/main" val="3962736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97539" y="1076960"/>
            <a:ext cx="5171299" cy="933173"/>
          </a:xfrm>
        </p:spPr>
        <p:txBody>
          <a:bodyPr vert="horz" lIns="91440" tIns="45720" rIns="91440" bIns="45720" rtlCol="0" anchor="ctr">
            <a:normAutofit/>
          </a:bodyPr>
          <a:lstStyle/>
          <a:p>
            <a:r>
              <a:rPr lang="en-US" sz="3700" b="1" dirty="0">
                <a:solidFill>
                  <a:schemeClr val="tx1"/>
                </a:solidFill>
                <a:latin typeface="+mj-lt"/>
              </a:rPr>
              <a:t>Clustering</a:t>
            </a:r>
            <a:br>
              <a:rPr lang="en-US" sz="3700" b="1" dirty="0">
                <a:solidFill>
                  <a:schemeClr val="tx1"/>
                </a:solidFill>
                <a:latin typeface="+mj-lt"/>
              </a:rPr>
            </a:br>
            <a:r>
              <a:rPr lang="en-US" sz="1500" b="1" dirty="0">
                <a:solidFill>
                  <a:schemeClr val="tx1"/>
                </a:solidFill>
                <a:latin typeface="+mj-lt"/>
              </a:rPr>
              <a:t>(K- means Method)</a:t>
            </a:r>
            <a:endParaRPr lang="en-US" sz="3700" b="1" dirty="0">
              <a:solidFill>
                <a:schemeClr val="tx1"/>
              </a:solidFill>
              <a:latin typeface="+mj-lt"/>
            </a:endParaRP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395939" y="833120"/>
            <a:ext cx="5669581" cy="51308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2 clusters have been passed as the parameter as per the elbow graph and testing the cluster characteristics with higher numbers</a:t>
            </a:r>
            <a:br>
              <a:rPr lang="en-US" sz="1700" dirty="0">
                <a:solidFill>
                  <a:schemeClr val="tx1"/>
                </a:solidFill>
                <a:latin typeface="Avenir Next LT Pro" panose="020B0504020202020204" pitchFamily="34" charset="0"/>
                <a:cs typeface="Levenim MT" panose="020B0604020202020204" pitchFamily="2" charset="-79"/>
              </a:rPr>
            </a:b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The clusters formed distinctly had the following features</a:t>
            </a: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1 (red): Low operating margin but the other features are trending high </a:t>
            </a: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2 (blue): High operating margin but other features are performing low</a:t>
            </a:r>
          </a:p>
        </p:txBody>
      </p:sp>
      <p:pic>
        <p:nvPicPr>
          <p:cNvPr id="5" name="Picture 4" descr="Chart, line chart&#10;&#10;Description automatically generated">
            <a:extLst>
              <a:ext uri="{FF2B5EF4-FFF2-40B4-BE49-F238E27FC236}">
                <a16:creationId xmlns:a16="http://schemas.microsoft.com/office/drawing/2014/main" id="{B244F6DA-1498-DAE9-3D93-82AB35AB0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0823" y="346383"/>
            <a:ext cx="4092472" cy="2615806"/>
          </a:xfrm>
          <a:prstGeom prst="rect">
            <a:avLst/>
          </a:prstGeom>
        </p:spPr>
      </p:pic>
      <p:pic>
        <p:nvPicPr>
          <p:cNvPr id="2" name="Picture 1" descr="Graphical user interface, text, application&#10;&#10;Description automatically generated">
            <a:extLst>
              <a:ext uri="{FF2B5EF4-FFF2-40B4-BE49-F238E27FC236}">
                <a16:creationId xmlns:a16="http://schemas.microsoft.com/office/drawing/2014/main" id="{DAE8F4E5-7A92-89EB-1165-F0AAE372702C}"/>
              </a:ext>
            </a:extLst>
          </p:cNvPr>
          <p:cNvPicPr>
            <a:picLocks noChangeAspect="1"/>
          </p:cNvPicPr>
          <p:nvPr/>
        </p:nvPicPr>
        <p:blipFill rotWithShape="1">
          <a:blip r:embed="rId5">
            <a:extLst>
              <a:ext uri="{28A0092B-C50C-407E-A947-70E740481C1C}">
                <a14:useLocalDpi xmlns:a14="http://schemas.microsoft.com/office/drawing/2010/main" val="0"/>
              </a:ext>
            </a:extLst>
          </a:blip>
          <a:srcRect l="34265" t="43477" r="29883" b="14597"/>
          <a:stretch/>
        </p:blipFill>
        <p:spPr>
          <a:xfrm>
            <a:off x="7898085" y="3472454"/>
            <a:ext cx="3688080" cy="2875280"/>
          </a:xfrm>
          <a:prstGeom prst="rect">
            <a:avLst/>
          </a:prstGeom>
        </p:spPr>
      </p:pic>
    </p:spTree>
    <p:extLst>
      <p:ext uri="{BB962C8B-B14F-4D97-AF65-F5344CB8AC3E}">
        <p14:creationId xmlns:p14="http://schemas.microsoft.com/office/powerpoint/2010/main" val="1310404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509245"/>
            <a:ext cx="5171299" cy="933173"/>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 (Sales method and Product)</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10589" y="822960"/>
            <a:ext cx="5607559" cy="5963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b="1"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Highest Online Sales</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b="1" dirty="0">
                <a:solidFill>
                  <a:schemeClr val="tx1"/>
                </a:solidFill>
                <a:latin typeface="Avenir Next LT Pro" panose="020B0504020202020204" pitchFamily="34" charset="0"/>
                <a:cs typeface="Levenim MT" panose="020B0604020202020204" pitchFamily="2" charset="-79"/>
              </a:rPr>
              <a:t>Cluster 2 (High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Lowest in online sales</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4" name="Picture 3" descr="Logo&#10;&#10;Description automatically generated with low confidence">
            <a:extLst>
              <a:ext uri="{FF2B5EF4-FFF2-40B4-BE49-F238E27FC236}">
                <a16:creationId xmlns:a16="http://schemas.microsoft.com/office/drawing/2014/main" id="{9ACAEF93-E427-66A9-C3F7-5F1D62099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053" y="4049969"/>
            <a:ext cx="5926301" cy="2843591"/>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56AF4624-2521-20D9-64CF-E5AEC9BA67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3978" y="822960"/>
            <a:ext cx="6204973" cy="2491047"/>
          </a:xfrm>
          <a:prstGeom prst="rect">
            <a:avLst/>
          </a:prstGeom>
        </p:spPr>
      </p:pic>
    </p:spTree>
    <p:extLst>
      <p:ext uri="{BB962C8B-B14F-4D97-AF65-F5344CB8AC3E}">
        <p14:creationId xmlns:p14="http://schemas.microsoft.com/office/powerpoint/2010/main" val="1710391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925805"/>
            <a:ext cx="5171299" cy="933173"/>
          </a:xfrm>
        </p:spPr>
        <p:txBody>
          <a:bodyPr vert="horz" lIns="91440" tIns="45720" rIns="91440" bIns="45720" rtlCol="0" anchor="ctr">
            <a:normAutofit fontScale="90000"/>
          </a:bodyPr>
          <a:lstStyle/>
          <a:p>
            <a:r>
              <a:rPr lang="en-US" sz="3700" dirty="0">
                <a:solidFill>
                  <a:schemeClr val="tx1"/>
                </a:solidFill>
                <a:latin typeface="Avenir Next LT Pro" panose="020B0504020202020204" pitchFamily="34" charset="0"/>
              </a:rPr>
              <a:t>Business Insights in Clusters (Region and Retailer)</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10589" y="822960"/>
            <a:ext cx="5607559" cy="5963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
              </a:spcBef>
              <a:spcAft>
                <a:spcPts val="300"/>
              </a:spcAft>
              <a:buNone/>
            </a:pPr>
            <a:r>
              <a:rPr lang="en-US" sz="1500" b="1" dirty="0">
                <a:solidFill>
                  <a:schemeClr val="tx1"/>
                </a:solidFill>
                <a:latin typeface="Avenir Next LT Pro" panose="020B0504020202020204" pitchFamily="34" charset="0"/>
                <a:cs typeface="Levenim MT" panose="020B0604020202020204" pitchFamily="2" charset="-79"/>
              </a:rPr>
              <a:t>Cluster 1 (Low operating margin and high averages of other features) </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Highest Online Sales</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a:p>
            <a:pPr marL="0" indent="0" algn="ctr">
              <a:spcBef>
                <a:spcPts val="300"/>
              </a:spcBef>
              <a:spcAft>
                <a:spcPts val="300"/>
              </a:spcAft>
              <a:buNone/>
            </a:pPr>
            <a:r>
              <a:rPr lang="en-US" sz="1500" b="1" dirty="0">
                <a:solidFill>
                  <a:schemeClr val="tx1"/>
                </a:solidFill>
                <a:latin typeface="Avenir Next LT Pro" panose="020B0504020202020204" pitchFamily="34" charset="0"/>
                <a:cs typeface="Levenim MT" panose="020B0604020202020204" pitchFamily="2" charset="-79"/>
              </a:rPr>
              <a:t>Cluster 2 (High operating margin and low averages of other features)</a:t>
            </a:r>
          </a:p>
          <a:p>
            <a:pPr lvl="1">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cs typeface="Levenim MT" panose="020B0604020202020204" pitchFamily="2" charset="-79"/>
              </a:rPr>
              <a:t>Lowest in online sales</a:t>
            </a:r>
            <a:br>
              <a:rPr lang="en-US" sz="1500" dirty="0">
                <a:solidFill>
                  <a:schemeClr val="tx1"/>
                </a:solidFill>
                <a:latin typeface="Avenir Next LT Pro" panose="020B0504020202020204" pitchFamily="34" charset="0"/>
                <a:cs typeface="Levenim MT" panose="020B0604020202020204" pitchFamily="2" charset="-79"/>
              </a:rPr>
            </a:br>
            <a:br>
              <a:rPr lang="en-US" sz="1500" dirty="0">
                <a:solidFill>
                  <a:schemeClr val="tx1"/>
                </a:solidFill>
                <a:latin typeface="Avenir Next LT Pro" panose="020B0504020202020204" pitchFamily="34" charset="0"/>
                <a:cs typeface="Levenim MT" panose="020B0604020202020204" pitchFamily="2" charset="-79"/>
              </a:rPr>
            </a:br>
            <a:endParaRPr lang="en-US" sz="1500" dirty="0">
              <a:solidFill>
                <a:schemeClr val="tx1"/>
              </a:solidFill>
              <a:latin typeface="Avenir Next LT Pro" panose="020B0504020202020204" pitchFamily="34" charset="0"/>
              <a:cs typeface="Levenim MT" panose="020B0604020202020204" pitchFamily="2" charset="-79"/>
            </a:endParaRPr>
          </a:p>
        </p:txBody>
      </p:sp>
      <p:pic>
        <p:nvPicPr>
          <p:cNvPr id="5" name="Picture 4" descr="Chart, logo, pie chart&#10;&#10;Description automatically generated">
            <a:extLst>
              <a:ext uri="{FF2B5EF4-FFF2-40B4-BE49-F238E27FC236}">
                <a16:creationId xmlns:a16="http://schemas.microsoft.com/office/drawing/2014/main" id="{B9F79FD7-E4F0-79DB-712A-01620AB3C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0613" y="751840"/>
            <a:ext cx="5903870" cy="2826663"/>
          </a:xfrm>
          <a:prstGeom prst="rect">
            <a:avLst/>
          </a:prstGeom>
        </p:spPr>
      </p:pic>
      <p:pic>
        <p:nvPicPr>
          <p:cNvPr id="8" name="Picture 7" descr="Chart, logo, pie chart&#10;&#10;Description automatically generated">
            <a:extLst>
              <a:ext uri="{FF2B5EF4-FFF2-40B4-BE49-F238E27FC236}">
                <a16:creationId xmlns:a16="http://schemas.microsoft.com/office/drawing/2014/main" id="{61D75EE0-EB45-4431-B979-5BF842C5EA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0613" y="3804920"/>
            <a:ext cx="5955264" cy="2826663"/>
          </a:xfrm>
          <a:prstGeom prst="rect">
            <a:avLst/>
          </a:prstGeom>
        </p:spPr>
      </p:pic>
    </p:spTree>
    <p:extLst>
      <p:ext uri="{BB962C8B-B14F-4D97-AF65-F5344CB8AC3E}">
        <p14:creationId xmlns:p14="http://schemas.microsoft.com/office/powerpoint/2010/main" val="3894222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1493520" y="2684611"/>
            <a:ext cx="9532890" cy="1325563"/>
          </a:xfrm>
        </p:spPr>
        <p:txBody>
          <a:bodyPr/>
          <a:lstStyle/>
          <a:p>
            <a:r>
              <a:rPr lang="en-US" dirty="0">
                <a:latin typeface="Century Gothic" panose="020B0502020202020204" pitchFamily="34" charset="0"/>
              </a:rPr>
              <a:t>Thank You </a:t>
            </a:r>
          </a:p>
        </p:txBody>
      </p:sp>
    </p:spTree>
    <p:extLst>
      <p:ext uri="{BB962C8B-B14F-4D97-AF65-F5344CB8AC3E}">
        <p14:creationId xmlns:p14="http://schemas.microsoft.com/office/powerpoint/2010/main" val="115540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838200" y="98475"/>
            <a:ext cx="10515600" cy="717452"/>
          </a:xfrm>
        </p:spPr>
        <p:txBody>
          <a:bodyPr>
            <a:normAutofit/>
          </a:bodyPr>
          <a:lstStyle/>
          <a:p>
            <a:r>
              <a:rPr lang="en-US" sz="2800" dirty="0"/>
              <a:t>Agenda</a:t>
            </a:r>
          </a:p>
        </p:txBody>
      </p:sp>
      <p:sp>
        <p:nvSpPr>
          <p:cNvPr id="6" name="TextBox 5">
            <a:extLst>
              <a:ext uri="{FF2B5EF4-FFF2-40B4-BE49-F238E27FC236}">
                <a16:creationId xmlns:a16="http://schemas.microsoft.com/office/drawing/2014/main" id="{8AD3D6BF-4257-4C28-AE98-B97CEE27C8F2}"/>
              </a:ext>
            </a:extLst>
          </p:cNvPr>
          <p:cNvSpPr txBox="1"/>
          <p:nvPr/>
        </p:nvSpPr>
        <p:spPr>
          <a:xfrm>
            <a:off x="838200" y="984739"/>
            <a:ext cx="11119338" cy="4647426"/>
          </a:xfrm>
          <a:prstGeom prst="rect">
            <a:avLst/>
          </a:prstGeom>
          <a:noFill/>
        </p:spPr>
        <p:txBody>
          <a:bodyPr wrap="square" rtlCol="0">
            <a:spAutoFit/>
          </a:bodyPr>
          <a:lstStyle/>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Business Problem and Objectives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Executive Summary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Overview and Key Business Assumptions (if any)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Preparation and Pre-processing</a:t>
            </a:r>
          </a:p>
          <a:p>
            <a:pPr marL="1082675" lvl="1" indent="-280988">
              <a:spcBef>
                <a:spcPts val="1000"/>
              </a:spcBef>
              <a:buFont typeface="Open Sans" panose="020B0606030504020204" pitchFamily="34" charset="0"/>
              <a:buChar char="−"/>
              <a:tabLst>
                <a:tab pos="984250" algn="l"/>
              </a:tabLst>
              <a:defRPr/>
            </a:pPr>
            <a:r>
              <a:rPr lang="en-US" sz="1200" dirty="0">
                <a:solidFill>
                  <a:schemeClr val="bg1"/>
                </a:solidFill>
                <a:latin typeface="Open Sans" panose="020B0606030504020204" pitchFamily="34" charset="0"/>
              </a:rPr>
              <a:t>Sanity checks, treatment and transformations for analytical dataset preparation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Exploratory Data Analysis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Key Business Findings and Insights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Development and Validations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comparisons on key scoring metrics and model finalization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Dashboarding (required only</a:t>
            </a:r>
            <a:r>
              <a:rPr lang="en-US" sz="1600" dirty="0">
                <a:solidFill>
                  <a:prstClr val="white"/>
                </a:solidFill>
                <a:latin typeface="Open Sans" panose="020B0606030504020204" pitchFamily="34" charset="0"/>
              </a:rPr>
              <a:t> when it is in scope of analysis)</a:t>
            </a:r>
            <a:endPar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endParaRP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Business</a:t>
            </a:r>
            <a:r>
              <a:rPr lang="en-US" sz="1600" dirty="0">
                <a:solidFill>
                  <a:prstClr val="white"/>
                </a:solidFill>
                <a:latin typeface="Open Sans" panose="020B0606030504020204" pitchFamily="34" charset="0"/>
              </a:rPr>
              <a:t>s Recommendations and Potential Business Impact</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Next Steps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prstClr val="white"/>
                </a:solidFill>
                <a:latin typeface="Open Sans" panose="020B0606030504020204" pitchFamily="34" charset="0"/>
              </a:rPr>
              <a:t>Appendix</a:t>
            </a:r>
            <a:endParaRPr kumimoji="0" lang="en-US" b="0"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78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EDF2"/>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463551" y="1184288"/>
            <a:ext cx="4585969" cy="713216"/>
          </a:xfrm>
        </p:spPr>
        <p:txBody>
          <a:bodyPr/>
          <a:lstStyle/>
          <a:p>
            <a:r>
              <a:rPr lang="en-US" b="1" dirty="0">
                <a:latin typeface="Century Gothic" panose="020B0502020202020204" pitchFamily="34" charset="0"/>
              </a:rPr>
              <a:t>Problem Statement</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6295391" y="4114801"/>
            <a:ext cx="4443729" cy="1715782"/>
          </a:xfrm>
        </p:spPr>
        <p:txBody>
          <a:bodyPr>
            <a:normAutofit/>
          </a:bodyPr>
          <a:lstStyle/>
          <a:p>
            <a:pPr algn="r" rtl="0" fontAlgn="base">
              <a:spcBef>
                <a:spcPts val="0"/>
              </a:spcBef>
              <a:spcAft>
                <a:spcPts val="0"/>
              </a:spcAft>
              <a:buFont typeface="+mj-lt"/>
              <a:buAutoNum type="arabicPeriod"/>
            </a:pPr>
            <a:r>
              <a:rPr lang="en-US" b="0" i="0" u="none" strike="noStrike" dirty="0">
                <a:solidFill>
                  <a:srgbClr val="000000"/>
                </a:solidFill>
                <a:effectLst/>
                <a:latin typeface="Century Gothic" panose="020B0502020202020204" pitchFamily="34" charset="0"/>
              </a:rPr>
              <a:t>Higher Revenue</a:t>
            </a:r>
            <a:br>
              <a:rPr lang="en-US" b="0" i="0" u="none" strike="noStrike" dirty="0">
                <a:solidFill>
                  <a:srgbClr val="000000"/>
                </a:solidFill>
                <a:effectLst/>
                <a:latin typeface="Century Gothic" panose="020B0502020202020204" pitchFamily="34" charset="0"/>
              </a:rPr>
            </a:br>
            <a:endParaRPr lang="en-US" b="0" i="0" u="none" strike="noStrike" dirty="0">
              <a:solidFill>
                <a:srgbClr val="000000"/>
              </a:solidFill>
              <a:effectLst/>
              <a:latin typeface="Century Gothic" panose="020B0502020202020204" pitchFamily="34" charset="0"/>
            </a:endParaRPr>
          </a:p>
          <a:p>
            <a:pPr algn="r" rtl="0" fontAlgn="base">
              <a:spcBef>
                <a:spcPts val="0"/>
              </a:spcBef>
              <a:spcAft>
                <a:spcPts val="0"/>
              </a:spcAft>
              <a:buFont typeface="+mj-lt"/>
              <a:buAutoNum type="arabicPeriod"/>
            </a:pPr>
            <a:r>
              <a:rPr lang="en-US" b="0" i="0" u="none" strike="noStrike" dirty="0">
                <a:solidFill>
                  <a:srgbClr val="000000"/>
                </a:solidFill>
                <a:effectLst/>
                <a:latin typeface="Century Gothic" panose="020B0502020202020204" pitchFamily="34" charset="0"/>
              </a:rPr>
              <a:t>Customer Understanding</a:t>
            </a:r>
            <a:br>
              <a:rPr lang="en-US" b="0" i="0" u="none" strike="noStrike" dirty="0">
                <a:solidFill>
                  <a:srgbClr val="000000"/>
                </a:solidFill>
                <a:effectLst/>
                <a:latin typeface="Century Gothic" panose="020B0502020202020204" pitchFamily="34" charset="0"/>
              </a:rPr>
            </a:br>
            <a:endParaRPr lang="en-US" b="0" i="0" u="none" strike="noStrike" dirty="0">
              <a:solidFill>
                <a:srgbClr val="000000"/>
              </a:solidFill>
              <a:effectLst/>
              <a:latin typeface="Century Gothic" panose="020B0502020202020204" pitchFamily="34" charset="0"/>
            </a:endParaRPr>
          </a:p>
          <a:p>
            <a:pPr algn="r" rtl="0" fontAlgn="base">
              <a:spcBef>
                <a:spcPts val="0"/>
              </a:spcBef>
              <a:spcAft>
                <a:spcPts val="0"/>
              </a:spcAft>
              <a:buFont typeface="+mj-lt"/>
              <a:buAutoNum type="arabicPeriod"/>
            </a:pPr>
            <a:r>
              <a:rPr lang="en-US" b="0" i="0" u="none" strike="noStrike" dirty="0">
                <a:solidFill>
                  <a:srgbClr val="000000"/>
                </a:solidFill>
                <a:effectLst/>
                <a:latin typeface="Century Gothic" panose="020B0502020202020204" pitchFamily="34" charset="0"/>
              </a:rPr>
              <a:t>Target Marketing</a:t>
            </a:r>
          </a:p>
          <a:p>
            <a:pPr marL="0" indent="0" algn="r">
              <a:lnSpc>
                <a:spcPct val="100000"/>
              </a:lnSpc>
              <a:spcBef>
                <a:spcPts val="1800"/>
              </a:spcBef>
              <a:spcAft>
                <a:spcPts val="1200"/>
              </a:spcAft>
              <a:buNone/>
            </a:pPr>
            <a:endParaRPr lang="en-US" dirty="0">
              <a:latin typeface="Century Gothic" panose="020B0502020202020204" pitchFamily="34" charset="0"/>
            </a:endParaRPr>
          </a:p>
        </p:txBody>
      </p:sp>
      <p:sp>
        <p:nvSpPr>
          <p:cNvPr id="2" name="Title 25">
            <a:extLst>
              <a:ext uri="{FF2B5EF4-FFF2-40B4-BE49-F238E27FC236}">
                <a16:creationId xmlns:a16="http://schemas.microsoft.com/office/drawing/2014/main" id="{5CE332D7-1B42-CBD1-0D76-502EBF25FCFA}"/>
              </a:ext>
            </a:extLst>
          </p:cNvPr>
          <p:cNvSpPr txBox="1">
            <a:spLocks/>
          </p:cNvSpPr>
          <p:nvPr/>
        </p:nvSpPr>
        <p:spPr>
          <a:xfrm>
            <a:off x="6640831" y="3376185"/>
            <a:ext cx="4585969" cy="713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r>
              <a:rPr lang="en-US" b="1" dirty="0">
                <a:latin typeface="Century Gothic" panose="020B0502020202020204" pitchFamily="34" charset="0"/>
              </a:rPr>
              <a:t>Primary Objectives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544831" y="1987539"/>
            <a:ext cx="5297169" cy="1715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800"/>
              </a:spcBef>
              <a:spcAft>
                <a:spcPts val="1200"/>
              </a:spcAft>
              <a:buFontTx/>
              <a:buNone/>
            </a:pPr>
            <a:r>
              <a:rPr lang="en-US" dirty="0">
                <a:solidFill>
                  <a:srgbClr val="000000"/>
                </a:solidFill>
                <a:latin typeface="Century Gothic" panose="020B0502020202020204" pitchFamily="34" charset="0"/>
              </a:rPr>
              <a:t>Segment the retailers based on various attributes such as type of product purchases, profit, total sales, sales method in order to better facilitate and improve the processes wherever necessary </a:t>
            </a:r>
            <a:endParaRPr lang="en-US" dirty="0">
              <a:latin typeface="Century Gothic" panose="020B0502020202020204" pitchFamily="34" charset="0"/>
            </a:endParaRPr>
          </a:p>
        </p:txBody>
      </p:sp>
    </p:spTree>
    <p:extLst>
      <p:ext uri="{BB962C8B-B14F-4D97-AF65-F5344CB8AC3E}">
        <p14:creationId xmlns:p14="http://schemas.microsoft.com/office/powerpoint/2010/main" val="362289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EDF2"/>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676911" y="1011568"/>
            <a:ext cx="4585969" cy="713216"/>
          </a:xfrm>
        </p:spPr>
        <p:txBody>
          <a:bodyPr/>
          <a:lstStyle/>
          <a:p>
            <a:r>
              <a:rPr lang="en-US" b="1" dirty="0">
                <a:latin typeface="Century Gothic" panose="020B0502020202020204" pitchFamily="34" charset="0"/>
              </a:rPr>
              <a:t>About the Dataset</a:t>
            </a:r>
          </a:p>
        </p:txBody>
      </p:sp>
      <p:sp>
        <p:nvSpPr>
          <p:cNvPr id="27" name="Text Placeholder 26">
            <a:extLst>
              <a:ext uri="{FF2B5EF4-FFF2-40B4-BE49-F238E27FC236}">
                <a16:creationId xmlns:a16="http://schemas.microsoft.com/office/drawing/2014/main" id="{3AFAB89C-2CD9-4C64-8509-75920527BE13}"/>
              </a:ext>
            </a:extLst>
          </p:cNvPr>
          <p:cNvSpPr>
            <a:spLocks noGrp="1"/>
          </p:cNvSpPr>
          <p:nvPr>
            <p:ph type="body" sz="quarter" idx="13"/>
          </p:nvPr>
        </p:nvSpPr>
        <p:spPr>
          <a:xfrm>
            <a:off x="6447791" y="4419601"/>
            <a:ext cx="4443729" cy="1715782"/>
          </a:xfrm>
        </p:spPr>
        <p:txBody>
          <a:bodyPr>
            <a:normAutofit/>
          </a:bodyPr>
          <a:lstStyle/>
          <a:p>
            <a:pPr algn="r" rtl="0" fontAlgn="base">
              <a:spcBef>
                <a:spcPts val="0"/>
              </a:spcBef>
              <a:spcAft>
                <a:spcPts val="0"/>
              </a:spcAft>
              <a:buFont typeface="Arial" panose="020B0604020202020204" pitchFamily="34" charset="0"/>
              <a:buChar char="•"/>
            </a:pPr>
            <a:r>
              <a:rPr lang="en-US" dirty="0">
                <a:latin typeface="Century Gothic" panose="020B0502020202020204" pitchFamily="34" charset="0"/>
              </a:rPr>
              <a:t>Include Assumptions if any</a:t>
            </a:r>
          </a:p>
        </p:txBody>
      </p:sp>
      <p:sp>
        <p:nvSpPr>
          <p:cNvPr id="2" name="Title 25">
            <a:extLst>
              <a:ext uri="{FF2B5EF4-FFF2-40B4-BE49-F238E27FC236}">
                <a16:creationId xmlns:a16="http://schemas.microsoft.com/office/drawing/2014/main" id="{5CE332D7-1B42-CBD1-0D76-502EBF25FCFA}"/>
              </a:ext>
            </a:extLst>
          </p:cNvPr>
          <p:cNvSpPr txBox="1">
            <a:spLocks/>
          </p:cNvSpPr>
          <p:nvPr/>
        </p:nvSpPr>
        <p:spPr>
          <a:xfrm>
            <a:off x="6793231" y="3680985"/>
            <a:ext cx="4585969" cy="7132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r>
              <a:rPr lang="en-US" b="1" dirty="0">
                <a:latin typeface="Century Gothic" panose="020B0502020202020204" pitchFamily="34" charset="0"/>
              </a:rPr>
              <a:t>Assumptions</a:t>
            </a: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544831" y="1814818"/>
            <a:ext cx="5693409" cy="23609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800"/>
              </a:spcBef>
              <a:spcAft>
                <a:spcPts val="1200"/>
              </a:spcAft>
              <a:buFontTx/>
              <a:buNone/>
            </a:pPr>
            <a:r>
              <a:rPr lang="en-US" dirty="0">
                <a:solidFill>
                  <a:srgbClr val="000000"/>
                </a:solidFill>
                <a:latin typeface="Century Gothic" panose="020B0502020202020204" pitchFamily="34" charset="0"/>
              </a:rPr>
              <a:t>Adidas US sales dataset is a collection of data that includes information on the sales of Adidas products. This type of dataset may include details such as the number of units sold, the total sales revenue, the location of the sales, the type of product sold, and any other relevant information. The general invoice timestamps range from </a:t>
            </a:r>
            <a:r>
              <a:rPr lang="en-US" i="1" dirty="0">
                <a:solidFill>
                  <a:srgbClr val="000000"/>
                </a:solidFill>
                <a:latin typeface="Century Gothic" panose="020B0502020202020204" pitchFamily="34" charset="0"/>
              </a:rPr>
              <a:t>1/1/2020 to 31/12/2021</a:t>
            </a:r>
          </a:p>
          <a:p>
            <a:pPr marL="0" indent="0">
              <a:lnSpc>
                <a:spcPct val="120000"/>
              </a:lnSpc>
              <a:spcBef>
                <a:spcPts val="1800"/>
              </a:spcBef>
              <a:spcAft>
                <a:spcPts val="1200"/>
              </a:spcAft>
              <a:buFontTx/>
              <a:buNone/>
            </a:pPr>
            <a:endParaRPr lang="en-US" dirty="0">
              <a:solidFill>
                <a:srgbClr val="000000"/>
              </a:solidFill>
              <a:latin typeface="Century Gothic" panose="020B0502020202020204" pitchFamily="34" charset="0"/>
            </a:endParaRPr>
          </a:p>
          <a:p>
            <a:pPr marL="0" indent="0">
              <a:lnSpc>
                <a:spcPct val="120000"/>
              </a:lnSpc>
              <a:spcBef>
                <a:spcPts val="1800"/>
              </a:spcBef>
              <a:spcAft>
                <a:spcPts val="1200"/>
              </a:spcAft>
              <a:buFontTx/>
              <a:buNone/>
            </a:pPr>
            <a:endParaRPr lang="en-US"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411890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b="1" kern="1200" dirty="0">
                <a:solidFill>
                  <a:schemeClr val="tx1"/>
                </a:solidFill>
                <a:latin typeface="+mj-lt"/>
                <a:ea typeface="+mj-ea"/>
                <a:cs typeface="+mj-cs"/>
              </a:rPr>
              <a:t>Exploratory Data Analysis</a:t>
            </a:r>
          </a:p>
        </p:txBody>
      </p:sp>
      <p:sp>
        <p:nvSpPr>
          <p:cNvPr id="3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295656" y="2807208"/>
            <a:ext cx="4306824" cy="341071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Footlocker is the most frequent occurring retailer in the dataset</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Total Sales, Operating profit and Units Sold are interrelated and are </a:t>
            </a:r>
            <a:r>
              <a:rPr lang="en-US" sz="1500" b="1" i="1" dirty="0">
                <a:solidFill>
                  <a:schemeClr val="tx1"/>
                </a:solidFill>
                <a:latin typeface="Avenir Next LT Pro" panose="020B0504020202020204" pitchFamily="34" charset="0"/>
              </a:rPr>
              <a:t>right skewed</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'Price Per unit' is normally distributed. 'Operating Margin' almost takes the shape of a bell</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Online sales are the highest</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All products are almost equally distributed</a:t>
            </a:r>
            <a:br>
              <a:rPr lang="en-US" sz="1500" dirty="0">
                <a:solidFill>
                  <a:schemeClr val="tx1"/>
                </a:solidFill>
                <a:latin typeface="Avenir Next LT Pro" panose="020B0504020202020204" pitchFamily="34" charset="0"/>
              </a:rPr>
            </a:br>
            <a:endParaRPr lang="en-US" sz="1500" dirty="0">
              <a:solidFill>
                <a:schemeClr val="tx1"/>
              </a:solidFill>
              <a:latin typeface="Avenir Next LT Pro" panose="020B0504020202020204" pitchFamily="34" charset="0"/>
            </a:endParaRPr>
          </a:p>
          <a:p>
            <a:pPr>
              <a:spcBef>
                <a:spcPts val="300"/>
              </a:spcBef>
              <a:spcAft>
                <a:spcPts val="300"/>
              </a:spcAft>
              <a:buFont typeface="Arial" panose="020B0604020202020204" pitchFamily="34" charset="0"/>
              <a:buChar char="•"/>
            </a:pPr>
            <a:r>
              <a:rPr lang="en-US" sz="1500" dirty="0">
                <a:solidFill>
                  <a:schemeClr val="tx1"/>
                </a:solidFill>
                <a:latin typeface="Avenir Next LT Pro" panose="020B0504020202020204" pitchFamily="34" charset="0"/>
              </a:rPr>
              <a:t>North-east and West contribute to the most observed regions throughout the dataset</a:t>
            </a:r>
          </a:p>
        </p:txBody>
      </p:sp>
      <p:pic>
        <p:nvPicPr>
          <p:cNvPr id="7" name="Picture 6" descr="Graphical user interface&#10;&#10;Description automatically generated with low confidence">
            <a:extLst>
              <a:ext uri="{FF2B5EF4-FFF2-40B4-BE49-F238E27FC236}">
                <a16:creationId xmlns:a16="http://schemas.microsoft.com/office/drawing/2014/main" id="{59EF4242-B91D-4C92-3AA1-734CCAE80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4296" y="1573626"/>
            <a:ext cx="6903720" cy="3710748"/>
          </a:xfrm>
          <a:prstGeom prst="rect">
            <a:avLst/>
          </a:prstGeom>
        </p:spPr>
      </p:pic>
    </p:spTree>
    <p:extLst>
      <p:ext uri="{BB962C8B-B14F-4D97-AF65-F5344CB8AC3E}">
        <p14:creationId xmlns:p14="http://schemas.microsoft.com/office/powerpoint/2010/main" val="423564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BA49487-3FDB-4FB7-9D50-2B4F9454D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1C938212-FA12-4FF1-87C8-ACDE99D06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838200" y="4440602"/>
            <a:ext cx="3300663" cy="1645920"/>
          </a:xfrm>
        </p:spPr>
        <p:txBody>
          <a:bodyPr vert="horz" lIns="91440" tIns="45720" rIns="91440" bIns="45720" rtlCol="0" anchor="ctr">
            <a:normAutofit/>
          </a:bodyPr>
          <a:lstStyle/>
          <a:p>
            <a:r>
              <a:rPr lang="en-US" sz="2800" b="1" dirty="0">
                <a:solidFill>
                  <a:schemeClr val="tx1"/>
                </a:solidFill>
                <a:latin typeface="+mj-lt"/>
              </a:rPr>
              <a:t>Exploratory Data Analysis</a:t>
            </a:r>
            <a:br>
              <a:rPr lang="en-US" sz="2800" b="1" dirty="0">
                <a:solidFill>
                  <a:schemeClr val="tx1"/>
                </a:solidFill>
                <a:latin typeface="+mj-lt"/>
              </a:rPr>
            </a:br>
            <a:r>
              <a:rPr lang="en-US" sz="2800" b="1" dirty="0">
                <a:solidFill>
                  <a:schemeClr val="tx1"/>
                </a:solidFill>
                <a:latin typeface="+mj-lt"/>
              </a:rPr>
              <a:t>(Bi-variate)</a:t>
            </a:r>
          </a:p>
        </p:txBody>
      </p:sp>
      <p:pic>
        <p:nvPicPr>
          <p:cNvPr id="6" name="Picture 5" descr="Chart, histogram&#10;&#10;Description automatically generated">
            <a:extLst>
              <a:ext uri="{FF2B5EF4-FFF2-40B4-BE49-F238E27FC236}">
                <a16:creationId xmlns:a16="http://schemas.microsoft.com/office/drawing/2014/main" id="{8E58E7D0-1CB1-CB21-CA22-0B085DAA8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419" y="265466"/>
            <a:ext cx="5192292" cy="3985084"/>
          </a:xfrm>
          <a:prstGeom prst="rect">
            <a:avLst/>
          </a:prstGeom>
        </p:spPr>
      </p:pic>
      <p:pic>
        <p:nvPicPr>
          <p:cNvPr id="9" name="Picture 8" descr="Chart, box and whisker chart">
            <a:extLst>
              <a:ext uri="{FF2B5EF4-FFF2-40B4-BE49-F238E27FC236}">
                <a16:creationId xmlns:a16="http://schemas.microsoft.com/office/drawing/2014/main" id="{C7B7B2E8-D9AB-8439-4C84-E45640887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130" y="937773"/>
            <a:ext cx="3584448" cy="2602538"/>
          </a:xfrm>
          <a:prstGeom prst="rect">
            <a:avLst/>
          </a:prstGeom>
        </p:spPr>
      </p:pic>
      <p:sp>
        <p:nvSpPr>
          <p:cNvPr id="45" name="Rectangle 44">
            <a:extLst>
              <a:ext uri="{FF2B5EF4-FFF2-40B4-BE49-F238E27FC236}">
                <a16:creationId xmlns:a16="http://schemas.microsoft.com/office/drawing/2014/main" id="{369F152D-E540-4B48-BA11-2ADF043C6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C059F7E-04C4-4C46-9B3E-E5CE267E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2098"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4578824" y="4440602"/>
            <a:ext cx="6860184" cy="1645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4"/>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5"/>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spcAft>
                <a:spcPts val="1200"/>
              </a:spcAft>
              <a:buFont typeface="Arial" panose="020B0604020202020204" pitchFamily="34" charset="0"/>
              <a:buChar char="•"/>
            </a:pPr>
            <a:r>
              <a:rPr lang="en-US" sz="1500" dirty="0">
                <a:solidFill>
                  <a:schemeClr val="tx1"/>
                </a:solidFill>
                <a:latin typeface="Century Gothic" panose="020B0502020202020204" pitchFamily="34" charset="0"/>
              </a:rPr>
              <a:t>Significant improvement in sales as compared to 2020 in 2021</a:t>
            </a:r>
          </a:p>
          <a:p>
            <a:pPr>
              <a:spcBef>
                <a:spcPts val="1800"/>
              </a:spcBef>
              <a:spcAft>
                <a:spcPts val="1200"/>
              </a:spcAft>
              <a:buFont typeface="Arial" panose="020B0604020202020204" pitchFamily="34" charset="0"/>
              <a:buChar char="•"/>
            </a:pPr>
            <a:r>
              <a:rPr lang="en-US" sz="1500" dirty="0">
                <a:solidFill>
                  <a:schemeClr val="tx1"/>
                </a:solidFill>
                <a:latin typeface="Century Gothic" panose="020B0502020202020204" pitchFamily="34" charset="0"/>
              </a:rPr>
              <a:t>Online sales have surfaced in the year 2021 which can suggest the possible jump in the overall sales</a:t>
            </a:r>
          </a:p>
        </p:txBody>
      </p:sp>
    </p:spTree>
    <p:extLst>
      <p:ext uri="{BB962C8B-B14F-4D97-AF65-F5344CB8AC3E}">
        <p14:creationId xmlns:p14="http://schemas.microsoft.com/office/powerpoint/2010/main" val="213452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838197" y="4451009"/>
            <a:ext cx="5171299" cy="1659925"/>
          </a:xfrm>
        </p:spPr>
        <p:txBody>
          <a:bodyPr vert="horz" lIns="91440" tIns="45720" rIns="91440" bIns="45720" rtlCol="0" anchor="ctr">
            <a:normAutofit/>
          </a:bodyPr>
          <a:lstStyle/>
          <a:p>
            <a:r>
              <a:rPr lang="en-US" sz="3700" b="1">
                <a:solidFill>
                  <a:schemeClr val="tx1"/>
                </a:solidFill>
                <a:latin typeface="+mj-lt"/>
              </a:rPr>
              <a:t>Exploratory Data Analysis</a:t>
            </a:r>
            <a:br>
              <a:rPr lang="en-US" sz="3700" b="1">
                <a:solidFill>
                  <a:schemeClr val="tx1"/>
                </a:solidFill>
                <a:latin typeface="+mj-lt"/>
              </a:rPr>
            </a:br>
            <a:r>
              <a:rPr lang="en-US" sz="3700" b="1">
                <a:solidFill>
                  <a:schemeClr val="tx1"/>
                </a:solidFill>
                <a:latin typeface="+mj-lt"/>
              </a:rPr>
              <a:t>(Bi-variate)</a:t>
            </a:r>
          </a:p>
        </p:txBody>
      </p:sp>
      <p:pic>
        <p:nvPicPr>
          <p:cNvPr id="4" name="Picture 3" descr="Chart, bar chart&#10;&#10;Description automatically generated">
            <a:extLst>
              <a:ext uri="{FF2B5EF4-FFF2-40B4-BE49-F238E27FC236}">
                <a16:creationId xmlns:a16="http://schemas.microsoft.com/office/drawing/2014/main" id="{4F8CBDD6-B85B-8331-37D9-2B63C78BD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41" y="549947"/>
            <a:ext cx="4952864" cy="3528916"/>
          </a:xfrm>
          <a:prstGeom prst="rect">
            <a:avLst/>
          </a:prstGeom>
        </p:spPr>
      </p:pic>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6182500" y="4460789"/>
            <a:ext cx="5130957" cy="16599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3"/>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4"/>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spcAft>
                <a:spcPts val="1200"/>
              </a:spcAft>
              <a:buFont typeface="Arial" panose="020B0604020202020204" pitchFamily="34" charset="0"/>
              <a:buChar char="•"/>
            </a:pPr>
            <a:r>
              <a:rPr lang="en-US" sz="1700" dirty="0">
                <a:solidFill>
                  <a:schemeClr val="tx1"/>
                </a:solidFill>
              </a:rPr>
              <a:t>Influx of South region in the year 2021 </a:t>
            </a:r>
          </a:p>
          <a:p>
            <a:pPr>
              <a:spcBef>
                <a:spcPts val="1800"/>
              </a:spcBef>
              <a:spcAft>
                <a:spcPts val="1200"/>
              </a:spcAft>
              <a:buFont typeface="Arial" panose="020B0604020202020204" pitchFamily="34" charset="0"/>
              <a:buChar char="•"/>
            </a:pPr>
            <a:r>
              <a:rPr lang="en-US" sz="1700" dirty="0">
                <a:solidFill>
                  <a:schemeClr val="tx1"/>
                </a:solidFill>
              </a:rPr>
              <a:t>Various other cities have picked up on sales the coming year</a:t>
            </a:r>
          </a:p>
        </p:txBody>
      </p:sp>
      <p:pic>
        <p:nvPicPr>
          <p:cNvPr id="10" name="Picture 9" descr="Histogram&#10;&#10;Description automatically generated with medium confidence">
            <a:extLst>
              <a:ext uri="{FF2B5EF4-FFF2-40B4-BE49-F238E27FC236}">
                <a16:creationId xmlns:a16="http://schemas.microsoft.com/office/drawing/2014/main" id="{AD85EE8F-09F2-C64C-9B03-A8F36581E9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1444" y="461047"/>
            <a:ext cx="6693068" cy="6273800"/>
          </a:xfrm>
          <a:prstGeom prst="rect">
            <a:avLst/>
          </a:prstGeom>
        </p:spPr>
      </p:pic>
    </p:spTree>
    <p:extLst>
      <p:ext uri="{BB962C8B-B14F-4D97-AF65-F5344CB8AC3E}">
        <p14:creationId xmlns:p14="http://schemas.microsoft.com/office/powerpoint/2010/main" val="274857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8809118" y="2327885"/>
            <a:ext cx="3166799" cy="933173"/>
          </a:xfrm>
        </p:spPr>
        <p:txBody>
          <a:bodyPr vert="horz" lIns="91440" tIns="45720" rIns="91440" bIns="45720" rtlCol="0" anchor="ctr">
            <a:normAutofit/>
          </a:bodyPr>
          <a:lstStyle/>
          <a:p>
            <a:pPr algn="ctr"/>
            <a:r>
              <a:rPr lang="en-US" sz="2000" dirty="0">
                <a:solidFill>
                  <a:schemeClr val="tx1"/>
                </a:solidFill>
                <a:latin typeface="Avenir Next LT Pro" panose="020B0504020202020204" pitchFamily="34" charset="0"/>
              </a:rPr>
              <a:t>K- Prototype</a:t>
            </a:r>
            <a:br>
              <a:rPr lang="en-US" sz="2000" dirty="0">
                <a:solidFill>
                  <a:schemeClr val="tx1"/>
                </a:solidFill>
                <a:latin typeface="Avenir Next LT Pro" panose="020B0504020202020204" pitchFamily="34" charset="0"/>
              </a:rPr>
            </a:br>
            <a:r>
              <a:rPr lang="en-US" sz="2000" dirty="0">
                <a:solidFill>
                  <a:schemeClr val="tx1"/>
                </a:solidFill>
                <a:latin typeface="Avenir Next LT Pro" panose="020B0504020202020204" pitchFamily="34" charset="0"/>
              </a:rPr>
              <a:t>Clustering</a:t>
            </a:r>
          </a:p>
        </p:txBody>
      </p:sp>
      <p:pic>
        <p:nvPicPr>
          <p:cNvPr id="9" name="Picture 8" descr="A screenshot of a computer&#10;&#10;Description automatically generated">
            <a:extLst>
              <a:ext uri="{FF2B5EF4-FFF2-40B4-BE49-F238E27FC236}">
                <a16:creationId xmlns:a16="http://schemas.microsoft.com/office/drawing/2014/main" id="{13D8ECA4-3D22-A556-3847-B5F00A2FBD4C}"/>
              </a:ext>
            </a:extLst>
          </p:cNvPr>
          <p:cNvPicPr>
            <a:picLocks noChangeAspect="1"/>
          </p:cNvPicPr>
          <p:nvPr/>
        </p:nvPicPr>
        <p:blipFill rotWithShape="1">
          <a:blip r:embed="rId2">
            <a:extLst>
              <a:ext uri="{28A0092B-C50C-407E-A947-70E740481C1C}">
                <a14:useLocalDpi xmlns:a14="http://schemas.microsoft.com/office/drawing/2010/main" val="0"/>
              </a:ext>
            </a:extLst>
          </a:blip>
          <a:srcRect l="34197" t="35926" r="29507" b="19444"/>
          <a:stretch/>
        </p:blipFill>
        <p:spPr>
          <a:xfrm>
            <a:off x="8276606" y="3118283"/>
            <a:ext cx="3771668" cy="3091740"/>
          </a:xfrm>
          <a:prstGeom prst="rect">
            <a:avLst/>
          </a:prstGeom>
        </p:spPr>
      </p:pic>
      <p:sp>
        <p:nvSpPr>
          <p:cNvPr id="6" name="Title 25">
            <a:extLst>
              <a:ext uri="{FF2B5EF4-FFF2-40B4-BE49-F238E27FC236}">
                <a16:creationId xmlns:a16="http://schemas.microsoft.com/office/drawing/2014/main" id="{E3E1CC66-826A-4CA8-2736-C4567DFA42E6}"/>
              </a:ext>
            </a:extLst>
          </p:cNvPr>
          <p:cNvSpPr txBox="1">
            <a:spLocks/>
          </p:cNvSpPr>
          <p:nvPr/>
        </p:nvSpPr>
        <p:spPr>
          <a:xfrm>
            <a:off x="734292" y="2327885"/>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Hierarchal</a:t>
            </a:r>
          </a:p>
          <a:p>
            <a:pPr algn="ctr"/>
            <a:r>
              <a:rPr lang="en-US" sz="2000" dirty="0">
                <a:solidFill>
                  <a:schemeClr val="tx1"/>
                </a:solidFill>
                <a:latin typeface="Avenir Next LT Pro" panose="020B0504020202020204" pitchFamily="34" charset="0"/>
              </a:rPr>
              <a:t>Clustering</a:t>
            </a:r>
          </a:p>
        </p:txBody>
      </p:sp>
      <p:pic>
        <p:nvPicPr>
          <p:cNvPr id="8" name="Picture 7" descr="A screenshot of a computer&#10;&#10;Description automatically generated">
            <a:extLst>
              <a:ext uri="{FF2B5EF4-FFF2-40B4-BE49-F238E27FC236}">
                <a16:creationId xmlns:a16="http://schemas.microsoft.com/office/drawing/2014/main" id="{151F8FBF-49AF-A2D7-6E80-3462F419E5AF}"/>
              </a:ext>
            </a:extLst>
          </p:cNvPr>
          <p:cNvPicPr>
            <a:picLocks noChangeAspect="1"/>
          </p:cNvPicPr>
          <p:nvPr/>
        </p:nvPicPr>
        <p:blipFill rotWithShape="1">
          <a:blip r:embed="rId3">
            <a:extLst>
              <a:ext uri="{28A0092B-C50C-407E-A947-70E740481C1C}">
                <a14:useLocalDpi xmlns:a14="http://schemas.microsoft.com/office/drawing/2010/main" val="0"/>
              </a:ext>
            </a:extLst>
          </a:blip>
          <a:srcRect l="33533" t="38333" r="29159" b="17037"/>
          <a:stretch/>
        </p:blipFill>
        <p:spPr>
          <a:xfrm>
            <a:off x="36202" y="3124855"/>
            <a:ext cx="3855680" cy="3075008"/>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B4A80756-F8EE-742B-4DD4-04AD77BB6027}"/>
              </a:ext>
            </a:extLst>
          </p:cNvPr>
          <p:cNvPicPr>
            <a:picLocks noChangeAspect="1"/>
          </p:cNvPicPr>
          <p:nvPr/>
        </p:nvPicPr>
        <p:blipFill rotWithShape="1">
          <a:blip r:embed="rId4">
            <a:extLst>
              <a:ext uri="{28A0092B-C50C-407E-A947-70E740481C1C}">
                <a14:useLocalDpi xmlns:a14="http://schemas.microsoft.com/office/drawing/2010/main" val="0"/>
              </a:ext>
            </a:extLst>
          </a:blip>
          <a:srcRect l="33185" t="32292" r="29508" b="23437"/>
          <a:stretch/>
        </p:blipFill>
        <p:spPr>
          <a:xfrm>
            <a:off x="4002697" y="3002280"/>
            <a:ext cx="4041792" cy="3197583"/>
          </a:xfrm>
          <a:prstGeom prst="rect">
            <a:avLst/>
          </a:prstGeom>
        </p:spPr>
      </p:pic>
      <p:sp>
        <p:nvSpPr>
          <p:cNvPr id="11" name="Title 25">
            <a:extLst>
              <a:ext uri="{FF2B5EF4-FFF2-40B4-BE49-F238E27FC236}">
                <a16:creationId xmlns:a16="http://schemas.microsoft.com/office/drawing/2014/main" id="{EB66A8A1-BD18-01A2-ECAC-7BCE5FDF3598}"/>
              </a:ext>
            </a:extLst>
          </p:cNvPr>
          <p:cNvSpPr txBox="1">
            <a:spLocks/>
          </p:cNvSpPr>
          <p:nvPr/>
        </p:nvSpPr>
        <p:spPr>
          <a:xfrm>
            <a:off x="4772547" y="2317356"/>
            <a:ext cx="2767818" cy="933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000" dirty="0">
                <a:solidFill>
                  <a:schemeClr val="tx1"/>
                </a:solidFill>
                <a:latin typeface="Avenir Next LT Pro" panose="020B0504020202020204" pitchFamily="34" charset="0"/>
              </a:rPr>
              <a:t>K- means</a:t>
            </a:r>
          </a:p>
          <a:p>
            <a:pPr algn="ctr"/>
            <a:r>
              <a:rPr lang="en-US" sz="2000" dirty="0">
                <a:solidFill>
                  <a:schemeClr val="tx1"/>
                </a:solidFill>
                <a:latin typeface="Avenir Next LT Pro" panose="020B0504020202020204" pitchFamily="34" charset="0"/>
              </a:rPr>
              <a:t>Clustering</a:t>
            </a:r>
          </a:p>
        </p:txBody>
      </p:sp>
      <p:sp>
        <p:nvSpPr>
          <p:cNvPr id="14" name="Title 25">
            <a:extLst>
              <a:ext uri="{FF2B5EF4-FFF2-40B4-BE49-F238E27FC236}">
                <a16:creationId xmlns:a16="http://schemas.microsoft.com/office/drawing/2014/main" id="{44435DC4-5E12-5313-2442-AFECDC02ED20}"/>
              </a:ext>
            </a:extLst>
          </p:cNvPr>
          <p:cNvSpPr txBox="1">
            <a:spLocks/>
          </p:cNvSpPr>
          <p:nvPr/>
        </p:nvSpPr>
        <p:spPr>
          <a:xfrm>
            <a:off x="756921" y="498522"/>
            <a:ext cx="2504440"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lumMod val="85000"/>
                    <a:lumOff val="15000"/>
                  </a:schemeClr>
                </a:solidFill>
                <a:latin typeface="Arial Narrow" panose="020B0606020202030204" pitchFamily="34" charset="0"/>
                <a:ea typeface="+mj-ea"/>
                <a:cs typeface="+mj-cs"/>
              </a:defRPr>
            </a:lvl1pPr>
          </a:lstStyle>
          <a:p>
            <a:pPr algn="ctr"/>
            <a:r>
              <a:rPr lang="en-US" sz="2800" b="1" dirty="0">
                <a:solidFill>
                  <a:schemeClr val="tx1"/>
                </a:solidFill>
                <a:latin typeface="Avenir Next LT Pro" panose="020B0504020202020204" pitchFamily="34" charset="0"/>
              </a:rPr>
              <a:t>Clustering technique Selection </a:t>
            </a:r>
          </a:p>
        </p:txBody>
      </p:sp>
      <p:sp>
        <p:nvSpPr>
          <p:cNvPr id="15" name="Text Placeholder 26">
            <a:extLst>
              <a:ext uri="{FF2B5EF4-FFF2-40B4-BE49-F238E27FC236}">
                <a16:creationId xmlns:a16="http://schemas.microsoft.com/office/drawing/2014/main" id="{DC47BF33-00A6-B2DF-9357-236C69D12A01}"/>
              </a:ext>
            </a:extLst>
          </p:cNvPr>
          <p:cNvSpPr txBox="1">
            <a:spLocks/>
          </p:cNvSpPr>
          <p:nvPr/>
        </p:nvSpPr>
        <p:spPr>
          <a:xfrm>
            <a:off x="3149600" y="498522"/>
            <a:ext cx="8360528" cy="16459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5"/>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6"/>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K – means clustering was initially performed as the base level clustering to compare the results based on the mean</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Hierarchal and K-prototype clustering was done going forward. However, all three techniques resulted in clusters with similar characteristics</a:t>
            </a:r>
          </a:p>
          <a:p>
            <a:pPr>
              <a:spcBef>
                <a:spcPts val="400"/>
              </a:spcBef>
              <a:spcAft>
                <a:spcPts val="400"/>
              </a:spcAft>
              <a:buFont typeface="Arial" panose="020B0604020202020204" pitchFamily="34" charset="0"/>
              <a:buChar char="•"/>
            </a:pPr>
            <a:r>
              <a:rPr lang="en-US" sz="1500" dirty="0">
                <a:solidFill>
                  <a:schemeClr val="tx1"/>
                </a:solidFill>
                <a:latin typeface="Avenir Next LT Pro" panose="020B0504020202020204" pitchFamily="34" charset="0"/>
              </a:rPr>
              <a:t>As K-prototype had the ability to cluster categorical features based on the mode, it was chosen to better interpret the clusters </a:t>
            </a:r>
          </a:p>
        </p:txBody>
      </p:sp>
    </p:spTree>
    <p:extLst>
      <p:ext uri="{BB962C8B-B14F-4D97-AF65-F5344CB8AC3E}">
        <p14:creationId xmlns:p14="http://schemas.microsoft.com/office/powerpoint/2010/main" val="352034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1">
            <a:extLst>
              <a:ext uri="{FF2B5EF4-FFF2-40B4-BE49-F238E27FC236}">
                <a16:creationId xmlns:a16="http://schemas.microsoft.com/office/drawing/2014/main" id="{0AAD52C3-F510-4AD2-8B1D-7D8A574B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a:xfrm>
            <a:off x="507997" y="580365"/>
            <a:ext cx="5171299" cy="933173"/>
          </a:xfrm>
        </p:spPr>
        <p:txBody>
          <a:bodyPr vert="horz" lIns="91440" tIns="45720" rIns="91440" bIns="45720" rtlCol="0" anchor="ctr">
            <a:normAutofit/>
          </a:bodyPr>
          <a:lstStyle/>
          <a:p>
            <a:r>
              <a:rPr lang="en-US" sz="3700" b="1" dirty="0">
                <a:solidFill>
                  <a:schemeClr val="tx1"/>
                </a:solidFill>
                <a:latin typeface="+mj-lt"/>
              </a:rPr>
              <a:t>Clustering</a:t>
            </a:r>
            <a:br>
              <a:rPr lang="en-US" sz="3700" b="1" dirty="0">
                <a:solidFill>
                  <a:schemeClr val="tx1"/>
                </a:solidFill>
                <a:latin typeface="+mj-lt"/>
              </a:rPr>
            </a:br>
            <a:r>
              <a:rPr lang="en-US" sz="1500" b="1" dirty="0">
                <a:solidFill>
                  <a:schemeClr val="tx1"/>
                </a:solidFill>
                <a:latin typeface="+mj-lt"/>
              </a:rPr>
              <a:t>(K- Prototype Method)</a:t>
            </a:r>
            <a:endParaRPr lang="en-US" sz="3700" b="1" dirty="0">
              <a:solidFill>
                <a:schemeClr val="tx1"/>
              </a:solidFill>
              <a:latin typeface="+mj-lt"/>
            </a:endParaRPr>
          </a:p>
        </p:txBody>
      </p:sp>
      <p:sp>
        <p:nvSpPr>
          <p:cNvPr id="3" name="Text Placeholder 26">
            <a:extLst>
              <a:ext uri="{FF2B5EF4-FFF2-40B4-BE49-F238E27FC236}">
                <a16:creationId xmlns:a16="http://schemas.microsoft.com/office/drawing/2014/main" id="{24EC3D39-AF9A-CD00-4D45-AA3BDEAECA03}"/>
              </a:ext>
            </a:extLst>
          </p:cNvPr>
          <p:cNvSpPr txBox="1">
            <a:spLocks/>
          </p:cNvSpPr>
          <p:nvPr/>
        </p:nvSpPr>
        <p:spPr>
          <a:xfrm>
            <a:off x="497539" y="1117600"/>
            <a:ext cx="5669581" cy="51308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Tx/>
              <a:buBlip>
                <a:blip r:embed="rId2"/>
              </a:buBlip>
              <a:defRPr sz="16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6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K Prototype which has the ability to cluster categorical features has been selected as it has shown similar clusters when compared to the other clustering methods</a:t>
            </a:r>
            <a:br>
              <a:rPr lang="en-US" sz="1700" dirty="0">
                <a:solidFill>
                  <a:schemeClr val="tx1"/>
                </a:solidFill>
                <a:latin typeface="Avenir Next LT Pro" panose="020B0504020202020204" pitchFamily="34" charset="0"/>
                <a:cs typeface="Levenim MT" panose="020B0604020202020204" pitchFamily="2" charset="-79"/>
              </a:rPr>
            </a:b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3 clusters have been passed as the parameter as per the elbow graph and testing the cluster characteristics with higher numbers</a:t>
            </a:r>
            <a:br>
              <a:rPr lang="en-US" sz="1700" dirty="0">
                <a:solidFill>
                  <a:schemeClr val="tx1"/>
                </a:solidFill>
                <a:latin typeface="Avenir Next LT Pro" panose="020B0504020202020204" pitchFamily="34" charset="0"/>
                <a:cs typeface="Levenim MT" panose="020B0604020202020204" pitchFamily="2" charset="-79"/>
              </a:rPr>
            </a:br>
            <a:endParaRPr lang="en-US" sz="1700" dirty="0">
              <a:solidFill>
                <a:schemeClr val="tx1"/>
              </a:solidFill>
              <a:latin typeface="Avenir Next LT Pro" panose="020B0504020202020204" pitchFamily="34" charset="0"/>
              <a:cs typeface="Levenim MT" panose="020B0604020202020204" pitchFamily="2" charset="-79"/>
            </a:endParaRPr>
          </a:p>
          <a:p>
            <a:pPr>
              <a:spcBef>
                <a:spcPts val="300"/>
              </a:spcBef>
              <a:spcAft>
                <a:spcPts val="300"/>
              </a:spcAft>
              <a:buFont typeface="Arial" panose="020B0604020202020204" pitchFamily="34" charset="0"/>
              <a:buChar char="•"/>
            </a:pPr>
            <a:r>
              <a:rPr lang="en-US" sz="1700" dirty="0">
                <a:solidFill>
                  <a:schemeClr val="tx1"/>
                </a:solidFill>
                <a:latin typeface="Avenir Next LT Pro" panose="020B0504020202020204" pitchFamily="34" charset="0"/>
                <a:cs typeface="Levenim MT" panose="020B0604020202020204" pitchFamily="2" charset="-79"/>
              </a:rPr>
              <a:t>The clusters formed distinctly had the following features</a:t>
            </a: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1 (blue): Low operating margin but the other features are trending high </a:t>
            </a: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2 (red): Similar characteristics as cluster 1 but the averages for the features are significantly low</a:t>
            </a:r>
          </a:p>
          <a:p>
            <a:pPr lvl="1">
              <a:spcBef>
                <a:spcPts val="300"/>
              </a:spcBef>
              <a:spcAft>
                <a:spcPts val="300"/>
              </a:spcAft>
              <a:buFont typeface="Wingdings" panose="05000000000000000000" pitchFamily="2" charset="2"/>
              <a:buChar char="§"/>
            </a:pPr>
            <a:r>
              <a:rPr lang="en-US" sz="1500" dirty="0">
                <a:solidFill>
                  <a:schemeClr val="tx1"/>
                </a:solidFill>
                <a:latin typeface="Avenir Next LT Pro" panose="020B0504020202020204" pitchFamily="34" charset="0"/>
                <a:cs typeface="Levenim MT" panose="020B0604020202020204" pitchFamily="2" charset="-79"/>
              </a:rPr>
              <a:t>Cluster 3 (green): High operating margin whereas the other features are trending comparatively low</a:t>
            </a:r>
          </a:p>
        </p:txBody>
      </p:sp>
      <p:pic>
        <p:nvPicPr>
          <p:cNvPr id="5" name="Picture 4" descr="Chart, line chart&#10;&#10;Description automatically generated">
            <a:extLst>
              <a:ext uri="{FF2B5EF4-FFF2-40B4-BE49-F238E27FC236}">
                <a16:creationId xmlns:a16="http://schemas.microsoft.com/office/drawing/2014/main" id="{B244F6DA-1498-DAE9-3D93-82AB35AB05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0823" y="346383"/>
            <a:ext cx="4092472" cy="261580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3D8ECA4-3D22-A556-3847-B5F00A2FBD4C}"/>
              </a:ext>
            </a:extLst>
          </p:cNvPr>
          <p:cNvPicPr>
            <a:picLocks noChangeAspect="1"/>
          </p:cNvPicPr>
          <p:nvPr/>
        </p:nvPicPr>
        <p:blipFill rotWithShape="1">
          <a:blip r:embed="rId5">
            <a:extLst>
              <a:ext uri="{28A0092B-C50C-407E-A947-70E740481C1C}">
                <a14:useLocalDpi xmlns:a14="http://schemas.microsoft.com/office/drawing/2010/main" val="0"/>
              </a:ext>
            </a:extLst>
          </a:blip>
          <a:srcRect l="34197" t="35926" r="29507" b="19444"/>
          <a:stretch/>
        </p:blipFill>
        <p:spPr>
          <a:xfrm>
            <a:off x="8041439" y="3308572"/>
            <a:ext cx="3733800" cy="3060700"/>
          </a:xfrm>
          <a:prstGeom prst="rect">
            <a:avLst/>
          </a:prstGeom>
        </p:spPr>
      </p:pic>
    </p:spTree>
    <p:extLst>
      <p:ext uri="{BB962C8B-B14F-4D97-AF65-F5344CB8AC3E}">
        <p14:creationId xmlns:p14="http://schemas.microsoft.com/office/powerpoint/2010/main" val="377280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971</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Microsoft GothicNeo</vt:lpstr>
      <vt:lpstr>Arial</vt:lpstr>
      <vt:lpstr>Arial Narrow</vt:lpstr>
      <vt:lpstr>Avenir Next LT Pro</vt:lpstr>
      <vt:lpstr>Calibri</vt:lpstr>
      <vt:lpstr>Calibri Light</vt:lpstr>
      <vt:lpstr>Century Gothic</vt:lpstr>
      <vt:lpstr>Open Sans</vt:lpstr>
      <vt:lpstr>Wingdings</vt:lpstr>
      <vt:lpstr>Office Theme</vt:lpstr>
      <vt:lpstr>PowerPoint Presentation</vt:lpstr>
      <vt:lpstr>Agenda</vt:lpstr>
      <vt:lpstr>Problem Statement</vt:lpstr>
      <vt:lpstr>About the Dataset</vt:lpstr>
      <vt:lpstr>Exploratory Data Analysis</vt:lpstr>
      <vt:lpstr>Exploratory Data Analysis (Bi-variate)</vt:lpstr>
      <vt:lpstr>Exploratory Data Analysis (Bi-variate)</vt:lpstr>
      <vt:lpstr>K- Prototype Clustering</vt:lpstr>
      <vt:lpstr>Clustering (K- Prototype Method)</vt:lpstr>
      <vt:lpstr>Business Insights in Clusters</vt:lpstr>
      <vt:lpstr>Business Insights in Clusters (Retailer and Region - optional)</vt:lpstr>
      <vt:lpstr>Business Insights in Clusters (Retailer and Region - optional)</vt:lpstr>
      <vt:lpstr>K- Prototype Clustering</vt:lpstr>
      <vt:lpstr>Clustering (Only 2 Clusters)</vt:lpstr>
      <vt:lpstr>Clustering (K- means Method)</vt:lpstr>
      <vt:lpstr>Business Insights in Clusters (Sales method and Product)</vt:lpstr>
      <vt:lpstr>Business Insights in Clusters (Region and Retailer)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Reynolds</dc:creator>
  <cp:lastModifiedBy>John Reynolds</cp:lastModifiedBy>
  <cp:revision>3</cp:revision>
  <dcterms:created xsi:type="dcterms:W3CDTF">2023-04-13T09:12:38Z</dcterms:created>
  <dcterms:modified xsi:type="dcterms:W3CDTF">2023-04-13T18:28:32Z</dcterms:modified>
</cp:coreProperties>
</file>