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6" r:id="rId4"/>
    <p:sldId id="257" r:id="rId5"/>
    <p:sldId id="311" r:id="rId7"/>
    <p:sldId id="281" r:id="rId8"/>
    <p:sldId id="282" r:id="rId9"/>
    <p:sldId id="284" r:id="rId10"/>
    <p:sldId id="287" r:id="rId11"/>
    <p:sldId id="304" r:id="rId12"/>
    <p:sldId id="300" r:id="rId13"/>
    <p:sldId id="299" r:id="rId14"/>
    <p:sldId id="303" r:id="rId15"/>
    <p:sldId id="301" r:id="rId16"/>
    <p:sldId id="298" r:id="rId17"/>
    <p:sldId id="313" r:id="rId18"/>
    <p:sldId id="305" r:id="rId19"/>
    <p:sldId id="306" r:id="rId20"/>
    <p:sldId id="307" r:id="rId21"/>
    <p:sldId id="308" r:id="rId22"/>
    <p:sldId id="309" r:id="rId23"/>
    <p:sldId id="310" r:id="rId24"/>
    <p:sldId id="312" r:id="rId25"/>
    <p:sldId id="314" r:id="rId26"/>
    <p:sldId id="29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ustomXml" Target="../customXml/item3.xml"/><Relationship Id="rId32" Type="http://schemas.openxmlformats.org/officeDocument/2006/relationships/customXml" Target="../customXml/item2.xml"/><Relationship Id="rId31" Type="http://schemas.openxmlformats.org/officeDocument/2006/relationships/customXml" Target="../customXml/item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B589A-1B75-BC4B-85B6-10ED4216E856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73D29021-E906-384B-A8E4-EDEE138FBFA3}">
      <dgm:prSet phldrT="[Text]"/>
      <dgm:spPr/>
      <dgm:t>
        <a:bodyPr/>
        <a:lstStyle/>
        <a:p>
          <a:r>
            <a:rPr lang="en-US"/>
            <a:t>Data Collection and Storage</a:t>
          </a:r>
        </a:p>
      </dgm:t>
    </dgm:pt>
    <dgm:pt modelId="{3B78BA2B-3ED3-474D-95BF-6ADBEE953ED8}" cxnId="{0877956E-D6A1-E847-A6C9-225F1958F098}" type="parTrans">
      <dgm:prSet/>
      <dgm:spPr/>
      <dgm:t>
        <a:bodyPr/>
        <a:lstStyle/>
        <a:p>
          <a:endParaRPr lang="en-US"/>
        </a:p>
      </dgm:t>
    </dgm:pt>
    <dgm:pt modelId="{223A1A80-513A-2B42-9C7F-2D36FE517D8D}" cxnId="{0877956E-D6A1-E847-A6C9-225F1958F098}" type="sibTrans">
      <dgm:prSet/>
      <dgm:spPr/>
      <dgm:t>
        <a:bodyPr/>
        <a:lstStyle/>
        <a:p>
          <a:endParaRPr lang="en-US"/>
        </a:p>
      </dgm:t>
    </dgm:pt>
    <dgm:pt modelId="{7E64C731-84AF-384B-87F6-2C5579EEDE5F}">
      <dgm:prSet phldrT="[Text]"/>
      <dgm:spPr/>
      <dgm:t>
        <a:bodyPr/>
        <a:lstStyle/>
        <a:p>
          <a:r>
            <a:rPr lang="en-US"/>
            <a:t>Data Processing</a:t>
          </a:r>
        </a:p>
      </dgm:t>
    </dgm:pt>
    <dgm:pt modelId="{5479D583-6ECC-C746-ACC9-009A49B0E641}" cxnId="{DF5C8165-FB04-7748-98F6-82FF034D5664}" type="parTrans">
      <dgm:prSet/>
      <dgm:spPr/>
      <dgm:t>
        <a:bodyPr/>
        <a:lstStyle/>
        <a:p>
          <a:endParaRPr lang="en-US"/>
        </a:p>
      </dgm:t>
    </dgm:pt>
    <dgm:pt modelId="{66A8E1F6-E851-034B-B4B5-1410F90D5C6B}" cxnId="{DF5C8165-FB04-7748-98F6-82FF034D5664}" type="sibTrans">
      <dgm:prSet/>
      <dgm:spPr/>
      <dgm:t>
        <a:bodyPr/>
        <a:lstStyle/>
        <a:p>
          <a:endParaRPr lang="en-US"/>
        </a:p>
      </dgm:t>
    </dgm:pt>
    <dgm:pt modelId="{F30ADA4A-F5FF-9C49-A741-82F4C7683D33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577DD6D8-3BB1-2941-AEE1-C903843EF51F}" cxnId="{A4F57ADA-8795-AD4E-ACDA-C3D08DA8E54C}" type="parTrans">
      <dgm:prSet/>
      <dgm:spPr/>
      <dgm:t>
        <a:bodyPr/>
        <a:lstStyle/>
        <a:p>
          <a:endParaRPr lang="en-US"/>
        </a:p>
      </dgm:t>
    </dgm:pt>
    <dgm:pt modelId="{6F08A108-3318-A142-A8F2-970DF5595E51}" cxnId="{A4F57ADA-8795-AD4E-ACDA-C3D08DA8E54C}" type="sibTrans">
      <dgm:prSet/>
      <dgm:spPr/>
      <dgm:t>
        <a:bodyPr/>
        <a:lstStyle/>
        <a:p>
          <a:endParaRPr lang="en-US"/>
        </a:p>
      </dgm:t>
    </dgm:pt>
    <dgm:pt modelId="{94C7A24F-E7C5-E94B-90B4-1766FE1A7BC9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603C4CCE-59FB-6B48-8405-A84FD826729A}" cxnId="{C926F9FD-E3CB-C94B-986E-00C7E532FC6D}" type="parTrans">
      <dgm:prSet/>
      <dgm:spPr/>
      <dgm:t>
        <a:bodyPr/>
        <a:lstStyle/>
        <a:p>
          <a:endParaRPr lang="en-US"/>
        </a:p>
      </dgm:t>
    </dgm:pt>
    <dgm:pt modelId="{E3889F49-1343-104C-84DC-B7B09C005885}" cxnId="{C926F9FD-E3CB-C94B-986E-00C7E532FC6D}" type="sibTrans">
      <dgm:prSet/>
      <dgm:spPr/>
      <dgm:t>
        <a:bodyPr/>
        <a:lstStyle/>
        <a:p>
          <a:endParaRPr lang="en-US"/>
        </a:p>
      </dgm:t>
    </dgm:pt>
    <dgm:pt modelId="{05A86BE3-EE9B-E94F-9882-60D5BE26F40B}" type="pres">
      <dgm:prSet presAssocID="{300B589A-1B75-BC4B-85B6-10ED4216E856}" presName="CompostProcess" presStyleCnt="0">
        <dgm:presLayoutVars>
          <dgm:dir/>
          <dgm:resizeHandles val="exact"/>
        </dgm:presLayoutVars>
      </dgm:prSet>
      <dgm:spPr/>
    </dgm:pt>
    <dgm:pt modelId="{1587BD20-4A5E-6B4A-A304-13CE4F8E7991}" type="pres">
      <dgm:prSet presAssocID="{300B589A-1B75-BC4B-85B6-10ED4216E856}" presName="arrow" presStyleLbl="bgShp" presStyleIdx="0" presStyleCnt="1"/>
      <dgm:spPr/>
    </dgm:pt>
    <dgm:pt modelId="{9C6B8F74-5B6B-7644-92C5-E5DD16A5CED8}" type="pres">
      <dgm:prSet presAssocID="{300B589A-1B75-BC4B-85B6-10ED4216E856}" presName="linearProcess" presStyleCnt="0"/>
      <dgm:spPr/>
    </dgm:pt>
    <dgm:pt modelId="{0E0E82F1-3C50-ED44-BFB5-A49B5F667E0E}" type="pres">
      <dgm:prSet presAssocID="{73D29021-E906-384B-A8E4-EDEE138FBFA3}" presName="textNode" presStyleLbl="node1" presStyleIdx="0" presStyleCnt="4">
        <dgm:presLayoutVars>
          <dgm:bulletEnabled val="1"/>
        </dgm:presLayoutVars>
      </dgm:prSet>
      <dgm:spPr/>
    </dgm:pt>
    <dgm:pt modelId="{4C28D464-EC8A-3E48-A399-8C1EFA221D48}" type="pres">
      <dgm:prSet presAssocID="{223A1A80-513A-2B42-9C7F-2D36FE517D8D}" presName="sibTrans" presStyleCnt="0"/>
      <dgm:spPr/>
    </dgm:pt>
    <dgm:pt modelId="{6B88F6D7-7C7F-4D4C-AEE6-E4F68B3361E9}" type="pres">
      <dgm:prSet presAssocID="{7E64C731-84AF-384B-87F6-2C5579EEDE5F}" presName="textNode" presStyleLbl="node1" presStyleIdx="1" presStyleCnt="4">
        <dgm:presLayoutVars>
          <dgm:bulletEnabled val="1"/>
        </dgm:presLayoutVars>
      </dgm:prSet>
      <dgm:spPr/>
    </dgm:pt>
    <dgm:pt modelId="{A13495B0-322B-4D41-BA5E-4BBEBD4E8021}" type="pres">
      <dgm:prSet presAssocID="{66A8E1F6-E851-034B-B4B5-1410F90D5C6B}" presName="sibTrans" presStyleCnt="0"/>
      <dgm:spPr/>
    </dgm:pt>
    <dgm:pt modelId="{EA1C2B96-98BA-5740-9873-E758F2649842}" type="pres">
      <dgm:prSet presAssocID="{94C7A24F-E7C5-E94B-90B4-1766FE1A7BC9}" presName="textNode" presStyleLbl="node1" presStyleIdx="2" presStyleCnt="4">
        <dgm:presLayoutVars>
          <dgm:bulletEnabled val="1"/>
        </dgm:presLayoutVars>
      </dgm:prSet>
      <dgm:spPr/>
    </dgm:pt>
    <dgm:pt modelId="{010E029B-13A5-E844-BCDC-98FC024912BD}" type="pres">
      <dgm:prSet presAssocID="{E3889F49-1343-104C-84DC-B7B09C005885}" presName="sibTrans" presStyleCnt="0"/>
      <dgm:spPr/>
    </dgm:pt>
    <dgm:pt modelId="{1F264FC2-5AA9-054C-9CC7-E221386BF094}" type="pres">
      <dgm:prSet presAssocID="{F30ADA4A-F5FF-9C49-A741-82F4C7683D3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5221B07-C137-5348-BCE5-EB6CABC5D6BC}" type="presOf" srcId="{7E64C731-84AF-384B-87F6-2C5579EEDE5F}" destId="{6B88F6D7-7C7F-4D4C-AEE6-E4F68B3361E9}" srcOrd="0" destOrd="0" presId="urn:microsoft.com/office/officeart/2005/8/layout/hProcess9"/>
    <dgm:cxn modelId="{81776F1F-02C7-D840-935E-7569C471A4DE}" type="presOf" srcId="{94C7A24F-E7C5-E94B-90B4-1766FE1A7BC9}" destId="{EA1C2B96-98BA-5740-9873-E758F2649842}" srcOrd="0" destOrd="0" presId="urn:microsoft.com/office/officeart/2005/8/layout/hProcess9"/>
    <dgm:cxn modelId="{DF5C8165-FB04-7748-98F6-82FF034D5664}" srcId="{300B589A-1B75-BC4B-85B6-10ED4216E856}" destId="{7E64C731-84AF-384B-87F6-2C5579EEDE5F}" srcOrd="1" destOrd="0" parTransId="{5479D583-6ECC-C746-ACC9-009A49B0E641}" sibTransId="{66A8E1F6-E851-034B-B4B5-1410F90D5C6B}"/>
    <dgm:cxn modelId="{0877956E-D6A1-E847-A6C9-225F1958F098}" srcId="{300B589A-1B75-BC4B-85B6-10ED4216E856}" destId="{73D29021-E906-384B-A8E4-EDEE138FBFA3}" srcOrd="0" destOrd="0" parTransId="{3B78BA2B-3ED3-474D-95BF-6ADBEE953ED8}" sibTransId="{223A1A80-513A-2B42-9C7F-2D36FE517D8D}"/>
    <dgm:cxn modelId="{5BBDB875-76EF-8944-BF4E-70B63A3BF88D}" type="presOf" srcId="{73D29021-E906-384B-A8E4-EDEE138FBFA3}" destId="{0E0E82F1-3C50-ED44-BFB5-A49B5F667E0E}" srcOrd="0" destOrd="0" presId="urn:microsoft.com/office/officeart/2005/8/layout/hProcess9"/>
    <dgm:cxn modelId="{A4F57ADA-8795-AD4E-ACDA-C3D08DA8E54C}" srcId="{300B589A-1B75-BC4B-85B6-10ED4216E856}" destId="{F30ADA4A-F5FF-9C49-A741-82F4C7683D33}" srcOrd="3" destOrd="0" parTransId="{577DD6D8-3BB1-2941-AEE1-C903843EF51F}" sibTransId="{6F08A108-3318-A142-A8F2-970DF5595E51}"/>
    <dgm:cxn modelId="{1A5681E9-94F0-2A4B-88A9-8C650C2EAD22}" type="presOf" srcId="{300B589A-1B75-BC4B-85B6-10ED4216E856}" destId="{05A86BE3-EE9B-E94F-9882-60D5BE26F40B}" srcOrd="0" destOrd="0" presId="urn:microsoft.com/office/officeart/2005/8/layout/hProcess9"/>
    <dgm:cxn modelId="{CA4365FA-8EC1-4B45-8039-21520FF41B1D}" type="presOf" srcId="{F30ADA4A-F5FF-9C49-A741-82F4C7683D33}" destId="{1F264FC2-5AA9-054C-9CC7-E221386BF094}" srcOrd="0" destOrd="0" presId="urn:microsoft.com/office/officeart/2005/8/layout/hProcess9"/>
    <dgm:cxn modelId="{C926F9FD-E3CB-C94B-986E-00C7E532FC6D}" srcId="{300B589A-1B75-BC4B-85B6-10ED4216E856}" destId="{94C7A24F-E7C5-E94B-90B4-1766FE1A7BC9}" srcOrd="2" destOrd="0" parTransId="{603C4CCE-59FB-6B48-8405-A84FD826729A}" sibTransId="{E3889F49-1343-104C-84DC-B7B09C005885}"/>
    <dgm:cxn modelId="{CB0ACFE0-827C-3443-81BC-CF9CE8CAB8E5}" type="presParOf" srcId="{05A86BE3-EE9B-E94F-9882-60D5BE26F40B}" destId="{1587BD20-4A5E-6B4A-A304-13CE4F8E7991}" srcOrd="0" destOrd="0" presId="urn:microsoft.com/office/officeart/2005/8/layout/hProcess9"/>
    <dgm:cxn modelId="{E24C4928-4807-B849-8A0D-D716988B993E}" type="presParOf" srcId="{05A86BE3-EE9B-E94F-9882-60D5BE26F40B}" destId="{9C6B8F74-5B6B-7644-92C5-E5DD16A5CED8}" srcOrd="1" destOrd="0" presId="urn:microsoft.com/office/officeart/2005/8/layout/hProcess9"/>
    <dgm:cxn modelId="{4CD43564-BB6F-D145-98B3-4E687C56EE33}" type="presParOf" srcId="{9C6B8F74-5B6B-7644-92C5-E5DD16A5CED8}" destId="{0E0E82F1-3C50-ED44-BFB5-A49B5F667E0E}" srcOrd="0" destOrd="0" presId="urn:microsoft.com/office/officeart/2005/8/layout/hProcess9"/>
    <dgm:cxn modelId="{78FCD818-849C-AB4F-BDBA-FAFC7790EB30}" type="presParOf" srcId="{9C6B8F74-5B6B-7644-92C5-E5DD16A5CED8}" destId="{4C28D464-EC8A-3E48-A399-8C1EFA221D48}" srcOrd="1" destOrd="0" presId="urn:microsoft.com/office/officeart/2005/8/layout/hProcess9"/>
    <dgm:cxn modelId="{961298C2-44A0-604A-8103-EED94A094712}" type="presParOf" srcId="{9C6B8F74-5B6B-7644-92C5-E5DD16A5CED8}" destId="{6B88F6D7-7C7F-4D4C-AEE6-E4F68B3361E9}" srcOrd="2" destOrd="0" presId="urn:microsoft.com/office/officeart/2005/8/layout/hProcess9"/>
    <dgm:cxn modelId="{986DA6C0-A484-3C46-B817-01BF701C226A}" type="presParOf" srcId="{9C6B8F74-5B6B-7644-92C5-E5DD16A5CED8}" destId="{A13495B0-322B-4D41-BA5E-4BBEBD4E8021}" srcOrd="3" destOrd="0" presId="urn:microsoft.com/office/officeart/2005/8/layout/hProcess9"/>
    <dgm:cxn modelId="{F441EE3B-F326-C144-BBD1-79C845FBF449}" type="presParOf" srcId="{9C6B8F74-5B6B-7644-92C5-E5DD16A5CED8}" destId="{EA1C2B96-98BA-5740-9873-E758F2649842}" srcOrd="4" destOrd="0" presId="urn:microsoft.com/office/officeart/2005/8/layout/hProcess9"/>
    <dgm:cxn modelId="{7295652B-E248-5547-9F8B-31AEE8866291}" type="presParOf" srcId="{9C6B8F74-5B6B-7644-92C5-E5DD16A5CED8}" destId="{010E029B-13A5-E844-BCDC-98FC024912BD}" srcOrd="5" destOrd="0" presId="urn:microsoft.com/office/officeart/2005/8/layout/hProcess9"/>
    <dgm:cxn modelId="{B6EAE0B0-1380-8C48-900E-C0018C8105FE}" type="presParOf" srcId="{9C6B8F74-5B6B-7644-92C5-E5DD16A5CED8}" destId="{1F264FC2-5AA9-054C-9CC7-E221386BF09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074572" cy="3345465"/>
        <a:chOff x="0" y="0"/>
        <a:chExt cx="8074572" cy="3345465"/>
      </a:xfrm>
    </dsp:grpSpPr>
    <dsp:sp modelId="{1587BD20-4A5E-6B4A-A304-13CE4F8E7991}">
      <dsp:nvSpPr>
        <dsp:cNvPr id="3" name="Right Arrow 2"/>
        <dsp:cNvSpPr/>
      </dsp:nvSpPr>
      <dsp:spPr bwMode="white">
        <a:xfrm>
          <a:off x="605593" y="0"/>
          <a:ext cx="6863386" cy="3345465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605593" y="0"/>
        <a:ext cx="6863386" cy="3345465"/>
      </dsp:txXfrm>
    </dsp:sp>
    <dsp:sp modelId="{0E0E82F1-3C50-ED44-BFB5-A49B5F667E0E}">
      <dsp:nvSpPr>
        <dsp:cNvPr id="4" name="Rounded Rectangle 3"/>
        <dsp:cNvSpPr/>
      </dsp:nvSpPr>
      <dsp:spPr bwMode="white">
        <a:xfrm>
          <a:off x="0" y="1003639"/>
          <a:ext cx="1794349" cy="133818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Collection and Storage</a:t>
          </a:r>
        </a:p>
      </dsp:txBody>
      <dsp:txXfrm>
        <a:off x="0" y="1003639"/>
        <a:ext cx="1794349" cy="1338186"/>
      </dsp:txXfrm>
    </dsp:sp>
    <dsp:sp modelId="{6B88F6D7-7C7F-4D4C-AEE6-E4F68B3361E9}">
      <dsp:nvSpPr>
        <dsp:cNvPr id="5" name="Rounded Rectangle 4"/>
        <dsp:cNvSpPr/>
      </dsp:nvSpPr>
      <dsp:spPr bwMode="white">
        <a:xfrm>
          <a:off x="2093408" y="1003639"/>
          <a:ext cx="1794349" cy="133818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Processing</a:t>
          </a:r>
        </a:p>
      </dsp:txBody>
      <dsp:txXfrm>
        <a:off x="2093408" y="1003639"/>
        <a:ext cx="1794349" cy="1338186"/>
      </dsp:txXfrm>
    </dsp:sp>
    <dsp:sp modelId="{EA1C2B96-98BA-5740-9873-E758F2649842}">
      <dsp:nvSpPr>
        <dsp:cNvPr id="6" name="Rounded Rectangle 5"/>
        <dsp:cNvSpPr/>
      </dsp:nvSpPr>
      <dsp:spPr bwMode="white">
        <a:xfrm>
          <a:off x="4186815" y="1003639"/>
          <a:ext cx="1794349" cy="133818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Analysis</a:t>
          </a:r>
        </a:p>
      </dsp:txBody>
      <dsp:txXfrm>
        <a:off x="4186815" y="1003639"/>
        <a:ext cx="1794349" cy="1338186"/>
      </dsp:txXfrm>
    </dsp:sp>
    <dsp:sp modelId="{1F264FC2-5AA9-054C-9CC7-E221386BF094}">
      <dsp:nvSpPr>
        <dsp:cNvPr id="7" name="Rounded Rectangle 6"/>
        <dsp:cNvSpPr/>
      </dsp:nvSpPr>
      <dsp:spPr bwMode="white">
        <a:xfrm>
          <a:off x="6280223" y="1003639"/>
          <a:ext cx="1794349" cy="133818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Visualization</a:t>
          </a:r>
        </a:p>
      </dsp:txBody>
      <dsp:txXfrm>
        <a:off x="6280223" y="1003639"/>
        <a:ext cx="1794349" cy="133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EB86-6643-47DC-AD8A-3EC8D50254D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1E7D0-3E68-4ADC-9AD5-6D9FC44EBE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1E7D0-3E68-4ADC-9AD5-6D9FC44EBEE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1E7D0-3E68-4ADC-9AD5-6D9FC44EBEE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34D14F-4B1B-4BFF-AD1B-3468191C19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D53F-CC54-46D3-848D-0E97CD97062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8D5A9-29F7-4C0D-A521-9505854DE2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E42A0-874A-4E31-83C6-7DE62C8A439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2A84-0C5D-4295-852B-95B77E5DE3D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50BF-905B-42A4-8B2E-A7487CCBF3C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98B4-C6EE-48CE-BBEE-E8612FDA8A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44379-DBC6-46BB-B0E5-9D57B58BE3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E6EB-526A-4C39-90C8-7489A99C6D9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38953-CE9C-4637-A334-7DB810C2D1E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892C2-6392-409E-82D3-A3B79BE809A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512F-3F1F-414B-B6BB-B5E79AF4741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1E9198E-4D18-4144-B893-0385ECE83CAE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hyperlink" Target="https://www.kaggle.com/datasets/mdmahmudulhasansuzan/students-adaptability-level-in-online-education" TargetMode="Externa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 wrap="square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Students’ Adaptability Level in Online Education during </a:t>
            </a:r>
            <a:r>
              <a:rPr lang="en-US"/>
              <a:t>COVID-19</a:t>
            </a:r>
            <a:endParaRPr lang="en-US" altLang="en-US"/>
          </a:p>
        </p:txBody>
      </p:sp>
      <p:sp>
        <p:nvSpPr>
          <p:cNvPr id="1433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5638" y="1827213"/>
            <a:ext cx="4294187" cy="41148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   </a:t>
            </a:r>
            <a:r>
              <a:rPr lang="en-US" sz="1600" b="1" i="0">
                <a:effectLst/>
              </a:rPr>
              <a:t>CISC 525 Big Data</a:t>
            </a:r>
            <a:r>
              <a:rPr lang="en-US" sz="1600" b="1"/>
              <a:t>  Architecture</a:t>
            </a:r>
            <a:endParaRPr lang="en-US" sz="1600" b="1" i="0">
              <a:effectLst/>
              <a:ea typeface="Verdana" panose="020B0604030504040204"/>
            </a:endParaRPr>
          </a:p>
          <a:p>
            <a:pPr>
              <a:lnSpc>
                <a:spcPct val="90000"/>
              </a:lnSpc>
            </a:pP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IN" sz="1800" b="1"/>
              <a:t>   </a:t>
            </a:r>
            <a:r>
              <a:rPr lang="en-IN" sz="1600" b="1"/>
              <a:t>Final </a:t>
            </a:r>
            <a:r>
              <a:rPr lang="en-US" sz="1600" b="1"/>
              <a:t>Project </a:t>
            </a:r>
            <a:endParaRPr lang="en-US" altLang="en-US" sz="1600" b="1">
              <a:ea typeface="Verdana" panose="020B0604030504040204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b="1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/>
              <a:t>   </a:t>
            </a:r>
            <a:r>
              <a:rPr lang="en-US" sz="1600" b="1" i="0">
                <a:effectLst/>
              </a:rPr>
              <a:t>Instructor:</a:t>
            </a:r>
            <a:r>
              <a:rPr lang="en-US" sz="1600" i="0">
                <a:effectLst/>
              </a:rPr>
              <a:t> </a:t>
            </a:r>
            <a:r>
              <a:rPr lang="en-US" sz="1600" i="0" err="1">
                <a:effectLst/>
              </a:rPr>
              <a:t>Sangwhan</a:t>
            </a:r>
            <a:r>
              <a:rPr lang="en-US" sz="1600" i="0">
                <a:effectLst/>
              </a:rPr>
              <a:t> Cha, PhD</a:t>
            </a:r>
            <a:endParaRPr lang="en-US" sz="1600" i="0">
              <a:effectLst/>
              <a:ea typeface="Verdana" panose="020B0604030504040204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/>
              <a:t>   </a:t>
            </a:r>
            <a:endParaRPr lang="en-US" sz="1600" kern="100">
              <a:ea typeface="Verdana" panose="020B0604030504040204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/>
              <a:t>   Srikanth Guttikonda</a:t>
            </a:r>
            <a:endParaRPr lang="en-US" sz="1600" kern="100">
              <a:ea typeface="Verdana" panose="020B0604030504040204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/>
              <a:t>   </a:t>
            </a:r>
            <a:endParaRPr lang="en-US" sz="1600" kern="100">
              <a:effectLst/>
              <a:ea typeface="Verdana" panose="020B0604030504040204"/>
            </a:endParaRPr>
          </a:p>
        </p:txBody>
      </p:sp>
      <p:pic>
        <p:nvPicPr>
          <p:cNvPr id="2" name="Picture 2" descr="A child wearing headphones and waving at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0951" r="30950" b="-2"/>
          <a:stretch>
            <a:fillRect/>
          </a:stretch>
        </p:blipFill>
        <p:spPr>
          <a:xfrm>
            <a:off x="5102225" y="1827213"/>
            <a:ext cx="3581400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Hadoop/Google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tool used for big data processing</a:t>
            </a:r>
            <a:endParaRPr lang="en-US" dirty="0"/>
          </a:p>
          <a:p>
            <a:r>
              <a:rPr lang="en-US" dirty="0"/>
              <a:t>Is efficient in storing large amounts of data</a:t>
            </a:r>
            <a:endParaRPr lang="en-US" dirty="0">
              <a:ea typeface="Verdana" panose="020B0604030504040204"/>
            </a:endParaRPr>
          </a:p>
          <a:p>
            <a:r>
              <a:rPr lang="en-US" dirty="0">
                <a:ea typeface="Verdana" panose="020B0604030504040204"/>
              </a:rPr>
              <a:t>$300 credit before paying for the resources</a:t>
            </a:r>
            <a:endParaRPr lang="en-US" dirty="0">
              <a:ea typeface="Verdana" panose="020B0604030504040204"/>
            </a:endParaRPr>
          </a:p>
        </p:txBody>
      </p:sp>
      <p:pic>
        <p:nvPicPr>
          <p:cNvPr id="4" name="Picture 4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301625"/>
            <a:ext cx="2743200" cy="624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Open-source programming language</a:t>
            </a:r>
            <a:endParaRPr lang="en-US"/>
          </a:p>
          <a:p>
            <a:r>
              <a:rPr lang="en-US"/>
              <a:t>High-level, general use programming language</a:t>
            </a:r>
            <a:endParaRPr lang="en-US"/>
          </a:p>
          <a:p>
            <a:r>
              <a:rPr lang="en-US"/>
              <a:t>Lots of API’s and Libraries available</a:t>
            </a:r>
            <a:endParaRPr lang="en-US"/>
          </a:p>
          <a:p>
            <a:r>
              <a:rPr lang="en-US"/>
              <a:t>Adaptable with lots of other tools</a:t>
            </a:r>
            <a:endParaRPr lang="en-US"/>
          </a:p>
        </p:txBody>
      </p:sp>
      <p:pic>
        <p:nvPicPr>
          <p:cNvPr id="4" name="Picture 4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9890" y="241262"/>
            <a:ext cx="1246910" cy="12008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MapReduce/Spark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D1D5DB"/>
              </a:solidFill>
              <a:ea typeface="Verdana" panose="020B0604030504040204"/>
            </a:endParaRPr>
          </a:p>
          <a:p>
            <a:pPr marL="0" indent="0">
              <a:buNone/>
            </a:pPr>
            <a:endParaRPr lang="en-US" b="1" dirty="0">
              <a:solidFill>
                <a:srgbClr val="D1D5DB"/>
              </a:solidFill>
              <a:ea typeface="Verdana" panose="020B060403050404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1775" y="2009775"/>
            <a:ext cx="67437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2700" dirty="0">
                <a:latin typeface="Verdana" panose="020B0604030504040204"/>
                <a:ea typeface="Verdana" panose="020B0604030504040204"/>
              </a:rPr>
              <a:t>Spark is an open source, distributed computing system designed for bigdata processing and analytics. It was developed by Apache software foundation.</a:t>
            </a:r>
            <a:endParaRPr lang="en-US" sz="2700" dirty="0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700" dirty="0">
                <a:latin typeface="Verdana" panose="020B0604030504040204"/>
                <a:ea typeface="Verdana" panose="020B0604030504040204"/>
              </a:rPr>
              <a:t>Spark can be used for various data processing tasks, including batch processing, real time data streaming, machine learning, graph processing and more.</a:t>
            </a:r>
            <a:endParaRPr lang="en-US" sz="2700">
              <a:ea typeface="Verdana" panose="020B0604030504040204"/>
            </a:endParaRPr>
          </a:p>
        </p:txBody>
      </p:sp>
      <p:pic>
        <p:nvPicPr>
          <p:cNvPr id="8" name="Picture 8" descr="A logo of a company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1" y="128058"/>
            <a:ext cx="2087034" cy="8763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597" y="248708"/>
            <a:ext cx="7705195" cy="11430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3600" kern="0" dirty="0"/>
              <a:t>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ea typeface="Verdana" panose="020B0604030504040204"/>
            </a:endParaRPr>
          </a:p>
          <a:p>
            <a:endParaRPr lang="en-US">
              <a:ea typeface="Verdana" panose="020B060403050404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4776" y="1882775"/>
            <a:ext cx="7114116" cy="4662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Verdana" panose="020B0604030504040204"/>
                <a:ea typeface="Verdana" panose="020B0604030504040204"/>
              </a:rPr>
              <a:t>Tableau is a powerful and widely used data visualization​ and business intelligent software.</a:t>
            </a:r>
            <a:endParaRPr lang="en-US" sz="2700" dirty="0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Verdana" panose="020B0604030504040204"/>
                <a:ea typeface="Verdana" panose="020B0604030504040204"/>
              </a:rPr>
              <a:t>Tableau provides an interactive interface that enables users to create interactive dashboards, reports and charts without the need for extensive coding.</a:t>
            </a:r>
            <a:endParaRPr lang="en-US" sz="2700" dirty="0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Verdana" panose="020B0604030504040204"/>
                <a:ea typeface="Verdana" panose="020B0604030504040204"/>
              </a:rPr>
              <a:t>It is widely used for data analysis, reporting and decision-making purposes.</a:t>
            </a:r>
            <a:endParaRPr lang="en-US" sz="2700" dirty="0">
              <a:ea typeface="Verdana" panose="020B0604030504040204" pitchFamily="34" charset="0"/>
            </a:endParaRPr>
          </a:p>
        </p:txBody>
      </p:sp>
      <p:pic>
        <p:nvPicPr>
          <p:cNvPr id="6" name="Picture 6" descr="A black background with blue letter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734" y="63883"/>
            <a:ext cx="3484033" cy="1332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baseline="0">
                <a:latin typeface="Walbaum"/>
              </a:rPr>
              <a:t>Architecture</a:t>
            </a:r>
            <a:endParaRPr lang="en-US"/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</p:nvPr>
        </p:nvGraphicFramePr>
        <p:xfrm>
          <a:off x="701565" y="1983280"/>
          <a:ext cx="8074572" cy="334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/>
              </a:rPr>
              <a:t>Data Flow Diagram</a:t>
            </a:r>
            <a:endParaRPr lang="en-US"/>
          </a:p>
        </p:txBody>
      </p:sp>
      <p:pic>
        <p:nvPicPr>
          <p:cNvPr id="4" name="Picture 4" descr="A diagram of a computer proces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9887" y="1712913"/>
            <a:ext cx="7037639" cy="4114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Collection/Storage</a:t>
            </a:r>
            <a:endParaRPr lang="en-US"/>
          </a:p>
        </p:txBody>
      </p:sp>
      <p:pic>
        <p:nvPicPr>
          <p:cNvPr id="4" name="Picture 4" descr="A black background with white 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8938" y="1824412"/>
            <a:ext cx="7315200" cy="657225"/>
          </a:xfrm>
        </p:spPr>
      </p:pic>
      <p:pic>
        <p:nvPicPr>
          <p:cNvPr id="5" name="Picture 5" descr="A black and white sign with white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3471862"/>
            <a:ext cx="5943600" cy="35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6838" y="2638425"/>
            <a:ext cx="4924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latin typeface="Verdana" panose="020B0604030504040204"/>
                <a:ea typeface="Verdana" panose="020B0604030504040204"/>
              </a:rPr>
              <a:t>Data is uploaded to a Hadoop System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4038600"/>
            <a:ext cx="5943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latin typeface="Verdana" panose="020B0604030504040204"/>
                <a:ea typeface="Verdana" panose="020B0604030504040204"/>
              </a:rPr>
              <a:t>Loaded into </a:t>
            </a:r>
            <a:r>
              <a:rPr lang="en-US" err="1">
                <a:latin typeface="Verdana" panose="020B0604030504040204"/>
                <a:ea typeface="Verdana" panose="020B0604030504040204"/>
              </a:rPr>
              <a:t>PySpark</a:t>
            </a:r>
            <a:r>
              <a:rPr lang="en-US">
                <a:latin typeface="Verdana" panose="020B0604030504040204"/>
                <a:ea typeface="Verdana" panose="020B0604030504040204"/>
              </a:rPr>
              <a:t> as a </a:t>
            </a:r>
            <a:r>
              <a:rPr lang="en-US" err="1">
                <a:latin typeface="Verdana" panose="020B0604030504040204"/>
                <a:ea typeface="Verdana" panose="020B0604030504040204"/>
              </a:rPr>
              <a:t>DataFrame</a:t>
            </a:r>
            <a:r>
              <a:rPr lang="en-US">
                <a:latin typeface="Verdana" panose="020B0604030504040204"/>
                <a:ea typeface="Verdana" panose="020B0604030504040204"/>
              </a:rPr>
              <a:t> Object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  <a:endParaRPr lang="en-US"/>
          </a:p>
        </p:txBody>
      </p:sp>
      <p:pic>
        <p:nvPicPr>
          <p:cNvPr id="4" name="Picture 4" descr="A screen shot of a computer pro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8588" y="2067823"/>
            <a:ext cx="7313612" cy="947529"/>
          </a:xfrm>
        </p:spPr>
      </p:pic>
      <p:sp>
        <p:nvSpPr>
          <p:cNvPr id="3" name="TextBox 2"/>
          <p:cNvSpPr txBox="1"/>
          <p:nvPr/>
        </p:nvSpPr>
        <p:spPr>
          <a:xfrm>
            <a:off x="1400175" y="3267075"/>
            <a:ext cx="71151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The data is processed based on the Adaptability Level </a:t>
            </a:r>
            <a:endParaRPr lang="en-US">
              <a:ea typeface="Verdana" panose="020B060403050404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Transformed into key/value pair</a:t>
            </a:r>
            <a:endParaRPr lang="en-US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Easier to analyze</a:t>
            </a:r>
            <a:endParaRPr lang="en-US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All necessary features undergo the same processing</a:t>
            </a:r>
            <a:endParaRPr lang="en-US"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Analysis/Output</a:t>
            </a:r>
            <a:endParaRPr lang="en-US" dirty="0"/>
          </a:p>
        </p:txBody>
      </p:sp>
      <p:pic>
        <p:nvPicPr>
          <p:cNvPr id="4" name="Picture 4" descr="A screen shot of a computer cod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9219" y="1712913"/>
            <a:ext cx="5343525" cy="1390650"/>
          </a:xfrm>
        </p:spPr>
      </p:pic>
      <p:pic>
        <p:nvPicPr>
          <p:cNvPr id="7" name="Picture 7" descr="A computer code on a black background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04887"/>
            <a:ext cx="5191125" cy="1067451"/>
          </a:xfrm>
          <a:prstGeom prst="rect">
            <a:avLst/>
          </a:prstGeom>
        </p:spPr>
      </p:pic>
      <p:pic>
        <p:nvPicPr>
          <p:cNvPr id="9" name="Picture 9" descr="A screen shot of a computer cod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201547"/>
            <a:ext cx="4510087" cy="10650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40" y="156153"/>
            <a:ext cx="7313612" cy="737756"/>
          </a:xfrm>
        </p:spPr>
        <p:txBody>
          <a:bodyPr/>
          <a:lstStyle/>
          <a:p>
            <a:r>
              <a:rPr lang="en-US"/>
              <a:t>Data Visualizations</a:t>
            </a:r>
            <a:endParaRPr lang="en-US"/>
          </a:p>
        </p:txBody>
      </p:sp>
      <p:pic>
        <p:nvPicPr>
          <p:cNvPr id="5" name="Picture 5" descr="A graph of different colored square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5" y="903533"/>
            <a:ext cx="9102433" cy="5882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baseline="0">
                <a:latin typeface="Walbaum"/>
              </a:rPr>
              <a:t>Background</a:t>
            </a:r>
            <a:endParaRPr lang="en-US" sz="3200" b="0" i="0" u="none" strike="noStrike" baseline="0">
              <a:latin typeface="Walbaum"/>
            </a:endParaRPr>
          </a:p>
          <a:p>
            <a:r>
              <a:rPr lang="en-US" sz="3200">
                <a:latin typeface="Walbaum"/>
              </a:rPr>
              <a:t>Project Goal</a:t>
            </a:r>
            <a:endParaRPr lang="en-US" sz="3200">
              <a:latin typeface="Walbaum"/>
            </a:endParaRPr>
          </a:p>
          <a:p>
            <a:r>
              <a:rPr lang="en-US" sz="3200">
                <a:latin typeface="Walbaum"/>
              </a:rPr>
              <a:t>Data</a:t>
            </a:r>
            <a:endParaRPr lang="en-US" sz="3200" b="0" i="0" u="none" strike="noStrike" baseline="0">
              <a:latin typeface="Walbaum"/>
            </a:endParaRPr>
          </a:p>
          <a:p>
            <a:r>
              <a:rPr lang="en-US" sz="3200" b="0" i="0" u="none" strike="noStrike" baseline="0">
                <a:latin typeface="Walbaum"/>
              </a:rPr>
              <a:t>Tools and Architecture</a:t>
            </a:r>
            <a:endParaRPr lang="en-US" sz="3200" b="0" i="0" u="none" strike="noStrike" baseline="0">
              <a:latin typeface="Walbaum"/>
            </a:endParaRPr>
          </a:p>
          <a:p>
            <a:r>
              <a:rPr lang="en-US" sz="3200">
                <a:latin typeface="Walbaum"/>
              </a:rPr>
              <a:t>Results</a:t>
            </a:r>
            <a:endParaRPr lang="en-US" sz="3200">
              <a:latin typeface="Walbaum"/>
            </a:endParaRPr>
          </a:p>
          <a:p>
            <a:r>
              <a:rPr lang="en-US" sz="3200">
                <a:latin typeface="Walbaum"/>
              </a:rPr>
              <a:t>Conclusions</a:t>
            </a:r>
            <a:endParaRPr lang="en-US" sz="3200">
              <a:latin typeface="Walba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5" y="135370"/>
            <a:ext cx="7313612" cy="706582"/>
          </a:xfrm>
        </p:spPr>
        <p:txBody>
          <a:bodyPr/>
          <a:lstStyle/>
          <a:p>
            <a:r>
              <a:rPr lang="en-US"/>
              <a:t>Data Visualizations</a:t>
            </a:r>
            <a:endParaRPr lang="en-US"/>
          </a:p>
        </p:txBody>
      </p:sp>
      <p:pic>
        <p:nvPicPr>
          <p:cNvPr id="3" name="Picture 3" descr="A chart of a graph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37" y="849819"/>
            <a:ext cx="9008917" cy="60623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Verdana" panose="020B0604030504040204"/>
              </a:rPr>
              <a:t>Students using Mobile devices and Mobile Data tend to have a lower adaptability level</a:t>
            </a:r>
            <a:endParaRPr lang="en-US" dirty="0">
              <a:ea typeface="Verdana" panose="020B0604030504040204"/>
            </a:endParaRPr>
          </a:p>
          <a:p>
            <a:r>
              <a:rPr lang="en-US" dirty="0">
                <a:ea typeface="Verdana" panose="020B0604030504040204"/>
              </a:rPr>
              <a:t>Students living in the town seem to have a better chance of adapting to online learning than those who live in rural areas (</a:t>
            </a:r>
            <a:r>
              <a:rPr lang="en-US" dirty="0">
                <a:ea typeface="+mn-lt"/>
                <a:cs typeface="+mn-lt"/>
              </a:rPr>
              <a:t>internet connection is limited</a:t>
            </a:r>
            <a:r>
              <a:rPr lang="en-US" dirty="0">
                <a:ea typeface="Verdana" panose="020B0604030504040204"/>
              </a:rPr>
              <a:t>)</a:t>
            </a:r>
            <a:endParaRPr lang="en-US" dirty="0">
              <a:ea typeface="Verdana" panose="020B0604030504040204"/>
            </a:endParaRPr>
          </a:p>
          <a:p>
            <a:r>
              <a:rPr lang="en-US" dirty="0">
                <a:ea typeface="Verdana" panose="020B0604030504040204"/>
              </a:rPr>
              <a:t>11-15- and 16–20-year-old groups had the hardest time adapting</a:t>
            </a:r>
            <a:endParaRPr lang="en-US" dirty="0"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/>
              </a:rPr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Verdana" panose="020B0604030504040204"/>
              </a:rPr>
              <a:t>Students enrolled in a School or University have higher percentages of high adaptability compared to students in College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200" dirty="0">
              <a:solidFill>
                <a:srgbClr val="222222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1800" dirty="0">
                <a:ea typeface="Verdana" panose="020B0604030504040204"/>
              </a:rPr>
              <a:t>https://www.kaggle.com/datasets/mdmahmudulhasansuzan/students-adaptability-level-in-online-education</a:t>
            </a:r>
            <a:endParaRPr lang="en-US" sz="1800" dirty="0">
              <a:ea typeface="Verdana" panose="020B0604030504040204"/>
            </a:endParaRPr>
          </a:p>
          <a:p>
            <a:r>
              <a:rPr lang="en-US" sz="1800" dirty="0">
                <a:ea typeface="Verdana" panose="020B0604030504040204"/>
              </a:rPr>
              <a:t>Suzan, M. H., Samrin, N. A., Biswas, A. A., &amp; Pramanik, A. (2021, July). Students' Adaptability Level Prediction in Online Education using Machine Learning Approaches. In 2021 12th International Conference on Computing Communication and Networking Technologies (ICCCNT) (pp. 1-7). IEEE</a:t>
            </a:r>
            <a:endParaRPr lang="en-US" sz="1800" dirty="0"/>
          </a:p>
          <a:p>
            <a:endParaRPr lang="en-US" sz="1600" dirty="0">
              <a:ea typeface="Verdana" panose="020B0604030504040204"/>
            </a:endParaRPr>
          </a:p>
          <a:p>
            <a:endParaRPr lang="en-US" dirty="0"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5400"/>
              <a:t>THANK YOU!</a:t>
            </a:r>
            <a:endParaRPr lang="en-US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71600" y="301625"/>
            <a:ext cx="7312025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altLang="en-US" kern="0">
                <a:latin typeface="+mj-lt"/>
                <a:ea typeface="+mj-ea"/>
                <a:cs typeface="+mj-cs"/>
              </a:rPr>
              <a:t>Background</a:t>
            </a:r>
            <a:endParaRPr lang="en-US" altLang="en-US" i="1" kern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70013" y="1560513"/>
            <a:ext cx="7313612" cy="50006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800" b="1" dirty="0"/>
              <a:t>Factors Affecting </a:t>
            </a:r>
            <a:r>
              <a:rPr lang="en-US" sz="1800" b="1" dirty="0"/>
              <a:t>Student Adaptability to Online Education during COVID-19</a:t>
            </a:r>
            <a:endParaRPr lang="en-US" sz="1800" dirty="0">
              <a:ea typeface="Verdana" panose="020B0604030504040204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1800" b="1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¡"/>
              <a:defRPr/>
            </a:pPr>
            <a:r>
              <a:rPr lang="en-US" altLang="en-US" sz="1600" b="1" u="sng" dirty="0"/>
              <a:t>Learning environment:-</a:t>
            </a:r>
            <a:endParaRPr lang="en-US" altLang="en-US" sz="1600" b="1" u="sng" dirty="0">
              <a:ea typeface="Verdana" panose="020B060403050404020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¡"/>
              <a:defRPr/>
            </a:pPr>
            <a:endParaRPr lang="en-US" altLang="en-US" sz="1800" b="1" u="sng"/>
          </a:p>
          <a:p>
            <a:pPr algn="just">
              <a:lnSpc>
                <a:spcPct val="90000"/>
              </a:lnSpc>
              <a:defRPr/>
            </a:pPr>
            <a:r>
              <a:rPr lang="en-US" altLang="en-US" sz="1400" dirty="0"/>
              <a:t>The physical space in which </a:t>
            </a:r>
            <a:endParaRPr lang="en-US" altLang="en-US" sz="1400" b="1" dirty="0"/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en-US" sz="1400" dirty="0"/>
              <a:t>      student's study can impact  on their</a:t>
            </a:r>
            <a:endParaRPr lang="en-US" altLang="en-US" sz="1400" b="1" dirty="0">
              <a:ea typeface="Verdana" panose="020B0604030504040204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en-US" sz="1400" dirty="0"/>
              <a:t>      ability to adapt to online learning </a:t>
            </a:r>
            <a:endParaRPr lang="en-US" altLang="en-US" sz="1400" b="1" dirty="0">
              <a:ea typeface="Verdana" panose="020B0604030504040204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en-US" sz="1400" dirty="0"/>
              <a:t>      and the quality of their work</a:t>
            </a:r>
            <a:r>
              <a:rPr lang="en-US" altLang="en-US" sz="1400" b="1" dirty="0"/>
              <a:t>.</a:t>
            </a:r>
            <a:endParaRPr lang="en-US" altLang="en-US" sz="1400" b="1" dirty="0">
              <a:ea typeface="Verdana" panose="020B060403050404020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¡"/>
              <a:defRPr/>
            </a:pPr>
            <a:endParaRPr lang="en-US" altLang="en-US" sz="1400" b="1">
              <a:ea typeface="Verdana" panose="020B0604030504040204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1600" b="1" u="sng">
              <a:ea typeface="Verdana" panose="020B0604030504040204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1600" b="1" u="sng">
              <a:ea typeface="Verdana" panose="020B0604030504040204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600" b="1" u="sng" dirty="0">
                <a:ea typeface="Verdana" panose="020B0604030504040204"/>
              </a:rPr>
              <a:t>Time management skills:-</a:t>
            </a:r>
            <a:endParaRPr lang="en-US" dirty="0">
              <a:ea typeface="Verdana" panose="020B0604030504040204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1600" b="1" u="sng">
              <a:ea typeface="Verdana" panose="020B0604030504040204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en-US" sz="1400" dirty="0">
                <a:ea typeface="Verdana" panose="020B0604030504040204"/>
              </a:rPr>
              <a:t>Students need to be able to manage their time effectively</a:t>
            </a:r>
            <a:endParaRPr lang="en-US" altLang="en-US" sz="1400" u="sng" dirty="0">
              <a:ea typeface="Verdana" panose="020B0604030504040204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en-US" sz="1400" dirty="0">
                <a:ea typeface="Verdana" panose="020B0604030504040204"/>
              </a:rPr>
              <a:t>     To complete coursework and</a:t>
            </a:r>
            <a:endParaRPr lang="en-US" altLang="en-US" sz="1400" dirty="0">
              <a:ea typeface="Verdana" panose="020B0604030504040204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en-US" sz="1400" dirty="0">
                <a:ea typeface="Verdana" panose="020B0604030504040204"/>
              </a:rPr>
              <a:t>     Participate in online classes.</a:t>
            </a:r>
            <a:endParaRPr lang="en-US" altLang="en-US" sz="1400" dirty="0">
              <a:ea typeface="Verdana" panose="020B0604030504040204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1400">
              <a:ea typeface="Verdana" panose="020B0604030504040204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1400">
              <a:ea typeface="Verdana" panose="020B0604030504040204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1800" b="1">
              <a:ea typeface="Verdana" panose="020B0604030504040204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altLang="en-US" sz="1800" b="1">
              <a:ea typeface="Verdana" panose="020B0604030504040204"/>
            </a:endParaRPr>
          </a:p>
        </p:txBody>
      </p:sp>
      <p:pic>
        <p:nvPicPr>
          <p:cNvPr id="3" name="Picture 3" descr="A group of people sitting around a table looking at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2963"/>
          <a:stretch>
            <a:fillRect/>
          </a:stretch>
        </p:blipFill>
        <p:spPr>
          <a:xfrm>
            <a:off x="5407025" y="2513013"/>
            <a:ext cx="2638425" cy="2000250"/>
          </a:xfrm>
          <a:prstGeom prst="rect">
            <a:avLst/>
          </a:prstGeom>
          <a:noFill/>
        </p:spPr>
      </p:pic>
      <p:pic>
        <p:nvPicPr>
          <p:cNvPr id="4" name="Picture 4" descr="A person and person holding a clo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518803"/>
            <a:ext cx="2638425" cy="1916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/>
              </a:rPr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u="sng" dirty="0">
                <a:ea typeface="Verdana" panose="020B0604030504040204"/>
              </a:rPr>
              <a:t>Technological Literacy:-</a:t>
            </a:r>
            <a:endParaRPr lang="en-US" sz="1600" b="1" u="sng" dirty="0">
              <a:ea typeface="Verdana" panose="020B0604030504040204"/>
            </a:endParaRPr>
          </a:p>
          <a:p>
            <a:endParaRPr lang="en-US" sz="1800" b="1" u="sng">
              <a:ea typeface="Verdana" panose="020B0604030504040204"/>
            </a:endParaRPr>
          </a:p>
          <a:p>
            <a:pPr marL="285750" indent="-285750"/>
            <a:r>
              <a:rPr lang="en-US" sz="1400" dirty="0">
                <a:ea typeface="Verdana" panose="020B0604030504040204"/>
              </a:rPr>
              <a:t>Students need to be able to </a:t>
            </a:r>
            <a:endParaRPr lang="en-US" sz="1400" dirty="0">
              <a:ea typeface="Verdana" panose="020B0604030504040204"/>
            </a:endParaRPr>
          </a:p>
          <a:p>
            <a:pPr marL="0" indent="0">
              <a:buNone/>
            </a:pPr>
            <a:r>
              <a:rPr lang="en-US" sz="1400" dirty="0">
                <a:ea typeface="Verdana" panose="020B0604030504040204"/>
              </a:rPr>
              <a:t>     Use a range of technologies</a:t>
            </a:r>
            <a:endParaRPr lang="en-US" sz="1400">
              <a:ea typeface="Verdana" panose="020B0604030504040204"/>
            </a:endParaRPr>
          </a:p>
          <a:p>
            <a:pPr marL="0" indent="0">
              <a:buNone/>
            </a:pPr>
            <a:r>
              <a:rPr lang="en-US" sz="1400" dirty="0">
                <a:ea typeface="Verdana" panose="020B0604030504040204"/>
              </a:rPr>
              <a:t>     And platforms to participate in </a:t>
            </a:r>
            <a:endParaRPr lang="en-US" sz="1400" dirty="0">
              <a:ea typeface="Verdana" panose="020B0604030504040204"/>
            </a:endParaRPr>
          </a:p>
          <a:p>
            <a:pPr marL="0" indent="0">
              <a:buNone/>
            </a:pPr>
            <a:r>
              <a:rPr lang="en-US" sz="1400" dirty="0">
                <a:ea typeface="Verdana" panose="020B0604030504040204"/>
              </a:rPr>
              <a:t>     online classes and complete </a:t>
            </a:r>
            <a:endParaRPr lang="en-US" sz="1400" dirty="0">
              <a:ea typeface="Verdana" panose="020B0604030504040204"/>
            </a:endParaRPr>
          </a:p>
          <a:p>
            <a:pPr marL="0" indent="0">
              <a:buNone/>
            </a:pPr>
            <a:r>
              <a:rPr lang="en-US" sz="1400" dirty="0">
                <a:ea typeface="Verdana" panose="020B0604030504040204"/>
              </a:rPr>
              <a:t>     Assignments. </a:t>
            </a:r>
            <a:endParaRPr lang="en-US" sz="1400" dirty="0">
              <a:ea typeface="Verdana" panose="020B0604030504040204"/>
            </a:endParaRPr>
          </a:p>
          <a:p>
            <a:pPr marL="0" indent="0">
              <a:buNone/>
            </a:pPr>
            <a:endParaRPr lang="en-US" sz="1400">
              <a:ea typeface="Verdana" panose="020B0604030504040204"/>
            </a:endParaRPr>
          </a:p>
          <a:p>
            <a:pPr marL="285750" indent="-285750"/>
            <a:r>
              <a:rPr lang="en-US" sz="1600" b="1" u="sng" dirty="0">
                <a:ea typeface="Verdana" panose="020B0604030504040204"/>
              </a:rPr>
              <a:t>Teacher-Student Relationship:-</a:t>
            </a:r>
            <a:endParaRPr lang="en-US" sz="1600" b="1" u="sng" dirty="0">
              <a:ea typeface="Verdana" panose="020B0604030504040204"/>
            </a:endParaRPr>
          </a:p>
          <a:p>
            <a:pPr marL="0" indent="0">
              <a:buNone/>
            </a:pPr>
            <a:endParaRPr lang="en-US" sz="1400" u="sng">
              <a:ea typeface="Verdana" panose="020B0604030504040204"/>
            </a:endParaRPr>
          </a:p>
          <a:p>
            <a:pPr marL="285750" indent="-285750"/>
            <a:r>
              <a:rPr lang="en-US" sz="1400" dirty="0">
                <a:ea typeface="Verdana" panose="020B0604030504040204"/>
              </a:rPr>
              <a:t>The relationship between students </a:t>
            </a:r>
            <a:endParaRPr lang="en-US" sz="1400" dirty="0">
              <a:ea typeface="Verdana" panose="020B0604030504040204"/>
            </a:endParaRPr>
          </a:p>
          <a:p>
            <a:pPr marL="0" indent="0">
              <a:buNone/>
            </a:pPr>
            <a:r>
              <a:rPr lang="en-US" sz="1400" dirty="0">
                <a:ea typeface="Verdana" panose="020B0604030504040204"/>
              </a:rPr>
              <a:t>     And teachers can have a significant </a:t>
            </a:r>
            <a:endParaRPr lang="en-US" sz="1400" dirty="0">
              <a:ea typeface="Verdana" panose="020B0604030504040204"/>
            </a:endParaRPr>
          </a:p>
          <a:p>
            <a:pPr marL="0" indent="0">
              <a:buNone/>
            </a:pPr>
            <a:r>
              <a:rPr lang="en-US" sz="1400" dirty="0">
                <a:ea typeface="Verdana" panose="020B0604030504040204"/>
              </a:rPr>
              <a:t>     Impact on a student adaptability to</a:t>
            </a:r>
            <a:endParaRPr lang="en-US" sz="1400" dirty="0">
              <a:ea typeface="Verdana" panose="020B0604030504040204"/>
            </a:endParaRPr>
          </a:p>
          <a:p>
            <a:pPr marL="0" indent="0">
              <a:buNone/>
            </a:pPr>
            <a:r>
              <a:rPr lang="en-US" sz="1400" dirty="0">
                <a:ea typeface="Verdana" panose="020B0604030504040204"/>
              </a:rPr>
              <a:t>     Online education. </a:t>
            </a:r>
            <a:endParaRPr lang="en-US" sz="1400" dirty="0">
              <a:ea typeface="Verdana" panose="020B0604030504040204"/>
            </a:endParaRPr>
          </a:p>
          <a:p>
            <a:pPr marL="0" indent="0">
              <a:buNone/>
            </a:pPr>
            <a:endParaRPr lang="en-US" sz="1600">
              <a:ea typeface="Verdana" panose="020B0604030504040204"/>
            </a:endParaRPr>
          </a:p>
        </p:txBody>
      </p:sp>
      <p:pic>
        <p:nvPicPr>
          <p:cNvPr id="4" name="Picture 4" descr="A hand holding a glowing glob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0" y="1823463"/>
            <a:ext cx="2771775" cy="1839474"/>
          </a:xfrm>
          <a:prstGeom prst="rect">
            <a:avLst/>
          </a:prstGeom>
        </p:spPr>
      </p:pic>
      <p:pic>
        <p:nvPicPr>
          <p:cNvPr id="5" name="Picture 5" descr="A group of people looking at a bo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3840873"/>
            <a:ext cx="2781300" cy="20337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sz="1800" b="1" dirty="0"/>
              <a:t>RESEARCH QUESTION</a:t>
            </a:r>
            <a:r>
              <a:rPr lang="en-US" altLang="en-US" sz="1400" b="1" dirty="0"/>
              <a:t>: </a:t>
            </a:r>
            <a:endParaRPr lang="en-US" altLang="en-US" sz="1400" b="1"/>
          </a:p>
          <a:p>
            <a:pPr marL="0" indent="0">
              <a:buNone/>
              <a:defRPr/>
            </a:pPr>
            <a:r>
              <a:rPr lang="en-US" altLang="en-US" sz="1800" b="1" dirty="0">
                <a:ea typeface="Verdana" panose="020B0604030504040204"/>
              </a:rPr>
              <a:t>How well have students adapted to online education?</a:t>
            </a:r>
            <a:endParaRPr lang="en-US" altLang="en-US" sz="1800" b="1" dirty="0"/>
          </a:p>
          <a:p>
            <a:pPr marL="0" indent="0" eaLnBrk="1" hangingPunct="1">
              <a:buNone/>
              <a:defRPr/>
            </a:pPr>
            <a:endParaRPr lang="en-US" altLang="en-US" sz="1800" b="1">
              <a:ea typeface="Verdana" panose="020B0604030504040204"/>
            </a:endParaRPr>
          </a:p>
          <a:p>
            <a:pPr algn="just" eaLnBrk="1" hangingPunct="1">
              <a:defRPr/>
            </a:pPr>
            <a:r>
              <a:rPr lang="en-US" altLang="en-US" sz="1800" dirty="0"/>
              <a:t>In this project, Big Data Tools and algorithms will be used to answer the research question and help understand what causes high and low adaptability levels. </a:t>
            </a:r>
            <a:endParaRPr lang="en-US" altLang="en-US" sz="1800" dirty="0">
              <a:ea typeface="Verdana" panose="020B0604030504040204"/>
            </a:endParaRPr>
          </a:p>
          <a:p>
            <a:pPr algn="just">
              <a:defRPr/>
            </a:pPr>
            <a:r>
              <a:rPr lang="en-US" altLang="en-US" sz="1800" dirty="0">
                <a:ea typeface="Verdana" panose="020B0604030504040204"/>
              </a:rPr>
              <a:t>This prediction can be used as input by the management of a school to help determine the class format for every batch of students.</a:t>
            </a:r>
            <a:endParaRPr lang="en-US" altLang="en-US" sz="1800" dirty="0">
              <a:ea typeface="Verdana" panose="020B0604030504040204"/>
            </a:endParaRPr>
          </a:p>
          <a:p>
            <a:pPr eaLnBrk="1" hangingPunct="1">
              <a:defRPr/>
            </a:pPr>
            <a:r>
              <a:rPr lang="en-US" altLang="en-US" sz="1800" dirty="0"/>
              <a:t>This project can also help determine if online school can be an option for some students. </a:t>
            </a:r>
            <a:endParaRPr lang="en-US" altLang="en-US" sz="1800" dirty="0">
              <a:ea typeface="Verdana" panose="020B0604030504040204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65250" y="301625"/>
            <a:ext cx="7318375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/>
              <a:t>Project Goal</a:t>
            </a:r>
            <a:endParaRPr lang="en-US" altLang="en-US" sz="2400" i="1" ker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/>
              </a:rPr>
              <a:t>Data</a:t>
            </a:r>
            <a:endParaRPr lang="en-US"/>
          </a:p>
        </p:txBody>
      </p:sp>
      <p:pic>
        <p:nvPicPr>
          <p:cNvPr id="4" name="Picture 4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17476"/>
            <a:ext cx="9140455" cy="289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0013" y="1575809"/>
            <a:ext cx="670718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Source: </a:t>
            </a:r>
            <a:r>
              <a:rPr lang="en-US">
                <a:latin typeface="Verdana" panose="020B0604030504040204"/>
                <a:ea typeface="Verdana" panose="020B0604030504040204"/>
                <a:hlinkClick r:id="rId2"/>
              </a:rPr>
              <a:t>Kaggle</a:t>
            </a:r>
            <a:endParaRPr lang="en-US">
              <a:ea typeface="Verdana" panose="020B060403050404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Information collected using surveys (from Dec 2020 to Feb 2021) on the different levels of education (school, college and university)</a:t>
            </a:r>
            <a:endParaRPr lang="en-US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14 attributes and 1,205 observations</a:t>
            </a:r>
            <a:endParaRPr lang="en-US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All variables are categorical</a:t>
            </a:r>
            <a:endParaRPr lang="en-US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Target: Adaptivity Level</a:t>
            </a:r>
            <a:endParaRPr lang="en-US">
              <a:latin typeface="Verdana" panose="020B0604030504040204"/>
              <a:ea typeface="Verdana" panose="020B0604030504040204"/>
            </a:endParaRPr>
          </a:p>
          <a:p>
            <a:endParaRPr lang="en-US">
              <a:ea typeface="Verdana" panose="020B0604030504040204" pitchFamily="34" charset="0"/>
            </a:endParaRPr>
          </a:p>
        </p:txBody>
      </p:sp>
      <p:pic>
        <p:nvPicPr>
          <p:cNvPr id="5" name="Picture 5" descr="A close up of a word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" y="3547554"/>
            <a:ext cx="18954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/>
              </a:rPr>
              <a:t>Data Preprocessing</a:t>
            </a:r>
            <a:endParaRPr lang="en-US"/>
          </a:p>
        </p:txBody>
      </p:sp>
      <p:pic>
        <p:nvPicPr>
          <p:cNvPr id="4" name="Picture 4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6" y="4259841"/>
            <a:ext cx="9027232" cy="2159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70013" y="1786017"/>
            <a:ext cx="670718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Checked for missing values – none reported</a:t>
            </a:r>
            <a:endParaRPr lang="en-US">
              <a:latin typeface="Verdana" panose="020B0604030504040204"/>
              <a:ea typeface="Verdan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Checked for duplicated values – none reported</a:t>
            </a:r>
            <a:endParaRPr lang="en-US">
              <a:ea typeface="Verdana" panose="020B060403050404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Used Pandas API for this (Python)</a:t>
            </a:r>
            <a:endParaRPr lang="en-US">
              <a:ea typeface="Verdana" panose="020B0604030504040204" pitchFamily="34" charset="0"/>
            </a:endParaRPr>
          </a:p>
          <a:p>
            <a:endParaRPr lang="en-US">
              <a:ea typeface="Verdana" panose="020B0604030504040204" pitchFamily="34" charset="0"/>
            </a:endParaRPr>
          </a:p>
        </p:txBody>
      </p:sp>
      <p:pic>
        <p:nvPicPr>
          <p:cNvPr id="5" name="Picture 5" descr="A computer screen shot of a computer cod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5" y="2882309"/>
            <a:ext cx="4441053" cy="12763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841375"/>
          </a:xfrm>
        </p:spPr>
        <p:txBody>
          <a:bodyPr/>
          <a:lstStyle/>
          <a:p>
            <a:r>
              <a:rPr lang="en-US"/>
              <a:t>Exploratory Data Analysis</a:t>
            </a:r>
            <a:endParaRPr lang="en-US"/>
          </a:p>
        </p:txBody>
      </p:sp>
      <p:pic>
        <p:nvPicPr>
          <p:cNvPr id="4" name="Picture 4" descr="Chart, pie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1" y="2349683"/>
            <a:ext cx="5875374" cy="4019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0013" y="1786017"/>
            <a:ext cx="67071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/>
                <a:ea typeface="Verdana" panose="020B0604030504040204"/>
              </a:rPr>
              <a:t>Target variable "Adaptability Level"</a:t>
            </a:r>
            <a:endParaRPr lang="en-US">
              <a:ea typeface="Verdana" panose="020B0604030504040204"/>
            </a:endParaRPr>
          </a:p>
          <a:p>
            <a:endParaRPr lang="en-US"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1725" y="6369013"/>
            <a:ext cx="457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Helvetica Neue"/>
              </a:rPr>
              <a:t>The data is not imbalanced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Google Cloud – </a:t>
            </a:r>
            <a:r>
              <a:rPr lang="en-US" err="1"/>
              <a:t>Dataproc</a:t>
            </a:r>
            <a:r>
              <a:rPr lang="en-US"/>
              <a:t> Hadoop System</a:t>
            </a:r>
            <a:endParaRPr lang="en-US"/>
          </a:p>
          <a:p>
            <a:r>
              <a:rPr lang="en-US"/>
              <a:t>MapReduce</a:t>
            </a:r>
            <a:endParaRPr lang="en-US"/>
          </a:p>
          <a:p>
            <a:r>
              <a:rPr lang="en-US"/>
              <a:t>Spark</a:t>
            </a:r>
            <a:endParaRPr lang="en-US"/>
          </a:p>
          <a:p>
            <a:r>
              <a:rPr lang="en-US"/>
              <a:t>Tableau</a:t>
            </a:r>
            <a:endParaRPr lang="en-US"/>
          </a:p>
          <a:p>
            <a:r>
              <a:rPr lang="en-US"/>
              <a:t>Python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D9A4AF4630D4CBDC6787D4FF5D7B1" ma:contentTypeVersion="5" ma:contentTypeDescription="Create a new document." ma:contentTypeScope="" ma:versionID="1ba5e3bb79c4bc94b5d9b0134bdd700f">
  <xsd:schema xmlns:xsd="http://www.w3.org/2001/XMLSchema" xmlns:xs="http://www.w3.org/2001/XMLSchema" xmlns:p="http://schemas.microsoft.com/office/2006/metadata/properties" xmlns:ns2="f690a756-1a84-4ee3-bcee-b375911e630c" xmlns:ns3="39463803-653a-4eb1-8f80-4b628acf704c" targetNamespace="http://schemas.microsoft.com/office/2006/metadata/properties" ma:root="true" ma:fieldsID="ba5e2df33ba81f0a2203dc7fe6de303e" ns2:_="" ns3:_="">
    <xsd:import namespace="f690a756-1a84-4ee3-bcee-b375911e630c"/>
    <xsd:import namespace="39463803-653a-4eb1-8f80-4b628acf70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0a756-1a84-4ee3-bcee-b375911e63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63803-653a-4eb1-8f80-4b628acf70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DE76A-533A-486D-B464-E6E7C5CD128F}">
  <ds:schemaRefs/>
</ds:datastoreItem>
</file>

<file path=customXml/itemProps2.xml><?xml version="1.0" encoding="utf-8"?>
<ds:datastoreItem xmlns:ds="http://schemas.openxmlformats.org/officeDocument/2006/customXml" ds:itemID="{625212D1-131E-41B9-AFA5-86DAC44C5266}">
  <ds:schemaRefs/>
</ds:datastoreItem>
</file>

<file path=customXml/itemProps3.xml><?xml version="1.0" encoding="utf-8"?>
<ds:datastoreItem xmlns:ds="http://schemas.openxmlformats.org/officeDocument/2006/customXml" ds:itemID="{C3D44F5F-7132-433F-8D58-EA05EB101EE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4146</Words>
  <Application>WPS Presentation</Application>
  <PresentationFormat>On-screen Show (4:3)</PresentationFormat>
  <Paragraphs>172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Verdana</vt:lpstr>
      <vt:lpstr>Walbaum</vt:lpstr>
      <vt:lpstr>Segoe Print</vt:lpstr>
      <vt:lpstr>Arial</vt:lpstr>
      <vt:lpstr>Helvetica Neue</vt:lpstr>
      <vt:lpstr>Microsoft YaHei</vt:lpstr>
      <vt:lpstr>Arial Unicode MS</vt:lpstr>
      <vt:lpstr>Calibri</vt:lpstr>
      <vt:lpstr>Times New Roman</vt:lpstr>
      <vt:lpstr>Eclipse</vt:lpstr>
      <vt:lpstr>Students’ Adaptability Level in Online Education during COVID-19</vt:lpstr>
      <vt:lpstr>Agenda</vt:lpstr>
      <vt:lpstr>PowerPoint 演示文稿</vt:lpstr>
      <vt:lpstr>Background</vt:lpstr>
      <vt:lpstr>PowerPoint 演示文稿</vt:lpstr>
      <vt:lpstr>Data</vt:lpstr>
      <vt:lpstr>Data Preprocessing</vt:lpstr>
      <vt:lpstr>Exploratory Data Analysis</vt:lpstr>
      <vt:lpstr>Tools</vt:lpstr>
      <vt:lpstr>Hadoop/Google Cloud</vt:lpstr>
      <vt:lpstr>Python</vt:lpstr>
      <vt:lpstr>MapReduce/Spark</vt:lpstr>
      <vt:lpstr> Tableau</vt:lpstr>
      <vt:lpstr>Architecture</vt:lpstr>
      <vt:lpstr>Data Flow Diagram</vt:lpstr>
      <vt:lpstr>Data Collection/Storage</vt:lpstr>
      <vt:lpstr>Data Processing</vt:lpstr>
      <vt:lpstr>Data Analysis/Output</vt:lpstr>
      <vt:lpstr>Data Visualizations</vt:lpstr>
      <vt:lpstr>Data Visualizations</vt:lpstr>
      <vt:lpstr>Conclusions</vt:lpstr>
      <vt:lpstr>Conclusions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  <Manager>W. Harrison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CS487/488 Final Presentation</dc:title>
  <dc:creator>Your Name</dc:creator>
  <dc:subject>Capstone</dc:subject>
  <cp:category>Portland State University Capstone</cp:category>
  <cp:lastModifiedBy>Guttikonda Srikanth</cp:lastModifiedBy>
  <cp:revision>191</cp:revision>
  <dcterms:created xsi:type="dcterms:W3CDTF">2004-07-31T17:55:00Z</dcterms:created>
  <dcterms:modified xsi:type="dcterms:W3CDTF">2024-11-09T19:50:21Z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0x010100DE2D9A4AF4630D4CBDC6787D4FF5D7B1</vt:lpwstr>
  </property>
  <property fmtid="{D5CDD505-2E9C-101B-9397-08002B2CF9AE}" pid="3" name="ICV">
    <vt:lpwstr>446332AC3C9E49D49ABC727911D87555_12</vt:lpwstr>
  </property>
  <property fmtid="{D5CDD505-2E9C-101B-9397-08002B2CF9AE}" pid="4" name="KSOProductBuildVer">
    <vt:lpwstr>1033-12.2.0.18607</vt:lpwstr>
  </property>
</Properties>
</file>