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98" d="100"/>
          <a:sy n="98" d="100"/>
        </p:scale>
        <p:origin x="5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1E0D7-EEC9-43FC-94B0-64C3F38069D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7ACEEAB1-5104-46D1-A247-DF9028B82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8C30A63-E0F7-4C0D-9468-6FD6BA4F7480}"/>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FBEF0195-0F73-4412-866D-7EDBA144BD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F8C3BC-3474-4484-82BB-EC70A8DA8DB5}"/>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255983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5BBD91-A8FF-4330-9673-959BC2C8A72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DA9D7E-9846-4429-B95E-D80BD7BD6C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2C86F8-449F-40F5-9F92-455971C09784}"/>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9C35A381-6A03-46E5-A5B1-26547CF885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48EB40-368F-4F89-B81D-A4FD68F05870}"/>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198633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757E05F-23D9-4E7D-A1BA-119C429A208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725FAD-C9E8-4352-B779-58333DADBCA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F842358-3C16-473E-A7F3-CB67B33C0EEE}"/>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7A887DC0-49A7-4C6A-890A-355443047A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32F4BA-0D2E-400D-BF25-9EADD96EF673}"/>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3323337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51BAF-4E37-4BF4-B9C0-B13B61BF76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631C0E-4541-4358-A0BF-69825B3BD89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E30DB1-CDEA-43C2-B1D8-7A4EAC162C6C}"/>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7014C70C-DC53-47DF-8144-DE085E5577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2C40FD-FDA5-4927-B4CB-F08D4B9AA020}"/>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149206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C9E65-106B-4359-9001-D8C6BE85416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40E752-EFB7-4F6F-98EE-9F8B7AC6B8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29B057E-C3DA-41EA-8017-10E1D81B18FF}"/>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FBA02A56-974A-4364-8FEC-4753F20E3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C1AED0-2844-43F7-B0BF-41F1F7AC5412}"/>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350132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36E48-9DEA-4144-8E1A-1F61BAA5F14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7CCF4FB-1EB9-48AF-B3F7-BA4194B821E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EDC2C54-F75A-4442-9381-0EF85462193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4C7A49-C1D1-45FB-B6D3-EE0956994C9E}"/>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6" name="フッター プレースホルダー 5">
            <a:extLst>
              <a:ext uri="{FF2B5EF4-FFF2-40B4-BE49-F238E27FC236}">
                <a16:creationId xmlns:a16="http://schemas.microsoft.com/office/drawing/2014/main" id="{F04FC42F-8E67-42B8-BE42-8A3469E54F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92A30C-4CCD-4BFD-AE28-4601B2865070}"/>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2393298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254D7-B464-46AC-BD97-F6E4F1D8016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F18712-D97A-4C67-8468-D85C125059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7DBCEF0-49BC-482F-836D-7C7E82DEED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88A1456-B2DB-4714-8000-BF8DCA230A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B871C9D-7DAC-44AE-A38D-30D33CEE965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BCD42-1387-43D3-B70C-AE15870E7C59}"/>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8" name="フッター プレースホルダー 7">
            <a:extLst>
              <a:ext uri="{FF2B5EF4-FFF2-40B4-BE49-F238E27FC236}">
                <a16:creationId xmlns:a16="http://schemas.microsoft.com/office/drawing/2014/main" id="{E7F7CC60-A8B7-44D9-AAF1-54D09B43B79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A7233C3-F6DC-4FA6-908E-9841F4B7316C}"/>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159943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0F59C-759A-4C4D-A60A-2E2DE589DD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34B0C9E-A0DF-4E94-9845-524A2AA662A0}"/>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4" name="フッター プレースホルダー 3">
            <a:extLst>
              <a:ext uri="{FF2B5EF4-FFF2-40B4-BE49-F238E27FC236}">
                <a16:creationId xmlns:a16="http://schemas.microsoft.com/office/drawing/2014/main" id="{F9C36D7C-59DD-4354-BC2F-DC78D62D81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15895C-0297-4857-8435-579A3E3B2ABD}"/>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69036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91062D3-65BD-4F64-91C4-2CA408869A6D}"/>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3" name="フッター プレースホルダー 2">
            <a:extLst>
              <a:ext uri="{FF2B5EF4-FFF2-40B4-BE49-F238E27FC236}">
                <a16:creationId xmlns:a16="http://schemas.microsoft.com/office/drawing/2014/main" id="{29479663-0ED9-4B2C-8F23-EF6FC3550A5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0E833C5-6B6F-44BE-AECA-AE3BB9EE46BF}"/>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128643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121C85-3F11-4240-9775-9604C27221D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2A05D6-7047-471E-ABA8-82C1FFAD4D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0687454-AE43-4BE3-A3E1-F9182B6A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3CCD3A-D167-4BE5-9470-B66085572262}"/>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6" name="フッター プレースホルダー 5">
            <a:extLst>
              <a:ext uri="{FF2B5EF4-FFF2-40B4-BE49-F238E27FC236}">
                <a16:creationId xmlns:a16="http://schemas.microsoft.com/office/drawing/2014/main" id="{30F837F6-0BDA-477D-9573-C7934B33CBB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EC2C3C-0092-4371-9A5C-AC076E6226EC}"/>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4534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6AE4E7-A3ED-4FF6-BB02-84EA1BDE48F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A5CD52-4C38-4334-AA19-BDD3FED673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0DA90A-E18A-4D82-819A-BDA895752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C54C35-165A-4385-8669-B9D84F9800C7}"/>
              </a:ext>
            </a:extLst>
          </p:cNvPr>
          <p:cNvSpPr>
            <a:spLocks noGrp="1"/>
          </p:cNvSpPr>
          <p:nvPr>
            <p:ph type="dt" sz="half" idx="10"/>
          </p:nvPr>
        </p:nvSpPr>
        <p:spPr/>
        <p:txBody>
          <a:bodyPr/>
          <a:lstStyle/>
          <a:p>
            <a:fld id="{C609B185-1765-4C4E-AE07-1056712C7598}" type="datetimeFigureOut">
              <a:rPr kumimoji="1" lang="ja-JP" altLang="en-US" smtClean="0"/>
              <a:t>2018/1/9</a:t>
            </a:fld>
            <a:endParaRPr kumimoji="1" lang="ja-JP" altLang="en-US"/>
          </a:p>
        </p:txBody>
      </p:sp>
      <p:sp>
        <p:nvSpPr>
          <p:cNvPr id="6" name="フッター プレースホルダー 5">
            <a:extLst>
              <a:ext uri="{FF2B5EF4-FFF2-40B4-BE49-F238E27FC236}">
                <a16:creationId xmlns:a16="http://schemas.microsoft.com/office/drawing/2014/main" id="{F19E28C7-A455-4B17-ABB9-57310E9EB8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D4B466-EB72-4DC1-B74F-2EB1167F22A6}"/>
              </a:ext>
            </a:extLst>
          </p:cNvPr>
          <p:cNvSpPr>
            <a:spLocks noGrp="1"/>
          </p:cNvSpPr>
          <p:nvPr>
            <p:ph type="sldNum" sz="quarter" idx="12"/>
          </p:nvPr>
        </p:nvSpPr>
        <p:spPr/>
        <p:txBody>
          <a:body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2640225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C6ACE33-F241-48FC-A63F-7FC7B8825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0B39D4-FBC8-43BA-A9FE-52A86B9960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37FAA7-5486-4108-9B46-6BC4986F24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9B185-1765-4C4E-AE07-1056712C7598}" type="datetimeFigureOut">
              <a:rPr kumimoji="1" lang="ja-JP" altLang="en-US" smtClean="0"/>
              <a:t>2018/1/9</a:t>
            </a:fld>
            <a:endParaRPr kumimoji="1" lang="ja-JP" altLang="en-US"/>
          </a:p>
        </p:txBody>
      </p:sp>
      <p:sp>
        <p:nvSpPr>
          <p:cNvPr id="5" name="フッター プレースホルダー 4">
            <a:extLst>
              <a:ext uri="{FF2B5EF4-FFF2-40B4-BE49-F238E27FC236}">
                <a16:creationId xmlns:a16="http://schemas.microsoft.com/office/drawing/2014/main" id="{A89A858E-8A45-4881-B683-415E937ED3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2961BB7-A00C-4F71-9365-48000BF77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865E8-166C-4A88-9429-85FFAE63DA10}" type="slidenum">
              <a:rPr kumimoji="1" lang="ja-JP" altLang="en-US" smtClean="0"/>
              <a:t>‹#›</a:t>
            </a:fld>
            <a:endParaRPr kumimoji="1" lang="ja-JP" altLang="en-US"/>
          </a:p>
        </p:txBody>
      </p:sp>
    </p:spTree>
    <p:extLst>
      <p:ext uri="{BB962C8B-B14F-4D97-AF65-F5344CB8AC3E}">
        <p14:creationId xmlns:p14="http://schemas.microsoft.com/office/powerpoint/2010/main" val="229718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FD6142-C4B6-4BE4-897C-B6892AA69B3C}"/>
              </a:ext>
            </a:extLst>
          </p:cNvPr>
          <p:cNvSpPr>
            <a:spLocks noGrp="1"/>
          </p:cNvSpPr>
          <p:nvPr>
            <p:ph type="ctrTitle"/>
          </p:nvPr>
        </p:nvSpPr>
        <p:spPr/>
        <p:txBody>
          <a:bodyPr/>
          <a:lstStyle/>
          <a:p>
            <a:r>
              <a:rPr kumimoji="1" lang="ja-JP" altLang="en-US" dirty="0"/>
              <a:t>星座</a:t>
            </a:r>
          </a:p>
        </p:txBody>
      </p:sp>
      <p:sp>
        <p:nvSpPr>
          <p:cNvPr id="3" name="サブタイトル 2">
            <a:extLst>
              <a:ext uri="{FF2B5EF4-FFF2-40B4-BE49-F238E27FC236}">
                <a16:creationId xmlns:a16="http://schemas.microsoft.com/office/drawing/2014/main" id="{9D6A5840-00C2-48E2-9ECA-99C55ABBEFD5}"/>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4265548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44F4B-C215-42C6-91CE-F2FC24CBC83D}"/>
              </a:ext>
            </a:extLst>
          </p:cNvPr>
          <p:cNvSpPr>
            <a:spLocks noGrp="1"/>
          </p:cNvSpPr>
          <p:nvPr>
            <p:ph type="title"/>
          </p:nvPr>
        </p:nvSpPr>
        <p:spPr/>
        <p:txBody>
          <a:bodyPr/>
          <a:lstStyle/>
          <a:p>
            <a:r>
              <a:rPr kumimoji="1" lang="ja-JP" altLang="en-US" dirty="0"/>
              <a:t>（日本の）星座占い</a:t>
            </a:r>
          </a:p>
        </p:txBody>
      </p:sp>
      <p:sp>
        <p:nvSpPr>
          <p:cNvPr id="3" name="コンテンツ プレースホルダー 2">
            <a:extLst>
              <a:ext uri="{FF2B5EF4-FFF2-40B4-BE49-F238E27FC236}">
                <a16:creationId xmlns:a16="http://schemas.microsoft.com/office/drawing/2014/main" id="{8F47B53C-A90C-4080-9DFB-500164C4B1F9}"/>
              </a:ext>
            </a:extLst>
          </p:cNvPr>
          <p:cNvSpPr>
            <a:spLocks noGrp="1"/>
          </p:cNvSpPr>
          <p:nvPr>
            <p:ph idx="1"/>
          </p:nvPr>
        </p:nvSpPr>
        <p:spPr>
          <a:xfrm>
            <a:off x="174791" y="1825625"/>
            <a:ext cx="11842418" cy="4351338"/>
          </a:xfrm>
        </p:spPr>
        <p:txBody>
          <a:bodyPr>
            <a:normAutofit fontScale="85000" lnSpcReduction="20000"/>
          </a:bodyPr>
          <a:lstStyle/>
          <a:p>
            <a:r>
              <a:rPr kumimoji="1" lang="ja-JP" altLang="en-US" dirty="0"/>
              <a:t>黄道十二宮</a:t>
            </a:r>
            <a:endParaRPr kumimoji="1" lang="en-US" altLang="ja-JP" dirty="0"/>
          </a:p>
          <a:p>
            <a:pPr lvl="1"/>
            <a:r>
              <a:rPr lang="ja-JP" altLang="en-US" dirty="0"/>
              <a:t>ギリシア時代のお話</a:t>
            </a:r>
            <a:endParaRPr lang="en-US" altLang="ja-JP" dirty="0"/>
          </a:p>
          <a:p>
            <a:pPr lvl="1"/>
            <a:r>
              <a:rPr lang="ja-JP" altLang="en-US" dirty="0"/>
              <a:t>黄道（太陽の通る軌跡）の帯上に</a:t>
            </a:r>
            <a:r>
              <a:rPr lang="en-US" altLang="ja-JP" dirty="0"/>
              <a:t>12</a:t>
            </a:r>
            <a:r>
              <a:rPr lang="ja-JP" altLang="en-US" dirty="0"/>
              <a:t>等分したもの（十二宮）</a:t>
            </a:r>
            <a:endParaRPr lang="en-US" altLang="ja-JP" dirty="0"/>
          </a:p>
          <a:p>
            <a:pPr lvl="2"/>
            <a:r>
              <a:rPr lang="ja-JP" altLang="en-US" dirty="0"/>
              <a:t>ヒパルコスが黄経</a:t>
            </a:r>
            <a:r>
              <a:rPr lang="en-US" altLang="ja-JP" dirty="0"/>
              <a:t>0</a:t>
            </a:r>
            <a:r>
              <a:rPr lang="ja-JP" altLang="en-US" dirty="0"/>
              <a:t>度（＝春分点）を十二宮の最初の第</a:t>
            </a:r>
            <a:r>
              <a:rPr lang="en-US" altLang="ja-JP" dirty="0"/>
              <a:t>1</a:t>
            </a:r>
            <a:r>
              <a:rPr lang="ja-JP" altLang="en-US" dirty="0"/>
              <a:t>宮とした（紀元前</a:t>
            </a:r>
            <a:r>
              <a:rPr lang="en-US" altLang="ja-JP" dirty="0"/>
              <a:t>150</a:t>
            </a:r>
            <a:r>
              <a:rPr lang="ja-JP" altLang="en-US" dirty="0"/>
              <a:t>年）</a:t>
            </a:r>
            <a:endParaRPr lang="en-US" altLang="ja-JP" dirty="0"/>
          </a:p>
          <a:p>
            <a:pPr lvl="2"/>
            <a:r>
              <a:rPr lang="ja-JP" altLang="en-US" dirty="0"/>
              <a:t>しかし</a:t>
            </a:r>
            <a:r>
              <a:rPr lang="en-US" altLang="ja-JP" dirty="0"/>
              <a:t>20</a:t>
            </a:r>
            <a:r>
              <a:rPr lang="ja-JP" altLang="en-US" dirty="0"/>
              <a:t>世紀後半には</a:t>
            </a:r>
            <a:r>
              <a:rPr lang="en-US" altLang="ja-JP" dirty="0"/>
              <a:t>30</a:t>
            </a:r>
            <a:r>
              <a:rPr lang="ja-JP" altLang="en-US" dirty="0"/>
              <a:t>度程度ズレてる</a:t>
            </a:r>
            <a:endParaRPr lang="en-US" altLang="ja-JP" dirty="0"/>
          </a:p>
          <a:p>
            <a:pPr lvl="3"/>
            <a:r>
              <a:rPr lang="ja-JP" altLang="en-US" dirty="0"/>
              <a:t>歳差現象によって</a:t>
            </a:r>
            <a:r>
              <a:rPr lang="en-US" altLang="ja-JP" dirty="0"/>
              <a:t>1</a:t>
            </a:r>
            <a:r>
              <a:rPr lang="ja-JP" altLang="en-US" dirty="0"/>
              <a:t>年に</a:t>
            </a:r>
            <a:r>
              <a:rPr lang="en-US" altLang="ja-JP" dirty="0"/>
              <a:t>50</a:t>
            </a:r>
            <a:r>
              <a:rPr lang="ja-JP" altLang="en-US" dirty="0"/>
              <a:t>秒ずつずれていく</a:t>
            </a:r>
            <a:endParaRPr lang="en-US" altLang="ja-JP" dirty="0"/>
          </a:p>
          <a:p>
            <a:pPr lvl="2"/>
            <a:r>
              <a:rPr lang="ja-JP" altLang="en-US" dirty="0"/>
              <a:t>宮の名前は中国読み</a:t>
            </a:r>
            <a:endParaRPr lang="en-US" altLang="ja-JP" dirty="0"/>
          </a:p>
          <a:p>
            <a:pPr lvl="1"/>
            <a:r>
              <a:rPr kumimoji="1" lang="ja-JP" altLang="en-US" dirty="0"/>
              <a:t>十二宮に対応する星座はあるが同一のものではない</a:t>
            </a:r>
            <a:endParaRPr kumimoji="1" lang="en-US" altLang="ja-JP" dirty="0"/>
          </a:p>
          <a:p>
            <a:pPr lvl="2"/>
            <a:r>
              <a:rPr lang="ja-JP" altLang="en-US" dirty="0"/>
              <a:t>星座のエリアがまちまちなので</a:t>
            </a:r>
            <a:r>
              <a:rPr lang="en-US" altLang="ja-JP" dirty="0"/>
              <a:t>12</a:t>
            </a:r>
            <a:r>
              <a:rPr lang="ja-JP" altLang="en-US" dirty="0"/>
              <a:t>頭分にならない</a:t>
            </a:r>
            <a:endParaRPr lang="en-US" altLang="ja-JP" dirty="0"/>
          </a:p>
          <a:p>
            <a:pPr lvl="2"/>
            <a:r>
              <a:rPr lang="ja-JP" altLang="en-US" dirty="0"/>
              <a:t>第</a:t>
            </a:r>
            <a:r>
              <a:rPr lang="en-US" altLang="ja-JP" dirty="0"/>
              <a:t>1</a:t>
            </a:r>
            <a:r>
              <a:rPr lang="ja-JP" altLang="en-US" dirty="0"/>
              <a:t>宮を牡羊座として順番にふる</a:t>
            </a:r>
            <a:endParaRPr lang="en-US" altLang="ja-JP" dirty="0"/>
          </a:p>
          <a:p>
            <a:r>
              <a:rPr lang="ja-JP" altLang="en-US" dirty="0"/>
              <a:t>もともとは星座占いではない</a:t>
            </a:r>
            <a:endParaRPr lang="en-US" altLang="ja-JP" dirty="0"/>
          </a:p>
          <a:p>
            <a:pPr lvl="1"/>
            <a:r>
              <a:rPr lang="ja-JP" altLang="en-US" dirty="0"/>
              <a:t>「その人が生まれた時に太陽はどの宮にあるか」だった</a:t>
            </a:r>
            <a:endParaRPr lang="en-US" altLang="ja-JP" dirty="0"/>
          </a:p>
          <a:p>
            <a:pPr lvl="1"/>
            <a:r>
              <a:rPr lang="ja-JP" altLang="en-US" dirty="0"/>
              <a:t>なぜ星座占いになったか？：読み方が楽だったからという説</a:t>
            </a:r>
            <a:endParaRPr lang="en-US" altLang="ja-JP" dirty="0"/>
          </a:p>
          <a:p>
            <a:pPr lvl="2"/>
            <a:r>
              <a:rPr lang="ja-JP" altLang="en-US" dirty="0"/>
              <a:t>ジャグリーン・ミットン「占星術での</a:t>
            </a:r>
            <a:r>
              <a:rPr lang="en-US" altLang="ja-JP" dirty="0"/>
              <a:t>『</a:t>
            </a:r>
            <a:r>
              <a:rPr lang="ja-JP" altLang="en-US" dirty="0"/>
              <a:t>星座</a:t>
            </a:r>
            <a:r>
              <a:rPr lang="en-US" altLang="ja-JP" dirty="0"/>
              <a:t>』(</a:t>
            </a:r>
            <a:r>
              <a:rPr lang="ja-JP" altLang="en-US" dirty="0"/>
              <a:t>サイン</a:t>
            </a:r>
            <a:r>
              <a:rPr lang="en-US" altLang="ja-JP" dirty="0"/>
              <a:t>)</a:t>
            </a:r>
            <a:r>
              <a:rPr lang="ja-JP" altLang="en-US" dirty="0"/>
              <a:t>の概念は天文学的にはおかしい。占星術を正しく行おうとするのなら歳差によるズレを修正して、さらに現在の天文学の星座区分で</a:t>
            </a:r>
            <a:r>
              <a:rPr lang="en-US" altLang="ja-JP" dirty="0"/>
              <a:t>12</a:t>
            </a:r>
            <a:r>
              <a:rPr lang="ja-JP" altLang="en-US" dirty="0"/>
              <a:t>星座以外に黄道上にある</a:t>
            </a:r>
            <a:r>
              <a:rPr lang="en-US" altLang="ja-JP" dirty="0"/>
              <a:t>『</a:t>
            </a:r>
            <a:r>
              <a:rPr lang="ja-JP" altLang="en-US" dirty="0"/>
              <a:t>へびつかい座</a:t>
            </a:r>
            <a:r>
              <a:rPr lang="en-US" altLang="ja-JP" dirty="0"/>
              <a:t>』</a:t>
            </a:r>
            <a:r>
              <a:rPr lang="ja-JP" altLang="en-US" dirty="0"/>
              <a:t>も入れるべきだ。」　というジョークを真に受けた</a:t>
            </a:r>
            <a:endParaRPr lang="en-US" altLang="ja-JP" dirty="0"/>
          </a:p>
        </p:txBody>
      </p:sp>
    </p:spTree>
    <p:extLst>
      <p:ext uri="{BB962C8B-B14F-4D97-AF65-F5344CB8AC3E}">
        <p14:creationId xmlns:p14="http://schemas.microsoft.com/office/powerpoint/2010/main" val="1270100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D6A76-9802-4A8F-A53A-4115A1E3578D}"/>
              </a:ext>
            </a:extLst>
          </p:cNvPr>
          <p:cNvSpPr>
            <a:spLocks noGrp="1"/>
          </p:cNvSpPr>
          <p:nvPr>
            <p:ph type="title"/>
          </p:nvPr>
        </p:nvSpPr>
        <p:spPr/>
        <p:txBody>
          <a:bodyPr/>
          <a:lstStyle/>
          <a:p>
            <a:r>
              <a:rPr kumimoji="1" lang="ja-JP" altLang="en-US" dirty="0"/>
              <a:t>二十八宿</a:t>
            </a:r>
          </a:p>
        </p:txBody>
      </p:sp>
      <p:sp>
        <p:nvSpPr>
          <p:cNvPr id="3" name="コンテンツ プレースホルダー 2">
            <a:extLst>
              <a:ext uri="{FF2B5EF4-FFF2-40B4-BE49-F238E27FC236}">
                <a16:creationId xmlns:a16="http://schemas.microsoft.com/office/drawing/2014/main" id="{6E02C141-F658-4465-9731-E4BA76035B4F}"/>
              </a:ext>
            </a:extLst>
          </p:cNvPr>
          <p:cNvSpPr>
            <a:spLocks noGrp="1"/>
          </p:cNvSpPr>
          <p:nvPr>
            <p:ph idx="1"/>
          </p:nvPr>
        </p:nvSpPr>
        <p:spPr/>
        <p:txBody>
          <a:bodyPr/>
          <a:lstStyle/>
          <a:p>
            <a:r>
              <a:rPr kumimoji="1" lang="ja-JP" altLang="en-US" dirty="0"/>
              <a:t>西洋の十二宮，東洋の</a:t>
            </a:r>
            <a:r>
              <a:rPr lang="ja-JP" altLang="en-US" dirty="0"/>
              <a:t>二十八宿</a:t>
            </a:r>
            <a:endParaRPr lang="en-US" altLang="ja-JP" dirty="0"/>
          </a:p>
          <a:p>
            <a:r>
              <a:rPr kumimoji="1" lang="ja-JP" altLang="en-US" dirty="0"/>
              <a:t>天の赤道帯を</a:t>
            </a:r>
            <a:r>
              <a:rPr kumimoji="1" lang="en-US" altLang="ja-JP" dirty="0"/>
              <a:t>28</a:t>
            </a:r>
            <a:r>
              <a:rPr lang="ja-JP" altLang="en-US" dirty="0"/>
              <a:t>にわけたもの</a:t>
            </a:r>
            <a:endParaRPr kumimoji="1" lang="en-US" altLang="ja-JP" dirty="0"/>
          </a:p>
          <a:p>
            <a:pPr lvl="1"/>
            <a:r>
              <a:rPr lang="ja-JP" altLang="en-US" dirty="0"/>
              <a:t>こっちはずれない　あと等間隔ではない</a:t>
            </a:r>
            <a:endParaRPr lang="en-US" altLang="ja-JP" dirty="0"/>
          </a:p>
          <a:p>
            <a:r>
              <a:rPr kumimoji="1" lang="en-US" altLang="ja-JP" dirty="0"/>
              <a:t>7</a:t>
            </a:r>
            <a:r>
              <a:rPr kumimoji="1" lang="ja-JP" altLang="en-US" dirty="0"/>
              <a:t>宿ずつ東西南北に分けたものに蒼竜（東），玄武（北），白虎（西），スザク（南）を割り当てている</a:t>
            </a:r>
          </a:p>
        </p:txBody>
      </p:sp>
    </p:spTree>
    <p:extLst>
      <p:ext uri="{BB962C8B-B14F-4D97-AF65-F5344CB8AC3E}">
        <p14:creationId xmlns:p14="http://schemas.microsoft.com/office/powerpoint/2010/main" val="24989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C36F66-A60B-4047-9780-A49FCD3F8AED}"/>
              </a:ext>
            </a:extLst>
          </p:cNvPr>
          <p:cNvSpPr>
            <a:spLocks noGrp="1"/>
          </p:cNvSpPr>
          <p:nvPr>
            <p:ph type="title"/>
          </p:nvPr>
        </p:nvSpPr>
        <p:spPr/>
        <p:txBody>
          <a:bodyPr/>
          <a:lstStyle/>
          <a:p>
            <a:r>
              <a:rPr kumimoji="1" lang="ja-JP" altLang="en-US" dirty="0"/>
              <a:t>「星座」という言葉</a:t>
            </a:r>
          </a:p>
        </p:txBody>
      </p:sp>
      <p:sp>
        <p:nvSpPr>
          <p:cNvPr id="3" name="コンテンツ プレースホルダー 2">
            <a:extLst>
              <a:ext uri="{FF2B5EF4-FFF2-40B4-BE49-F238E27FC236}">
                <a16:creationId xmlns:a16="http://schemas.microsoft.com/office/drawing/2014/main" id="{25AD4B63-B59C-4358-BB5B-96D98624EA50}"/>
              </a:ext>
            </a:extLst>
          </p:cNvPr>
          <p:cNvSpPr>
            <a:spLocks noGrp="1"/>
          </p:cNvSpPr>
          <p:nvPr>
            <p:ph idx="1"/>
          </p:nvPr>
        </p:nvSpPr>
        <p:spPr/>
        <p:txBody>
          <a:bodyPr/>
          <a:lstStyle/>
          <a:p>
            <a:r>
              <a:rPr kumimoji="1" lang="ja-JP" altLang="en-US" dirty="0"/>
              <a:t>司馬遷　</a:t>
            </a:r>
            <a:r>
              <a:rPr kumimoji="1" lang="en-US" altLang="ja-JP" dirty="0"/>
              <a:t>『</a:t>
            </a:r>
            <a:r>
              <a:rPr kumimoji="1" lang="ja-JP" altLang="en-US" dirty="0"/>
              <a:t>史記</a:t>
            </a:r>
            <a:r>
              <a:rPr kumimoji="1" lang="en-US" altLang="ja-JP" dirty="0"/>
              <a:t>』</a:t>
            </a:r>
            <a:r>
              <a:rPr kumimoji="1" lang="ja-JP" altLang="en-US" dirty="0"/>
              <a:t>野中の</a:t>
            </a:r>
            <a:r>
              <a:rPr kumimoji="1" lang="en-US" altLang="ja-JP" dirty="0"/>
              <a:t>『</a:t>
            </a:r>
            <a:r>
              <a:rPr kumimoji="1" lang="ja-JP" altLang="en-US" dirty="0"/>
              <a:t>天官書</a:t>
            </a:r>
            <a:r>
              <a:rPr kumimoji="1" lang="en-US" altLang="ja-JP" dirty="0"/>
              <a:t>』</a:t>
            </a:r>
            <a:r>
              <a:rPr kumimoji="1" lang="ja-JP" altLang="en-US" dirty="0"/>
              <a:t>　</a:t>
            </a:r>
            <a:r>
              <a:rPr kumimoji="1" lang="en-US" altLang="ja-JP" dirty="0"/>
              <a:t>BC135~90</a:t>
            </a:r>
          </a:p>
          <a:p>
            <a:pPr lvl="1"/>
            <a:r>
              <a:rPr lang="ja-JP" altLang="en-US" dirty="0"/>
              <a:t>中国で初めて星座のことを詳しく書いた書物</a:t>
            </a:r>
            <a:endParaRPr lang="en-US" altLang="ja-JP" dirty="0"/>
          </a:p>
          <a:p>
            <a:pPr lvl="1"/>
            <a:endParaRPr kumimoji="1" lang="ja-JP" altLang="en-US" dirty="0"/>
          </a:p>
        </p:txBody>
      </p:sp>
    </p:spTree>
    <p:extLst>
      <p:ext uri="{BB962C8B-B14F-4D97-AF65-F5344CB8AC3E}">
        <p14:creationId xmlns:p14="http://schemas.microsoft.com/office/powerpoint/2010/main" val="3828575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6B9E1-2302-4EF6-868A-A344DD4871A5}"/>
              </a:ext>
            </a:extLst>
          </p:cNvPr>
          <p:cNvSpPr>
            <a:spLocks noGrp="1"/>
          </p:cNvSpPr>
          <p:nvPr>
            <p:ph type="title"/>
          </p:nvPr>
        </p:nvSpPr>
        <p:spPr/>
        <p:txBody>
          <a:bodyPr/>
          <a:lstStyle/>
          <a:p>
            <a:r>
              <a:rPr lang="ja-JP" altLang="en-US" dirty="0"/>
              <a:t>神話</a:t>
            </a:r>
            <a:endParaRPr kumimoji="1" lang="ja-JP" altLang="en-US" dirty="0"/>
          </a:p>
        </p:txBody>
      </p:sp>
      <p:sp>
        <p:nvSpPr>
          <p:cNvPr id="3" name="テキスト プレースホルダー 2">
            <a:extLst>
              <a:ext uri="{FF2B5EF4-FFF2-40B4-BE49-F238E27FC236}">
                <a16:creationId xmlns:a16="http://schemas.microsoft.com/office/drawing/2014/main" id="{145CAC42-9E3E-4CD7-B0FE-84119151F9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88449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B2FC9-6F55-4C66-935F-8DBA4BD49208}"/>
              </a:ext>
            </a:extLst>
          </p:cNvPr>
          <p:cNvSpPr>
            <a:spLocks noGrp="1"/>
          </p:cNvSpPr>
          <p:nvPr>
            <p:ph type="title"/>
          </p:nvPr>
        </p:nvSpPr>
        <p:spPr>
          <a:xfrm>
            <a:off x="838200" y="91007"/>
            <a:ext cx="10515600" cy="901399"/>
          </a:xfrm>
        </p:spPr>
        <p:txBody>
          <a:bodyPr/>
          <a:lstStyle/>
          <a:p>
            <a:r>
              <a:rPr lang="ja-JP" altLang="en-US" dirty="0"/>
              <a:t>春：ふたご座</a:t>
            </a:r>
            <a:endParaRPr kumimoji="1" lang="ja-JP" altLang="en-US" dirty="0"/>
          </a:p>
        </p:txBody>
      </p:sp>
      <p:sp>
        <p:nvSpPr>
          <p:cNvPr id="3" name="コンテンツ プレースホルダー 2">
            <a:extLst>
              <a:ext uri="{FF2B5EF4-FFF2-40B4-BE49-F238E27FC236}">
                <a16:creationId xmlns:a16="http://schemas.microsoft.com/office/drawing/2014/main" id="{094AF1C0-7951-426F-8A9B-CCE6074614DC}"/>
              </a:ext>
            </a:extLst>
          </p:cNvPr>
          <p:cNvSpPr>
            <a:spLocks noGrp="1"/>
          </p:cNvSpPr>
          <p:nvPr>
            <p:ph idx="1"/>
          </p:nvPr>
        </p:nvSpPr>
        <p:spPr>
          <a:xfrm>
            <a:off x="277354" y="992406"/>
            <a:ext cx="11637292" cy="5774587"/>
          </a:xfrm>
        </p:spPr>
        <p:txBody>
          <a:bodyPr/>
          <a:lstStyle/>
          <a:p>
            <a:r>
              <a:rPr kumimoji="1" lang="ja-JP" altLang="en-US" dirty="0"/>
              <a:t>ゼウスが白鳥（はくちょう座）と化して</a:t>
            </a:r>
            <a:br>
              <a:rPr kumimoji="1" lang="en-US" altLang="ja-JP" dirty="0"/>
            </a:br>
            <a:r>
              <a:rPr kumimoji="1" lang="ja-JP" altLang="en-US" dirty="0"/>
              <a:t>愛した美女レダに産ませた双子神</a:t>
            </a:r>
            <a:endParaRPr kumimoji="1" lang="en-US" altLang="ja-JP" dirty="0"/>
          </a:p>
          <a:p>
            <a:pPr lvl="1"/>
            <a:r>
              <a:rPr lang="ja-JP" altLang="en-US" dirty="0"/>
              <a:t>カストル</a:t>
            </a:r>
            <a:r>
              <a:rPr lang="ja-JP" altLang="en-US"/>
              <a:t>　ポルックス</a:t>
            </a:r>
            <a:endParaRPr lang="en-US" altLang="ja-JP" dirty="0"/>
          </a:p>
          <a:p>
            <a:r>
              <a:rPr lang="ja-JP" altLang="en-US" dirty="0"/>
              <a:t>それぞれ乗馬とボクシングの名手</a:t>
            </a:r>
            <a:endParaRPr lang="en-US" altLang="ja-JP" dirty="0"/>
          </a:p>
          <a:p>
            <a:r>
              <a:rPr lang="ja-JP" altLang="en-US" dirty="0"/>
              <a:t>イアソンが金毛の羊をとりにいく航海に参加　大嵐にあったときハープの名人オルフェウス（こと座のハープの持ち主）がハープを弾き始めると荒波が収まり，カストルとポルックスの頭上に</a:t>
            </a:r>
            <a:r>
              <a:rPr lang="en-US" altLang="ja-JP" dirty="0"/>
              <a:t>2</a:t>
            </a:r>
            <a:r>
              <a:rPr lang="ja-JP" altLang="en-US" dirty="0" err="1"/>
              <a:t>つの</a:t>
            </a:r>
            <a:r>
              <a:rPr lang="ja-JP" altLang="en-US" dirty="0"/>
              <a:t>輝く星が現れた→「嵐に悩む船の導き手」と言われる</a:t>
            </a:r>
            <a:endParaRPr lang="en-US" altLang="ja-JP" dirty="0"/>
          </a:p>
          <a:p>
            <a:endParaRPr lang="en-US" altLang="ja-JP" dirty="0"/>
          </a:p>
          <a:p>
            <a:pPr marL="457200" lvl="1" indent="0">
              <a:buNone/>
            </a:pPr>
            <a:endParaRPr lang="en-US" altLang="ja-JP" dirty="0"/>
          </a:p>
          <a:p>
            <a:endParaRPr kumimoji="1" lang="ja-JP" altLang="en-US" dirty="0"/>
          </a:p>
        </p:txBody>
      </p:sp>
      <p:pic>
        <p:nvPicPr>
          <p:cNvPr id="1028" name="Picture 4" descr="Gemini">
            <a:extLst>
              <a:ext uri="{FF2B5EF4-FFF2-40B4-BE49-F238E27FC236}">
                <a16:creationId xmlns:a16="http://schemas.microsoft.com/office/drawing/2014/main" id="{F914B1A6-63D6-416C-869D-AC2FED05C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3348" y="145066"/>
            <a:ext cx="2709840" cy="240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75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6B9E1-2302-4EF6-868A-A344DD4871A5}"/>
              </a:ext>
            </a:extLst>
          </p:cNvPr>
          <p:cNvSpPr>
            <a:spLocks noGrp="1"/>
          </p:cNvSpPr>
          <p:nvPr>
            <p:ph type="title"/>
          </p:nvPr>
        </p:nvSpPr>
        <p:spPr/>
        <p:txBody>
          <a:bodyPr/>
          <a:lstStyle/>
          <a:p>
            <a:r>
              <a:rPr kumimoji="1" lang="ja-JP" altLang="en-US" dirty="0"/>
              <a:t>歴史</a:t>
            </a:r>
          </a:p>
        </p:txBody>
      </p:sp>
      <p:sp>
        <p:nvSpPr>
          <p:cNvPr id="3" name="テキスト プレースホルダー 2">
            <a:extLst>
              <a:ext uri="{FF2B5EF4-FFF2-40B4-BE49-F238E27FC236}">
                <a16:creationId xmlns:a16="http://schemas.microsoft.com/office/drawing/2014/main" id="{145CAC42-9E3E-4CD7-B0FE-84119151F9D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179347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77FA0-8B43-4AF6-9A96-021981319B15}"/>
              </a:ext>
            </a:extLst>
          </p:cNvPr>
          <p:cNvSpPr>
            <a:spLocks noGrp="1"/>
          </p:cNvSpPr>
          <p:nvPr>
            <p:ph type="title"/>
          </p:nvPr>
        </p:nvSpPr>
        <p:spPr/>
        <p:txBody>
          <a:bodyPr/>
          <a:lstStyle/>
          <a:p>
            <a:r>
              <a:rPr kumimoji="1" lang="ja-JP" altLang="en-US" dirty="0"/>
              <a:t>歴史</a:t>
            </a:r>
          </a:p>
        </p:txBody>
      </p:sp>
      <p:sp>
        <p:nvSpPr>
          <p:cNvPr id="3" name="コンテンツ プレースホルダー 2">
            <a:extLst>
              <a:ext uri="{FF2B5EF4-FFF2-40B4-BE49-F238E27FC236}">
                <a16:creationId xmlns:a16="http://schemas.microsoft.com/office/drawing/2014/main" id="{70610C22-5E3C-4098-AD68-3A61EBDD60B7}"/>
              </a:ext>
            </a:extLst>
          </p:cNvPr>
          <p:cNvSpPr>
            <a:spLocks noGrp="1"/>
          </p:cNvSpPr>
          <p:nvPr>
            <p:ph idx="1"/>
          </p:nvPr>
        </p:nvSpPr>
        <p:spPr/>
        <p:txBody>
          <a:bodyPr/>
          <a:lstStyle/>
          <a:p>
            <a:r>
              <a:rPr lang="ja-JP" altLang="en-US" dirty="0"/>
              <a:t>「星をつなげてものの形としてみる」ことはどの地域でもあったため地域によってどのように見るかは変わる</a:t>
            </a:r>
            <a:endParaRPr kumimoji="1" lang="ja-JP" altLang="en-US" dirty="0"/>
          </a:p>
        </p:txBody>
      </p:sp>
    </p:spTree>
    <p:extLst>
      <p:ext uri="{BB962C8B-B14F-4D97-AF65-F5344CB8AC3E}">
        <p14:creationId xmlns:p14="http://schemas.microsoft.com/office/powerpoint/2010/main" val="332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CB1C5-F923-4366-9EA1-F9922EE4944B}"/>
              </a:ext>
            </a:extLst>
          </p:cNvPr>
          <p:cNvSpPr>
            <a:spLocks noGrp="1"/>
          </p:cNvSpPr>
          <p:nvPr>
            <p:ph type="title"/>
          </p:nvPr>
        </p:nvSpPr>
        <p:spPr/>
        <p:txBody>
          <a:bodyPr/>
          <a:lstStyle/>
          <a:p>
            <a:r>
              <a:rPr lang="ja-JP" altLang="en-US" dirty="0"/>
              <a:t>バビロニアの星座</a:t>
            </a:r>
            <a:endParaRPr kumimoji="1" lang="ja-JP" altLang="en-US" dirty="0"/>
          </a:p>
        </p:txBody>
      </p:sp>
      <p:sp>
        <p:nvSpPr>
          <p:cNvPr id="3" name="コンテンツ プレースホルダー 2">
            <a:extLst>
              <a:ext uri="{FF2B5EF4-FFF2-40B4-BE49-F238E27FC236}">
                <a16:creationId xmlns:a16="http://schemas.microsoft.com/office/drawing/2014/main" id="{99866480-0B0D-4E46-8261-0CC3521FF1FD}"/>
              </a:ext>
            </a:extLst>
          </p:cNvPr>
          <p:cNvSpPr>
            <a:spLocks noGrp="1"/>
          </p:cNvSpPr>
          <p:nvPr>
            <p:ph idx="1"/>
          </p:nvPr>
        </p:nvSpPr>
        <p:spPr/>
        <p:txBody>
          <a:bodyPr>
            <a:normAutofit lnSpcReduction="10000"/>
          </a:bodyPr>
          <a:lstStyle/>
          <a:p>
            <a:r>
              <a:rPr lang="ja-JP" altLang="en-US" dirty="0"/>
              <a:t>現在伝わっている星座の原型は</a:t>
            </a:r>
            <a:r>
              <a:rPr lang="ja-JP" altLang="en-US" dirty="0">
                <a:solidFill>
                  <a:srgbClr val="FF0000"/>
                </a:solidFill>
              </a:rPr>
              <a:t>メソポタミア地方カルデア人（新バビロニア王国）</a:t>
            </a:r>
            <a:endParaRPr lang="en-US" altLang="ja-JP" dirty="0">
              <a:solidFill>
                <a:srgbClr val="FF0000"/>
              </a:solidFill>
            </a:endParaRPr>
          </a:p>
          <a:p>
            <a:pPr lvl="1"/>
            <a:r>
              <a:rPr lang="ja-JP" altLang="en-US" dirty="0"/>
              <a:t>イラクあたり</a:t>
            </a:r>
            <a:endParaRPr lang="en-US" altLang="ja-JP" dirty="0"/>
          </a:p>
          <a:p>
            <a:pPr lvl="1"/>
            <a:r>
              <a:rPr lang="ja-JP" altLang="en-US" dirty="0"/>
              <a:t>紀元前</a:t>
            </a:r>
            <a:r>
              <a:rPr lang="en-US" altLang="ja-JP" dirty="0"/>
              <a:t>2000~1900</a:t>
            </a:r>
            <a:r>
              <a:rPr lang="ja-JP" altLang="en-US" dirty="0"/>
              <a:t>年　シュメール人　アッカド人</a:t>
            </a:r>
          </a:p>
          <a:p>
            <a:pPr lvl="2"/>
            <a:r>
              <a:rPr lang="ja-JP" altLang="en-US" dirty="0"/>
              <a:t>太陽を「年老いた羊」，見える惑星を「年老いた羊の星」，星々を「天の羊たち」と呼ぶ</a:t>
            </a:r>
          </a:p>
          <a:p>
            <a:pPr lvl="2"/>
            <a:r>
              <a:rPr lang="ja-JP" altLang="en-US" dirty="0"/>
              <a:t>その羊を飼う「羊飼いの星」を考えていたとされ，それは今の</a:t>
            </a:r>
            <a:r>
              <a:rPr lang="ja-JP" altLang="en-US" dirty="0" err="1"/>
              <a:t>うし</a:t>
            </a:r>
            <a:r>
              <a:rPr lang="ja-JP" altLang="en-US" dirty="0"/>
              <a:t>かい座アルクトゥルスとする説がある</a:t>
            </a:r>
          </a:p>
          <a:p>
            <a:r>
              <a:rPr lang="ja-JP" altLang="en-US" dirty="0"/>
              <a:t> 貿易を営んでいたフェニキア人がメソポタミア→フェニキア→ギリシャに星座を伝える</a:t>
            </a:r>
          </a:p>
          <a:p>
            <a:pPr lvl="1"/>
            <a:r>
              <a:rPr lang="ja-JP" altLang="en-US" dirty="0"/>
              <a:t>ホメロス「</a:t>
            </a:r>
            <a:r>
              <a:rPr lang="ja-JP" altLang="en-US" dirty="0" err="1"/>
              <a:t>星星</a:t>
            </a:r>
            <a:r>
              <a:rPr lang="ja-JP" altLang="en-US" dirty="0"/>
              <a:t>は水夫たちのために力あるものとしてゼウスによってつかわされた」</a:t>
            </a:r>
            <a:endParaRPr kumimoji="1" lang="ja-JP" altLang="en-US" dirty="0"/>
          </a:p>
        </p:txBody>
      </p:sp>
    </p:spTree>
    <p:extLst>
      <p:ext uri="{BB962C8B-B14F-4D97-AF65-F5344CB8AC3E}">
        <p14:creationId xmlns:p14="http://schemas.microsoft.com/office/powerpoint/2010/main" val="28841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DBE5D3-FF0A-400C-8679-08F6B58CF678}"/>
              </a:ext>
            </a:extLst>
          </p:cNvPr>
          <p:cNvSpPr>
            <a:spLocks noGrp="1"/>
          </p:cNvSpPr>
          <p:nvPr>
            <p:ph type="title"/>
          </p:nvPr>
        </p:nvSpPr>
        <p:spPr>
          <a:xfrm>
            <a:off x="838200" y="365126"/>
            <a:ext cx="10515600" cy="896116"/>
          </a:xfrm>
        </p:spPr>
        <p:txBody>
          <a:bodyPr/>
          <a:lstStyle/>
          <a:p>
            <a:r>
              <a:rPr kumimoji="1" lang="ja-JP" altLang="en-US" dirty="0"/>
              <a:t>ギリシャの星座</a:t>
            </a:r>
          </a:p>
        </p:txBody>
      </p:sp>
      <p:sp>
        <p:nvSpPr>
          <p:cNvPr id="3" name="コンテンツ プレースホルダー 2">
            <a:extLst>
              <a:ext uri="{FF2B5EF4-FFF2-40B4-BE49-F238E27FC236}">
                <a16:creationId xmlns:a16="http://schemas.microsoft.com/office/drawing/2014/main" id="{C08CE640-8299-420A-B556-11C8F0CEB275}"/>
              </a:ext>
            </a:extLst>
          </p:cNvPr>
          <p:cNvSpPr>
            <a:spLocks noGrp="1"/>
          </p:cNvSpPr>
          <p:nvPr>
            <p:ph idx="1"/>
          </p:nvPr>
        </p:nvSpPr>
        <p:spPr>
          <a:xfrm>
            <a:off x="147145" y="1434662"/>
            <a:ext cx="11897710" cy="5139559"/>
          </a:xfrm>
        </p:spPr>
        <p:txBody>
          <a:bodyPr/>
          <a:lstStyle/>
          <a:p>
            <a:r>
              <a:rPr lang="ja-JP" altLang="en-US" dirty="0"/>
              <a:t>ギリシャ最古の叙事詩</a:t>
            </a:r>
            <a:r>
              <a:rPr lang="en-US" altLang="ja-JP" dirty="0"/>
              <a:t>『</a:t>
            </a:r>
            <a:r>
              <a:rPr lang="ja-JP" altLang="en-US" dirty="0"/>
              <a:t>イリアス</a:t>
            </a:r>
            <a:r>
              <a:rPr lang="en-US" altLang="ja-JP" dirty="0"/>
              <a:t>』『</a:t>
            </a:r>
            <a:r>
              <a:rPr lang="ja-JP" altLang="en-US" dirty="0"/>
              <a:t>オデュッセイア</a:t>
            </a:r>
            <a:r>
              <a:rPr lang="en-US" altLang="ja-JP" dirty="0"/>
              <a:t>』</a:t>
            </a:r>
            <a:r>
              <a:rPr lang="ja-JP" altLang="en-US" dirty="0"/>
              <a:t>ホメロス</a:t>
            </a:r>
            <a:endParaRPr lang="en-US" altLang="ja-JP" dirty="0"/>
          </a:p>
          <a:p>
            <a:pPr lvl="1"/>
            <a:r>
              <a:rPr lang="ja-JP" altLang="en-US" dirty="0"/>
              <a:t>最古の文献</a:t>
            </a:r>
            <a:endParaRPr lang="en-US" altLang="ja-JP" dirty="0"/>
          </a:p>
          <a:p>
            <a:pPr lvl="1"/>
            <a:r>
              <a:rPr kumimoji="1" lang="ja-JP" altLang="en-US" dirty="0"/>
              <a:t>紀元前</a:t>
            </a:r>
            <a:r>
              <a:rPr kumimoji="1" lang="en-US" altLang="ja-JP" dirty="0"/>
              <a:t>800~750</a:t>
            </a:r>
            <a:r>
              <a:rPr kumimoji="1" lang="ja-JP" altLang="en-US" dirty="0"/>
              <a:t>年</a:t>
            </a:r>
            <a:endParaRPr kumimoji="1" lang="en-US" altLang="ja-JP" dirty="0"/>
          </a:p>
          <a:p>
            <a:r>
              <a:rPr lang="en-US" altLang="ja-JP" dirty="0"/>
              <a:t>『</a:t>
            </a:r>
            <a:r>
              <a:rPr lang="ja-JP" altLang="en-US" dirty="0"/>
              <a:t>ファイノメナ</a:t>
            </a:r>
            <a:r>
              <a:rPr lang="en-US" altLang="ja-JP" dirty="0"/>
              <a:t>』</a:t>
            </a:r>
            <a:r>
              <a:rPr lang="ja-JP" altLang="en-US" dirty="0"/>
              <a:t>（</a:t>
            </a:r>
            <a:r>
              <a:rPr lang="en-US" altLang="ja-JP" dirty="0" err="1"/>
              <a:t>Phainomena</a:t>
            </a:r>
            <a:r>
              <a:rPr lang="ja-JP" altLang="en-US" dirty="0"/>
              <a:t>）アトラス</a:t>
            </a:r>
            <a:endParaRPr lang="en-US" altLang="ja-JP" dirty="0"/>
          </a:p>
          <a:p>
            <a:pPr lvl="1"/>
            <a:r>
              <a:rPr kumimoji="1" lang="ja-JP" altLang="en-US" dirty="0"/>
              <a:t>星座を組織的に記述した現存最古の物</a:t>
            </a:r>
            <a:endParaRPr kumimoji="1" lang="en-US" altLang="ja-JP" dirty="0"/>
          </a:p>
          <a:p>
            <a:pPr lvl="1"/>
            <a:r>
              <a:rPr lang="en-US" altLang="ja-JP" dirty="0"/>
              <a:t>44</a:t>
            </a:r>
            <a:r>
              <a:rPr lang="ja-JP" altLang="en-US" dirty="0"/>
              <a:t>の星座</a:t>
            </a:r>
            <a:endParaRPr lang="en-US" altLang="ja-JP" dirty="0"/>
          </a:p>
          <a:p>
            <a:pPr lvl="1"/>
            <a:r>
              <a:rPr lang="ja-JP" altLang="en-US" dirty="0"/>
              <a:t>紀元前</a:t>
            </a:r>
            <a:r>
              <a:rPr lang="en-US" altLang="ja-JP" dirty="0"/>
              <a:t>300~250</a:t>
            </a:r>
            <a:r>
              <a:rPr lang="ja-JP" altLang="en-US" dirty="0"/>
              <a:t>年</a:t>
            </a:r>
            <a:endParaRPr lang="en-US" altLang="ja-JP" dirty="0"/>
          </a:p>
          <a:p>
            <a:r>
              <a:rPr lang="en-US" altLang="ja-JP" dirty="0"/>
              <a:t>『</a:t>
            </a:r>
            <a:r>
              <a:rPr lang="ja-JP" altLang="en-US" dirty="0"/>
              <a:t>メガレ・シンタクス</a:t>
            </a:r>
            <a:r>
              <a:rPr lang="en-US" altLang="ja-JP" dirty="0"/>
              <a:t>』</a:t>
            </a:r>
            <a:r>
              <a:rPr lang="ja-JP" altLang="en-US" dirty="0"/>
              <a:t>（</a:t>
            </a:r>
            <a:r>
              <a:rPr lang="en-US" altLang="ja-JP" dirty="0"/>
              <a:t>『</a:t>
            </a:r>
            <a:r>
              <a:rPr lang="ja-JP" altLang="en-US" dirty="0"/>
              <a:t>アルマゲスト</a:t>
            </a:r>
            <a:r>
              <a:rPr lang="en-US" altLang="ja-JP" dirty="0"/>
              <a:t>』</a:t>
            </a:r>
            <a:r>
              <a:rPr lang="ja-JP" altLang="en-US" dirty="0"/>
              <a:t>）プトレマイオス</a:t>
            </a:r>
            <a:endParaRPr lang="en-US" altLang="ja-JP" dirty="0"/>
          </a:p>
          <a:p>
            <a:pPr lvl="1"/>
            <a:r>
              <a:rPr lang="ja-JP" altLang="en-US" dirty="0"/>
              <a:t>古代天文学の集大成</a:t>
            </a:r>
            <a:endParaRPr lang="en-US" altLang="ja-JP" dirty="0"/>
          </a:p>
          <a:p>
            <a:pPr lvl="1"/>
            <a:r>
              <a:rPr lang="ja-JP" altLang="en-US" dirty="0"/>
              <a:t>プトレマイオスは地動説の人</a:t>
            </a:r>
            <a:endParaRPr lang="en-US" altLang="ja-JP" dirty="0"/>
          </a:p>
          <a:p>
            <a:pPr lvl="1"/>
            <a:r>
              <a:rPr lang="en-US" altLang="ja-JP" dirty="0"/>
              <a:t>48</a:t>
            </a:r>
            <a:r>
              <a:rPr lang="ja-JP" altLang="en-US" dirty="0"/>
              <a:t>の星座</a:t>
            </a:r>
            <a:endParaRPr lang="en-US" altLang="ja-JP" dirty="0"/>
          </a:p>
          <a:p>
            <a:endParaRPr kumimoji="1" lang="ja-JP" altLang="en-US" dirty="0"/>
          </a:p>
        </p:txBody>
      </p:sp>
    </p:spTree>
    <p:extLst>
      <p:ext uri="{BB962C8B-B14F-4D97-AF65-F5344CB8AC3E}">
        <p14:creationId xmlns:p14="http://schemas.microsoft.com/office/powerpoint/2010/main" val="133706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878F1-CA7E-44A9-A5E8-E6A8D9777FE0}"/>
              </a:ext>
            </a:extLst>
          </p:cNvPr>
          <p:cNvSpPr>
            <a:spLocks noGrp="1"/>
          </p:cNvSpPr>
          <p:nvPr>
            <p:ph type="title"/>
          </p:nvPr>
        </p:nvSpPr>
        <p:spPr/>
        <p:txBody>
          <a:bodyPr/>
          <a:lstStyle/>
          <a:p>
            <a:r>
              <a:rPr kumimoji="1" lang="ja-JP" altLang="en-US" dirty="0"/>
              <a:t>ギリシア神話とローマ神話</a:t>
            </a:r>
          </a:p>
        </p:txBody>
      </p:sp>
      <p:sp>
        <p:nvSpPr>
          <p:cNvPr id="3" name="コンテンツ プレースホルダー 2">
            <a:extLst>
              <a:ext uri="{FF2B5EF4-FFF2-40B4-BE49-F238E27FC236}">
                <a16:creationId xmlns:a16="http://schemas.microsoft.com/office/drawing/2014/main" id="{D5FD6B87-DCF9-4830-81F2-7E22D31F5E6F}"/>
              </a:ext>
            </a:extLst>
          </p:cNvPr>
          <p:cNvSpPr>
            <a:spLocks noGrp="1"/>
          </p:cNvSpPr>
          <p:nvPr>
            <p:ph idx="1"/>
          </p:nvPr>
        </p:nvSpPr>
        <p:spPr/>
        <p:txBody>
          <a:bodyPr/>
          <a:lstStyle/>
          <a:p>
            <a:r>
              <a:rPr kumimoji="1" lang="ja-JP" altLang="en-US" dirty="0"/>
              <a:t>ギリシャが栄えていた時にローマ帝国ができた</a:t>
            </a:r>
            <a:endParaRPr kumimoji="1" lang="en-US" altLang="ja-JP" dirty="0"/>
          </a:p>
          <a:p>
            <a:pPr lvl="1"/>
            <a:r>
              <a:rPr lang="ja-JP" altLang="en-US" dirty="0"/>
              <a:t>ラテン人</a:t>
            </a:r>
            <a:endParaRPr lang="en-US" altLang="ja-JP" dirty="0"/>
          </a:p>
          <a:p>
            <a:r>
              <a:rPr kumimoji="1" lang="ja-JP" altLang="en-US" dirty="0"/>
              <a:t>フェニキア人都市カルタゴなどを征服</a:t>
            </a:r>
            <a:endParaRPr kumimoji="1" lang="en-US" altLang="ja-JP" dirty="0"/>
          </a:p>
          <a:p>
            <a:pPr lvl="1"/>
            <a:r>
              <a:rPr lang="ja-JP" altLang="en-US" dirty="0"/>
              <a:t>この時に文明を吸収する</a:t>
            </a:r>
            <a:endParaRPr lang="en-US" altLang="ja-JP" dirty="0"/>
          </a:p>
          <a:p>
            <a:r>
              <a:rPr kumimoji="1" lang="ja-JP" altLang="en-US" dirty="0"/>
              <a:t>なお，この時点でギリシャの文明が流れ込んでいたため，ギリシア神話</a:t>
            </a:r>
            <a:r>
              <a:rPr lang="ja-JP" altLang="en-US" dirty="0"/>
              <a:t>とローマ神話で対応づいている部分が存在する</a:t>
            </a:r>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3317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2DB14-D5AC-4C4E-B7C2-3F58FF87BCAF}"/>
              </a:ext>
            </a:extLst>
          </p:cNvPr>
          <p:cNvSpPr>
            <a:spLocks noGrp="1"/>
          </p:cNvSpPr>
          <p:nvPr>
            <p:ph type="title"/>
          </p:nvPr>
        </p:nvSpPr>
        <p:spPr/>
        <p:txBody>
          <a:bodyPr/>
          <a:lstStyle/>
          <a:p>
            <a:r>
              <a:rPr kumimoji="1" lang="ja-JP" altLang="en-US" dirty="0"/>
              <a:t>コペルニクス前までの話</a:t>
            </a:r>
          </a:p>
        </p:txBody>
      </p:sp>
      <p:sp>
        <p:nvSpPr>
          <p:cNvPr id="3" name="コンテンツ プレースホルダー 2">
            <a:extLst>
              <a:ext uri="{FF2B5EF4-FFF2-40B4-BE49-F238E27FC236}">
                <a16:creationId xmlns:a16="http://schemas.microsoft.com/office/drawing/2014/main" id="{923DF967-7ACF-42FF-A31A-E88C4E211361}"/>
              </a:ext>
            </a:extLst>
          </p:cNvPr>
          <p:cNvSpPr>
            <a:spLocks noGrp="1"/>
          </p:cNvSpPr>
          <p:nvPr>
            <p:ph idx="1"/>
          </p:nvPr>
        </p:nvSpPr>
        <p:spPr/>
        <p:txBody>
          <a:bodyPr/>
          <a:lstStyle/>
          <a:p>
            <a:r>
              <a:rPr kumimoji="1" lang="ja-JP" altLang="en-US" dirty="0"/>
              <a:t>プトレマイオスからコペルニクスが出るまで，停滞</a:t>
            </a:r>
            <a:endParaRPr kumimoji="1" lang="en-US" altLang="ja-JP" dirty="0"/>
          </a:p>
          <a:p>
            <a:pPr lvl="1"/>
            <a:r>
              <a:rPr lang="ja-JP" altLang="en-US" dirty="0"/>
              <a:t>戦争・侵略などで進歩がなかった　化学暗黒の時代</a:t>
            </a:r>
            <a:endParaRPr lang="en-US" altLang="ja-JP" dirty="0"/>
          </a:p>
          <a:p>
            <a:endParaRPr kumimoji="1" lang="en-US" altLang="ja-JP" dirty="0"/>
          </a:p>
          <a:p>
            <a:r>
              <a:rPr lang="ja-JP" altLang="en-US" dirty="0"/>
              <a:t>アラビア（ムハンマドの出現・イスラム帝国）が侵略</a:t>
            </a:r>
            <a:endParaRPr lang="en-US" altLang="ja-JP" dirty="0"/>
          </a:p>
          <a:p>
            <a:pPr lvl="1"/>
            <a:r>
              <a:rPr kumimoji="1" lang="ja-JP" altLang="en-US" dirty="0"/>
              <a:t>ギリシャの天文学の知識が吸収される</a:t>
            </a:r>
            <a:endParaRPr kumimoji="1" lang="en-US" altLang="ja-JP" dirty="0"/>
          </a:p>
          <a:p>
            <a:pPr lvl="1"/>
            <a:r>
              <a:rPr lang="ja-JP" altLang="en-US" dirty="0"/>
              <a:t>メッカ拝礼のために方角を知る必要があったという実用的な理由で天文学が重宝される</a:t>
            </a:r>
            <a:endParaRPr lang="en-US" altLang="ja-JP" dirty="0"/>
          </a:p>
          <a:p>
            <a:pPr lvl="1"/>
            <a:r>
              <a:rPr kumimoji="1" lang="ja-JP" altLang="en-US" dirty="0"/>
              <a:t>この時代は実用的な観測面での業績が多い</a:t>
            </a:r>
          </a:p>
        </p:txBody>
      </p:sp>
    </p:spTree>
    <p:extLst>
      <p:ext uri="{BB962C8B-B14F-4D97-AF65-F5344CB8AC3E}">
        <p14:creationId xmlns:p14="http://schemas.microsoft.com/office/powerpoint/2010/main" val="210953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07738F-3774-41B0-A51C-866AED83CD68}"/>
              </a:ext>
            </a:extLst>
          </p:cNvPr>
          <p:cNvSpPr>
            <a:spLocks noGrp="1"/>
          </p:cNvSpPr>
          <p:nvPr>
            <p:ph type="title"/>
          </p:nvPr>
        </p:nvSpPr>
        <p:spPr/>
        <p:txBody>
          <a:bodyPr/>
          <a:lstStyle/>
          <a:p>
            <a:r>
              <a:rPr kumimoji="1" lang="ja-JP" altLang="en-US" dirty="0"/>
              <a:t>近代</a:t>
            </a:r>
          </a:p>
        </p:txBody>
      </p:sp>
      <p:sp>
        <p:nvSpPr>
          <p:cNvPr id="3" name="コンテンツ プレースホルダー 2">
            <a:extLst>
              <a:ext uri="{FF2B5EF4-FFF2-40B4-BE49-F238E27FC236}">
                <a16:creationId xmlns:a16="http://schemas.microsoft.com/office/drawing/2014/main" id="{AC3F07E4-0E8E-45FE-B7A4-1D2F231DB446}"/>
              </a:ext>
            </a:extLst>
          </p:cNvPr>
          <p:cNvSpPr>
            <a:spLocks noGrp="1"/>
          </p:cNvSpPr>
          <p:nvPr>
            <p:ph idx="1"/>
          </p:nvPr>
        </p:nvSpPr>
        <p:spPr/>
        <p:txBody>
          <a:bodyPr/>
          <a:lstStyle/>
          <a:p>
            <a:r>
              <a:rPr kumimoji="1" lang="ja-JP" altLang="en-US" dirty="0"/>
              <a:t>新たな星座の考案</a:t>
            </a:r>
            <a:endParaRPr kumimoji="1" lang="en-US" altLang="ja-JP" dirty="0"/>
          </a:p>
          <a:p>
            <a:pPr lvl="1"/>
            <a:r>
              <a:rPr lang="ja-JP" altLang="en-US" dirty="0"/>
              <a:t>北半球：明るい星を網羅しきれていないので計測に不便</a:t>
            </a:r>
            <a:endParaRPr lang="en-US" altLang="ja-JP" dirty="0"/>
          </a:p>
          <a:p>
            <a:pPr lvl="1"/>
            <a:r>
              <a:rPr kumimoji="1" lang="ja-JP" altLang="en-US" dirty="0"/>
              <a:t>大航海時代→航海によって違う緯度からの観測，南極周りが追加</a:t>
            </a:r>
            <a:endParaRPr kumimoji="1" lang="en-US" altLang="ja-JP" dirty="0"/>
          </a:p>
          <a:p>
            <a:r>
              <a:rPr lang="en-US" altLang="ja-JP" dirty="0"/>
              <a:t>16</a:t>
            </a:r>
            <a:r>
              <a:rPr lang="ja-JP" altLang="en-US" dirty="0"/>
              <a:t>世紀から</a:t>
            </a:r>
            <a:r>
              <a:rPr lang="en-US" altLang="ja-JP" dirty="0"/>
              <a:t>300</a:t>
            </a:r>
            <a:r>
              <a:rPr lang="ja-JP" altLang="en-US" dirty="0"/>
              <a:t>年議論される</a:t>
            </a:r>
            <a:endParaRPr lang="en-US" altLang="ja-JP" dirty="0"/>
          </a:p>
          <a:p>
            <a:pPr lvl="1"/>
            <a:r>
              <a:rPr kumimoji="1" lang="en-US" altLang="ja-JP" dirty="0"/>
              <a:t>1603</a:t>
            </a:r>
            <a:r>
              <a:rPr kumimoji="1" lang="ja-JP" altLang="en-US" dirty="0"/>
              <a:t>年，</a:t>
            </a:r>
            <a:r>
              <a:rPr kumimoji="1" lang="en-US" altLang="ja-JP" dirty="0"/>
              <a:t>『</a:t>
            </a:r>
            <a:r>
              <a:rPr kumimoji="1" lang="ja-JP" altLang="en-US" dirty="0"/>
              <a:t>ウラノメトリア</a:t>
            </a:r>
            <a:r>
              <a:rPr kumimoji="1" lang="en-US" altLang="ja-JP" dirty="0"/>
              <a:t>』</a:t>
            </a:r>
            <a:r>
              <a:rPr kumimoji="1" lang="ja-JP" altLang="en-US" dirty="0"/>
              <a:t>バイアー　</a:t>
            </a:r>
            <a:r>
              <a:rPr kumimoji="1" lang="en-US" altLang="ja-JP" dirty="0"/>
              <a:t>60</a:t>
            </a:r>
            <a:r>
              <a:rPr kumimoji="1" lang="ja-JP" altLang="en-US" dirty="0"/>
              <a:t>の星座</a:t>
            </a:r>
            <a:endParaRPr kumimoji="1" lang="en-US" altLang="ja-JP" dirty="0"/>
          </a:p>
          <a:p>
            <a:pPr lvl="2"/>
            <a:r>
              <a:rPr lang="ja-JP" altLang="en-US" dirty="0"/>
              <a:t>各星座の光量の順にアルファベットをふるバイアー符号</a:t>
            </a:r>
            <a:endParaRPr lang="en-US" altLang="ja-JP" dirty="0"/>
          </a:p>
          <a:p>
            <a:pPr lvl="2"/>
            <a:r>
              <a:rPr kumimoji="1" lang="ja-JP" altLang="en-US" dirty="0"/>
              <a:t>１つの星座ごとに１つの図としているのが新しかった</a:t>
            </a:r>
            <a:endParaRPr kumimoji="1" lang="en-US" altLang="ja-JP" dirty="0"/>
          </a:p>
          <a:p>
            <a:pPr lvl="1"/>
            <a:r>
              <a:rPr lang="en-US" altLang="ja-JP" dirty="0"/>
              <a:t>1713-62 </a:t>
            </a:r>
            <a:r>
              <a:rPr lang="ja-JP" altLang="en-US" dirty="0"/>
              <a:t>ラカーユ</a:t>
            </a:r>
            <a:endParaRPr lang="en-US" altLang="ja-JP" dirty="0"/>
          </a:p>
          <a:p>
            <a:pPr lvl="2"/>
            <a:r>
              <a:rPr kumimoji="1" lang="ja-JP" altLang="en-US" dirty="0"/>
              <a:t>この人の設定した新星座でだいたい決まりきった</a:t>
            </a:r>
          </a:p>
        </p:txBody>
      </p:sp>
    </p:spTree>
    <p:extLst>
      <p:ext uri="{BB962C8B-B14F-4D97-AF65-F5344CB8AC3E}">
        <p14:creationId xmlns:p14="http://schemas.microsoft.com/office/powerpoint/2010/main" val="266643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5333C-990B-470D-9A00-939672D4B6C8}"/>
              </a:ext>
            </a:extLst>
          </p:cNvPr>
          <p:cNvSpPr>
            <a:spLocks noGrp="1"/>
          </p:cNvSpPr>
          <p:nvPr>
            <p:ph type="title"/>
          </p:nvPr>
        </p:nvSpPr>
        <p:spPr/>
        <p:txBody>
          <a:bodyPr/>
          <a:lstStyle/>
          <a:p>
            <a:r>
              <a:rPr kumimoji="1" lang="ja-JP" altLang="en-US" dirty="0"/>
              <a:t>現代の星座</a:t>
            </a:r>
          </a:p>
        </p:txBody>
      </p:sp>
      <p:sp>
        <p:nvSpPr>
          <p:cNvPr id="3" name="コンテンツ プレースホルダー 2">
            <a:extLst>
              <a:ext uri="{FF2B5EF4-FFF2-40B4-BE49-F238E27FC236}">
                <a16:creationId xmlns:a16="http://schemas.microsoft.com/office/drawing/2014/main" id="{0B2F8EBB-78AF-45C5-9899-5E7D6BDB5B00}"/>
              </a:ext>
            </a:extLst>
          </p:cNvPr>
          <p:cNvSpPr>
            <a:spLocks noGrp="1"/>
          </p:cNvSpPr>
          <p:nvPr>
            <p:ph idx="1"/>
          </p:nvPr>
        </p:nvSpPr>
        <p:spPr/>
        <p:txBody>
          <a:bodyPr/>
          <a:lstStyle/>
          <a:p>
            <a:r>
              <a:rPr kumimoji="1" lang="ja-JP" altLang="en-US" dirty="0"/>
              <a:t>第一次世界大戦後，国際天文聯盟（今の国際天文学連合）の</a:t>
            </a:r>
            <a:r>
              <a:rPr kumimoji="1" lang="en-US" altLang="ja-JP" dirty="0"/>
              <a:t>1922</a:t>
            </a:r>
            <a:r>
              <a:rPr kumimoji="1" lang="ja-JP" altLang="en-US" dirty="0"/>
              <a:t>年の総会で現在の星座の原案提出，</a:t>
            </a:r>
            <a:r>
              <a:rPr kumimoji="1" lang="en-US" altLang="ja-JP" dirty="0"/>
              <a:t>1928</a:t>
            </a:r>
            <a:r>
              <a:rPr kumimoji="1" lang="ja-JP" altLang="en-US" dirty="0"/>
              <a:t>年承認</a:t>
            </a:r>
            <a:endParaRPr kumimoji="1" lang="en-US" altLang="ja-JP" dirty="0"/>
          </a:p>
          <a:p>
            <a:endParaRPr kumimoji="1" lang="ja-JP" altLang="en-US" dirty="0"/>
          </a:p>
        </p:txBody>
      </p:sp>
    </p:spTree>
    <p:extLst>
      <p:ext uri="{BB962C8B-B14F-4D97-AF65-F5344CB8AC3E}">
        <p14:creationId xmlns:p14="http://schemas.microsoft.com/office/powerpoint/2010/main" val="2513947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1367</TotalTime>
  <Words>534</Words>
  <Application>Microsoft Office PowerPoint</Application>
  <PresentationFormat>ワイド画面</PresentationFormat>
  <Paragraphs>80</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星座</vt:lpstr>
      <vt:lpstr>歴史</vt:lpstr>
      <vt:lpstr>歴史</vt:lpstr>
      <vt:lpstr>バビロニアの星座</vt:lpstr>
      <vt:lpstr>ギリシャの星座</vt:lpstr>
      <vt:lpstr>ギリシア神話とローマ神話</vt:lpstr>
      <vt:lpstr>コペルニクス前までの話</vt:lpstr>
      <vt:lpstr>近代</vt:lpstr>
      <vt:lpstr>現代の星座</vt:lpstr>
      <vt:lpstr>（日本の）星座占い</vt:lpstr>
      <vt:lpstr>二十八宿</vt:lpstr>
      <vt:lpstr>「星座」という言葉</vt:lpstr>
      <vt:lpstr>神話</vt:lpstr>
      <vt:lpstr>春：ふたご座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星座</dc:title>
  <dc:creator>AKIYAMA YOH</dc:creator>
  <cp:lastModifiedBy>AKIYAMA YOH</cp:lastModifiedBy>
  <cp:revision>15</cp:revision>
  <dcterms:created xsi:type="dcterms:W3CDTF">2018-01-04T06:07:37Z</dcterms:created>
  <dcterms:modified xsi:type="dcterms:W3CDTF">2018-01-09T07:27:17Z</dcterms:modified>
</cp:coreProperties>
</file>