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67" r:id="rId3"/>
    <p:sldId id="270" r:id="rId4"/>
    <p:sldId id="271" r:id="rId5"/>
    <p:sldId id="272" r:id="rId6"/>
    <p:sldId id="273" r:id="rId7"/>
    <p:sldId id="274" r:id="rId8"/>
    <p:sldId id="290" r:id="rId9"/>
    <p:sldId id="275" r:id="rId10"/>
    <p:sldId id="276" r:id="rId11"/>
    <p:sldId id="286" r:id="rId12"/>
    <p:sldId id="294" r:id="rId13"/>
    <p:sldId id="287" r:id="rId14"/>
    <p:sldId id="293" r:id="rId15"/>
    <p:sldId id="285" r:id="rId16"/>
    <p:sldId id="295" r:id="rId17"/>
    <p:sldId id="296" r:id="rId18"/>
    <p:sldId id="292" r:id="rId19"/>
    <p:sldId id="280" r:id="rId20"/>
    <p:sldId id="281" r:id="rId21"/>
    <p:sldId id="297" r:id="rId22"/>
    <p:sldId id="26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38A"/>
    <a:srgbClr val="575756"/>
    <a:srgbClr val="E43D30"/>
    <a:srgbClr val="C1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3" autoAdjust="0"/>
  </p:normalViewPr>
  <p:slideViewPr>
    <p:cSldViewPr snapToGrid="0">
      <p:cViewPr varScale="1">
        <p:scale>
          <a:sx n="100" d="100"/>
          <a:sy n="100" d="100"/>
        </p:scale>
        <p:origin x="2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AD4BC-0AF5-447C-A2A3-3BB9AEFCBB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714A90-3A23-4FAF-A017-079AB204C615}">
      <dgm:prSet phldrT="[Texto]"/>
      <dgm:spPr/>
      <dgm:t>
        <a:bodyPr/>
        <a:lstStyle/>
        <a:p>
          <a:r>
            <a:rPr lang="pt-BR" noProof="0" dirty="0"/>
            <a:t>Pedido</a:t>
          </a:r>
        </a:p>
        <a:p>
          <a:r>
            <a:rPr lang="pt-BR" noProof="0" dirty="0"/>
            <a:t>(Entidade)</a:t>
          </a:r>
        </a:p>
      </dgm:t>
    </dgm:pt>
    <dgm:pt modelId="{1E0469AE-DA17-43BC-BD68-FF810E76CA4D}" type="parTrans" cxnId="{D9CEAF1D-2490-42CE-B66C-9F2AC760A4DB}">
      <dgm:prSet/>
      <dgm:spPr/>
      <dgm:t>
        <a:bodyPr/>
        <a:lstStyle/>
        <a:p>
          <a:endParaRPr lang="pt-BR"/>
        </a:p>
      </dgm:t>
    </dgm:pt>
    <dgm:pt modelId="{8B01551B-3D66-4EC4-8F7E-75CEFAF293F7}" type="sibTrans" cxnId="{D9CEAF1D-2490-42CE-B66C-9F2AC760A4DB}">
      <dgm:prSet/>
      <dgm:spPr/>
      <dgm:t>
        <a:bodyPr/>
        <a:lstStyle/>
        <a:p>
          <a:endParaRPr lang="pt-BR"/>
        </a:p>
      </dgm:t>
    </dgm:pt>
    <dgm:pt modelId="{D695E016-1DCF-4A67-99EF-C9C96766E3D2}">
      <dgm:prSet phldrT="[Texto]"/>
      <dgm:spPr/>
      <dgm:t>
        <a:bodyPr/>
        <a:lstStyle/>
        <a:p>
          <a:r>
            <a:rPr lang="en-US" dirty="0"/>
            <a:t>Item</a:t>
          </a:r>
        </a:p>
        <a:p>
          <a:r>
            <a:rPr lang="en-US" dirty="0"/>
            <a:t>(</a:t>
          </a:r>
          <a:r>
            <a:rPr lang="pt-BR" noProof="0" dirty="0"/>
            <a:t>Entidade</a:t>
          </a:r>
          <a:r>
            <a:rPr lang="en-US" dirty="0"/>
            <a:t>)</a:t>
          </a:r>
          <a:endParaRPr lang="pt-BR" dirty="0"/>
        </a:p>
      </dgm:t>
    </dgm:pt>
    <dgm:pt modelId="{F4D5A1F8-FE21-4A29-99AF-417E4E0D5E0C}" type="parTrans" cxnId="{FEC79088-3427-4D56-8025-ED77405821F5}">
      <dgm:prSet/>
      <dgm:spPr/>
      <dgm:t>
        <a:bodyPr/>
        <a:lstStyle/>
        <a:p>
          <a:endParaRPr lang="pt-BR"/>
        </a:p>
      </dgm:t>
    </dgm:pt>
    <dgm:pt modelId="{FBB5D5DA-65AF-40A9-A443-D8CFC9B786D1}" type="sibTrans" cxnId="{FEC79088-3427-4D56-8025-ED77405821F5}">
      <dgm:prSet/>
      <dgm:spPr/>
      <dgm:t>
        <a:bodyPr/>
        <a:lstStyle/>
        <a:p>
          <a:endParaRPr lang="pt-BR"/>
        </a:p>
      </dgm:t>
    </dgm:pt>
    <dgm:pt modelId="{BCA73544-8627-4B73-A20E-47691031F107}">
      <dgm:prSet phldrT="[Texto]"/>
      <dgm:spPr/>
      <dgm:t>
        <a:bodyPr/>
        <a:lstStyle/>
        <a:p>
          <a:r>
            <a:rPr lang="pt-BR" noProof="0" dirty="0"/>
            <a:t>Endereço</a:t>
          </a:r>
        </a:p>
        <a:p>
          <a:r>
            <a:rPr lang="pt-BR" noProof="0" dirty="0"/>
            <a:t>(Objeto de Valor)</a:t>
          </a:r>
        </a:p>
      </dgm:t>
    </dgm:pt>
    <dgm:pt modelId="{F4B4EC1D-22BF-4A9B-9AC1-17CD07372339}" type="parTrans" cxnId="{20636316-4F9F-4589-B440-FFE305E42BD6}">
      <dgm:prSet/>
      <dgm:spPr/>
      <dgm:t>
        <a:bodyPr/>
        <a:lstStyle/>
        <a:p>
          <a:endParaRPr lang="pt-BR"/>
        </a:p>
      </dgm:t>
    </dgm:pt>
    <dgm:pt modelId="{41C47748-1AC7-47DF-9657-8E009E650988}" type="sibTrans" cxnId="{20636316-4F9F-4589-B440-FFE305E42BD6}">
      <dgm:prSet/>
      <dgm:spPr/>
      <dgm:t>
        <a:bodyPr/>
        <a:lstStyle/>
        <a:p>
          <a:endParaRPr lang="pt-BR"/>
        </a:p>
      </dgm:t>
    </dgm:pt>
    <dgm:pt modelId="{63898D21-7235-4D86-BCDA-33A41D90721F}" type="pres">
      <dgm:prSet presAssocID="{D68AD4BC-0AF5-447C-A2A3-3BB9AEFCBB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2D1205-6E8E-4E4A-B7B4-762548CAE19A}" type="pres">
      <dgm:prSet presAssocID="{1B714A90-3A23-4FAF-A017-079AB204C615}" presName="root1" presStyleCnt="0"/>
      <dgm:spPr/>
    </dgm:pt>
    <dgm:pt modelId="{9D94673A-1B62-4DA5-BA2A-DF52F8CDA1E3}" type="pres">
      <dgm:prSet presAssocID="{1B714A90-3A23-4FAF-A017-079AB204C615}" presName="LevelOneTextNode" presStyleLbl="node0" presStyleIdx="0" presStyleCnt="1">
        <dgm:presLayoutVars>
          <dgm:chPref val="3"/>
        </dgm:presLayoutVars>
      </dgm:prSet>
      <dgm:spPr/>
    </dgm:pt>
    <dgm:pt modelId="{6F588D78-7CEC-4BA8-8FAA-4C759C0415B8}" type="pres">
      <dgm:prSet presAssocID="{1B714A90-3A23-4FAF-A017-079AB204C615}" presName="level2hierChild" presStyleCnt="0"/>
      <dgm:spPr/>
    </dgm:pt>
    <dgm:pt modelId="{FA26D184-9CF5-4A0B-94AC-EA7920052921}" type="pres">
      <dgm:prSet presAssocID="{F4D5A1F8-FE21-4A29-99AF-417E4E0D5E0C}" presName="conn2-1" presStyleLbl="parChTrans1D2" presStyleIdx="0" presStyleCnt="2"/>
      <dgm:spPr/>
    </dgm:pt>
    <dgm:pt modelId="{EF2A8308-CADC-4684-A593-1A78D519ED78}" type="pres">
      <dgm:prSet presAssocID="{F4D5A1F8-FE21-4A29-99AF-417E4E0D5E0C}" presName="connTx" presStyleLbl="parChTrans1D2" presStyleIdx="0" presStyleCnt="2"/>
      <dgm:spPr/>
    </dgm:pt>
    <dgm:pt modelId="{B6783E7F-D54E-47C5-B4CC-18CD9A1610B8}" type="pres">
      <dgm:prSet presAssocID="{D695E016-1DCF-4A67-99EF-C9C96766E3D2}" presName="root2" presStyleCnt="0"/>
      <dgm:spPr/>
    </dgm:pt>
    <dgm:pt modelId="{5857604A-140A-4239-9269-7A99C9015556}" type="pres">
      <dgm:prSet presAssocID="{D695E016-1DCF-4A67-99EF-C9C96766E3D2}" presName="LevelTwoTextNode" presStyleLbl="node2" presStyleIdx="0" presStyleCnt="2">
        <dgm:presLayoutVars>
          <dgm:chPref val="3"/>
        </dgm:presLayoutVars>
      </dgm:prSet>
      <dgm:spPr/>
    </dgm:pt>
    <dgm:pt modelId="{535019EA-1F24-4F5D-BA72-54386AB93BB8}" type="pres">
      <dgm:prSet presAssocID="{D695E016-1DCF-4A67-99EF-C9C96766E3D2}" presName="level3hierChild" presStyleCnt="0"/>
      <dgm:spPr/>
    </dgm:pt>
    <dgm:pt modelId="{3E4CD897-2443-410B-B85F-D1F062FBFEA3}" type="pres">
      <dgm:prSet presAssocID="{F4B4EC1D-22BF-4A9B-9AC1-17CD07372339}" presName="conn2-1" presStyleLbl="parChTrans1D2" presStyleIdx="1" presStyleCnt="2"/>
      <dgm:spPr/>
    </dgm:pt>
    <dgm:pt modelId="{184475A9-D0B4-421A-98C4-5D4FE46889C1}" type="pres">
      <dgm:prSet presAssocID="{F4B4EC1D-22BF-4A9B-9AC1-17CD07372339}" presName="connTx" presStyleLbl="parChTrans1D2" presStyleIdx="1" presStyleCnt="2"/>
      <dgm:spPr/>
    </dgm:pt>
    <dgm:pt modelId="{B58381F7-2BED-49A0-ACFB-5FF908623487}" type="pres">
      <dgm:prSet presAssocID="{BCA73544-8627-4B73-A20E-47691031F107}" presName="root2" presStyleCnt="0"/>
      <dgm:spPr/>
    </dgm:pt>
    <dgm:pt modelId="{EBB03773-C4D9-4873-A035-99F983E1CF54}" type="pres">
      <dgm:prSet presAssocID="{BCA73544-8627-4B73-A20E-47691031F107}" presName="LevelTwoTextNode" presStyleLbl="node2" presStyleIdx="1" presStyleCnt="2">
        <dgm:presLayoutVars>
          <dgm:chPref val="3"/>
        </dgm:presLayoutVars>
      </dgm:prSet>
      <dgm:spPr/>
    </dgm:pt>
    <dgm:pt modelId="{86FC68A5-C0F6-416B-BD52-BC2E5829F79A}" type="pres">
      <dgm:prSet presAssocID="{BCA73544-8627-4B73-A20E-47691031F107}" presName="level3hierChild" presStyleCnt="0"/>
      <dgm:spPr/>
    </dgm:pt>
  </dgm:ptLst>
  <dgm:cxnLst>
    <dgm:cxn modelId="{20636316-4F9F-4589-B440-FFE305E42BD6}" srcId="{1B714A90-3A23-4FAF-A017-079AB204C615}" destId="{BCA73544-8627-4B73-A20E-47691031F107}" srcOrd="1" destOrd="0" parTransId="{F4B4EC1D-22BF-4A9B-9AC1-17CD07372339}" sibTransId="{41C47748-1AC7-47DF-9657-8E009E650988}"/>
    <dgm:cxn modelId="{D9CEAF1D-2490-42CE-B66C-9F2AC760A4DB}" srcId="{D68AD4BC-0AF5-447C-A2A3-3BB9AEFCBB35}" destId="{1B714A90-3A23-4FAF-A017-079AB204C615}" srcOrd="0" destOrd="0" parTransId="{1E0469AE-DA17-43BC-BD68-FF810E76CA4D}" sibTransId="{8B01551B-3D66-4EC4-8F7E-75CEFAF293F7}"/>
    <dgm:cxn modelId="{FEBEB833-2BD8-463F-91AC-1DABC4EDF2B4}" type="presOf" srcId="{F4B4EC1D-22BF-4A9B-9AC1-17CD07372339}" destId="{184475A9-D0B4-421A-98C4-5D4FE46889C1}" srcOrd="1" destOrd="0" presId="urn:microsoft.com/office/officeart/2005/8/layout/hierarchy2"/>
    <dgm:cxn modelId="{30E17975-F7FA-4E12-854D-F36DF78E5298}" type="presOf" srcId="{D695E016-1DCF-4A67-99EF-C9C96766E3D2}" destId="{5857604A-140A-4239-9269-7A99C9015556}" srcOrd="0" destOrd="0" presId="urn:microsoft.com/office/officeart/2005/8/layout/hierarchy2"/>
    <dgm:cxn modelId="{B9A6D377-09D6-4B8B-9682-736749F7AA05}" type="presOf" srcId="{BCA73544-8627-4B73-A20E-47691031F107}" destId="{EBB03773-C4D9-4873-A035-99F983E1CF54}" srcOrd="0" destOrd="0" presId="urn:microsoft.com/office/officeart/2005/8/layout/hierarchy2"/>
    <dgm:cxn modelId="{FEC79088-3427-4D56-8025-ED77405821F5}" srcId="{1B714A90-3A23-4FAF-A017-079AB204C615}" destId="{D695E016-1DCF-4A67-99EF-C9C96766E3D2}" srcOrd="0" destOrd="0" parTransId="{F4D5A1F8-FE21-4A29-99AF-417E4E0D5E0C}" sibTransId="{FBB5D5DA-65AF-40A9-A443-D8CFC9B786D1}"/>
    <dgm:cxn modelId="{D41A3998-F533-4F75-9B65-57DB1352C6BE}" type="presOf" srcId="{1B714A90-3A23-4FAF-A017-079AB204C615}" destId="{9D94673A-1B62-4DA5-BA2A-DF52F8CDA1E3}" srcOrd="0" destOrd="0" presId="urn:microsoft.com/office/officeart/2005/8/layout/hierarchy2"/>
    <dgm:cxn modelId="{62A12FD5-1F0B-4838-B597-E28779656921}" type="presOf" srcId="{F4B4EC1D-22BF-4A9B-9AC1-17CD07372339}" destId="{3E4CD897-2443-410B-B85F-D1F062FBFEA3}" srcOrd="0" destOrd="0" presId="urn:microsoft.com/office/officeart/2005/8/layout/hierarchy2"/>
    <dgm:cxn modelId="{1BC14CD7-35E9-4465-ADAC-ED340F3DF452}" type="presOf" srcId="{F4D5A1F8-FE21-4A29-99AF-417E4E0D5E0C}" destId="{FA26D184-9CF5-4A0B-94AC-EA7920052921}" srcOrd="0" destOrd="0" presId="urn:microsoft.com/office/officeart/2005/8/layout/hierarchy2"/>
    <dgm:cxn modelId="{069A49E4-9CD9-46BA-AF48-C093B1B8E64F}" type="presOf" srcId="{F4D5A1F8-FE21-4A29-99AF-417E4E0D5E0C}" destId="{EF2A8308-CADC-4684-A593-1A78D519ED78}" srcOrd="1" destOrd="0" presId="urn:microsoft.com/office/officeart/2005/8/layout/hierarchy2"/>
    <dgm:cxn modelId="{11A4D3FA-21C9-4437-9DC2-4BE892D852CF}" type="presOf" srcId="{D68AD4BC-0AF5-447C-A2A3-3BB9AEFCBB35}" destId="{63898D21-7235-4D86-BCDA-33A41D90721F}" srcOrd="0" destOrd="0" presId="urn:microsoft.com/office/officeart/2005/8/layout/hierarchy2"/>
    <dgm:cxn modelId="{92E46528-F305-4EF2-AF1A-F2810C81485F}" type="presParOf" srcId="{63898D21-7235-4D86-BCDA-33A41D90721F}" destId="{A72D1205-6E8E-4E4A-B7B4-762548CAE19A}" srcOrd="0" destOrd="0" presId="urn:microsoft.com/office/officeart/2005/8/layout/hierarchy2"/>
    <dgm:cxn modelId="{BB4066F9-D6EB-426E-B4DC-EE7F3065F224}" type="presParOf" srcId="{A72D1205-6E8E-4E4A-B7B4-762548CAE19A}" destId="{9D94673A-1B62-4DA5-BA2A-DF52F8CDA1E3}" srcOrd="0" destOrd="0" presId="urn:microsoft.com/office/officeart/2005/8/layout/hierarchy2"/>
    <dgm:cxn modelId="{A0045E95-79CD-4633-96A2-3057A46E5CA1}" type="presParOf" srcId="{A72D1205-6E8E-4E4A-B7B4-762548CAE19A}" destId="{6F588D78-7CEC-4BA8-8FAA-4C759C0415B8}" srcOrd="1" destOrd="0" presId="urn:microsoft.com/office/officeart/2005/8/layout/hierarchy2"/>
    <dgm:cxn modelId="{F02312A7-DF5B-4002-9818-3055B752E77D}" type="presParOf" srcId="{6F588D78-7CEC-4BA8-8FAA-4C759C0415B8}" destId="{FA26D184-9CF5-4A0B-94AC-EA7920052921}" srcOrd="0" destOrd="0" presId="urn:microsoft.com/office/officeart/2005/8/layout/hierarchy2"/>
    <dgm:cxn modelId="{69437BC6-9A04-475D-8B29-215BCCD068B1}" type="presParOf" srcId="{FA26D184-9CF5-4A0B-94AC-EA7920052921}" destId="{EF2A8308-CADC-4684-A593-1A78D519ED78}" srcOrd="0" destOrd="0" presId="urn:microsoft.com/office/officeart/2005/8/layout/hierarchy2"/>
    <dgm:cxn modelId="{001CF7A5-AA71-48CC-A19B-D86FF68E8570}" type="presParOf" srcId="{6F588D78-7CEC-4BA8-8FAA-4C759C0415B8}" destId="{B6783E7F-D54E-47C5-B4CC-18CD9A1610B8}" srcOrd="1" destOrd="0" presId="urn:microsoft.com/office/officeart/2005/8/layout/hierarchy2"/>
    <dgm:cxn modelId="{9C2A28FF-A780-46B8-9A52-A3F2FE1DCBD5}" type="presParOf" srcId="{B6783E7F-D54E-47C5-B4CC-18CD9A1610B8}" destId="{5857604A-140A-4239-9269-7A99C9015556}" srcOrd="0" destOrd="0" presId="urn:microsoft.com/office/officeart/2005/8/layout/hierarchy2"/>
    <dgm:cxn modelId="{7AAF8E63-9D31-4A4C-813F-32317D8412CC}" type="presParOf" srcId="{B6783E7F-D54E-47C5-B4CC-18CD9A1610B8}" destId="{535019EA-1F24-4F5D-BA72-54386AB93BB8}" srcOrd="1" destOrd="0" presId="urn:microsoft.com/office/officeart/2005/8/layout/hierarchy2"/>
    <dgm:cxn modelId="{D7119A0A-BC31-4B69-A493-734D481322FE}" type="presParOf" srcId="{6F588D78-7CEC-4BA8-8FAA-4C759C0415B8}" destId="{3E4CD897-2443-410B-B85F-D1F062FBFEA3}" srcOrd="2" destOrd="0" presId="urn:microsoft.com/office/officeart/2005/8/layout/hierarchy2"/>
    <dgm:cxn modelId="{A5D4DF0D-C040-4FF3-A0E6-52DA00B4FB4D}" type="presParOf" srcId="{3E4CD897-2443-410B-B85F-D1F062FBFEA3}" destId="{184475A9-D0B4-421A-98C4-5D4FE46889C1}" srcOrd="0" destOrd="0" presId="urn:microsoft.com/office/officeart/2005/8/layout/hierarchy2"/>
    <dgm:cxn modelId="{27C37CB4-A996-4A7C-8888-956F92BDE9EE}" type="presParOf" srcId="{6F588D78-7CEC-4BA8-8FAA-4C759C0415B8}" destId="{B58381F7-2BED-49A0-ACFB-5FF908623487}" srcOrd="3" destOrd="0" presId="urn:microsoft.com/office/officeart/2005/8/layout/hierarchy2"/>
    <dgm:cxn modelId="{4C58E036-C004-4616-BD14-09315F9EDBCD}" type="presParOf" srcId="{B58381F7-2BED-49A0-ACFB-5FF908623487}" destId="{EBB03773-C4D9-4873-A035-99F983E1CF54}" srcOrd="0" destOrd="0" presId="urn:microsoft.com/office/officeart/2005/8/layout/hierarchy2"/>
    <dgm:cxn modelId="{C786A032-78CE-4C63-8737-FAB9D1740573}" type="presParOf" srcId="{B58381F7-2BED-49A0-ACFB-5FF908623487}" destId="{86FC68A5-C0F6-416B-BD52-BC2E5829F7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673A-1B62-4DA5-BA2A-DF52F8CDA1E3}">
      <dsp:nvSpPr>
        <dsp:cNvPr id="0" name=""/>
        <dsp:cNvSpPr/>
      </dsp:nvSpPr>
      <dsp:spPr>
        <a:xfrm>
          <a:off x="676685" y="50019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Pedido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(Entidade)</a:t>
          </a:r>
        </a:p>
      </dsp:txBody>
      <dsp:txXfrm>
        <a:off x="702136" y="525648"/>
        <a:ext cx="1687009" cy="818053"/>
      </dsp:txXfrm>
    </dsp:sp>
    <dsp:sp modelId="{FA26D184-9CF5-4A0B-94AC-EA7920052921}">
      <dsp:nvSpPr>
        <dsp:cNvPr id="0" name=""/>
        <dsp:cNvSpPr/>
      </dsp:nvSpPr>
      <dsp:spPr>
        <a:xfrm rot="19457599">
          <a:off x="2334130" y="643014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663447"/>
        <a:ext cx="42804" cy="42804"/>
      </dsp:txXfrm>
    </dsp:sp>
    <dsp:sp modelId="{5857604A-140A-4239-9269-7A99C9015556}">
      <dsp:nvSpPr>
        <dsp:cNvPr id="0" name=""/>
        <dsp:cNvSpPr/>
      </dsp:nvSpPr>
      <dsp:spPr>
        <a:xfrm>
          <a:off x="3109761" y="547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Item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pt-BR" sz="1800" kern="1200" noProof="0" dirty="0"/>
            <a:t>Entidade</a:t>
          </a:r>
          <a:r>
            <a:rPr lang="en-US" sz="1800" kern="1200" dirty="0"/>
            <a:t>)</a:t>
          </a:r>
          <a:endParaRPr lang="pt-BR" sz="1800" kern="1200" dirty="0"/>
        </a:p>
      </dsp:txBody>
      <dsp:txXfrm>
        <a:off x="3135212" y="25998"/>
        <a:ext cx="1687009" cy="818053"/>
      </dsp:txXfrm>
    </dsp:sp>
    <dsp:sp modelId="{3E4CD897-2443-410B-B85F-D1F062FBFEA3}">
      <dsp:nvSpPr>
        <dsp:cNvPr id="0" name=""/>
        <dsp:cNvSpPr/>
      </dsp:nvSpPr>
      <dsp:spPr>
        <a:xfrm rot="2142401">
          <a:off x="2334130" y="1142663"/>
          <a:ext cx="85609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5609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740776" y="1163097"/>
        <a:ext cx="42804" cy="42804"/>
      </dsp:txXfrm>
    </dsp:sp>
    <dsp:sp modelId="{EBB03773-C4D9-4873-A035-99F983E1CF54}">
      <dsp:nvSpPr>
        <dsp:cNvPr id="0" name=""/>
        <dsp:cNvSpPr/>
      </dsp:nvSpPr>
      <dsp:spPr>
        <a:xfrm>
          <a:off x="3109761" y="999846"/>
          <a:ext cx="1737911" cy="86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Endereço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(Objeto de Valor)</a:t>
          </a:r>
        </a:p>
      </dsp:txBody>
      <dsp:txXfrm>
        <a:off x="3135212" y="1025297"/>
        <a:ext cx="1687009" cy="81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024A-3F02-4E8B-A4DC-2C44AEBF195E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0B0E8-62EA-49E1-9AAD-38472DD5BD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S — Single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Responsiblity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responsabilidade única)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“Uma classe deve ter apenas um motivo para mudar</a:t>
            </a:r>
            <a:r>
              <a:rPr lang="pt-BR" b="0" i="0" dirty="0">
                <a:solidFill>
                  <a:srgbClr val="575756"/>
                </a:solidFill>
                <a:effectLst/>
                <a:latin typeface="Asap" panose="00000500000000000000"/>
              </a:rPr>
              <a:t>”.</a:t>
            </a:r>
          </a:p>
          <a:p>
            <a:pPr marL="1257300" lvl="2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Basicamente, esse princípio trata especificamente a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coesão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. A coesão é definida como a afinidade funcional dos elementos de um módulo. Se refere ao relacionamento que os membros desse módulo possuem, se possuem uma relação mais direta e importante. Dessa forma, quanto mais bem definido o que sua classe faz, mais coesa ela é.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O — Open-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Closed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aberto-fechado)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“classes, módulos, funções etc. devem ser abertas para ampliação, mas fechadas para modificação”.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De forma mais detalhada,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diz que podemos estender o comportamento de uma classe, quando for necessário,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por meio de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herança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interface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composição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mas não podemos permitir a abertura dessa classe para fazer pequenas modificações.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L —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Substitution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substituição de </a:t>
            </a:r>
            <a:r>
              <a:rPr lang="pt-BR" sz="1200" b="0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“Os subtipos devem ser substituíveis pelos seus tipos base”,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 que as classes/tipos base podem ser substituídas por qualquer uma das suas subclasses, ponderando sobre os cuidados para usar a herança no seu projeto de software. 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Mesmo a herança sendo um mecanismo poderoso, ela deve ser utilizada de forma contextualizada e moderada, evitando os casos de classes serem estendidas apenas por possuírem algo em comum.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Esse princípio foi descrito pela pesquisadora </a:t>
            </a:r>
            <a:r>
              <a:rPr lang="pt-BR" b="1" i="1" dirty="0">
                <a:solidFill>
                  <a:srgbClr val="292929"/>
                </a:solidFill>
                <a:effectLst/>
                <a:latin typeface="source-serif-pro"/>
              </a:rPr>
              <a:t>Barbara 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source-serif-pro"/>
              </a:rPr>
              <a:t>Liskov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em seu artigo de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1988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I — Interface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Segregation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segregação da Interface)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“muitas interfaces específicas são melhores do que uma interface geral” que se 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trata da coesão em interfaces.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Da construção de módulos enxutos, ou seja, com poucos comportamentos. Interfaces que possuem muitos comportamentos são difíceis de manter e evoluir, e devem ser evitadas.</a:t>
            </a: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D —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Dependency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Inversion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2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2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2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inversão da dependência)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“Depender de abstrações e não de classes concretas”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“Módulos de alto nível não devem depender de módulos de baixo nível.”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As abstrações não devem depender de detalhes. Os detalhes devem depender das abstrações.”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200" b="0" i="0" dirty="0">
              <a:solidFill>
                <a:srgbClr val="575756"/>
              </a:solidFill>
              <a:effectLst/>
              <a:latin typeface="Asap" panose="0000050000000000000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0B0E8-62EA-49E1-9AAD-38472DD5BD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32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605D-F9E9-4FB5-B2DB-12B923AE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E9FCF-2E31-40DF-8ABF-7E49025C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DABE-312E-4E9A-BE9F-4002FF4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19DBA-AB3E-4BB6-B29E-4F2551E7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AD2B4-8D8D-468B-85DB-43A0E233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AFF3A-08CB-4F68-AFBD-617277E9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9D4E6-738B-4A08-BBB8-7732DABF6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7DC66-161E-4485-8B39-AD5C90E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8C5C8-09C2-4EC3-A86A-2F3D966B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B3F93-7454-4ED2-BCAA-E74FDB8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6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CDC66A-ADED-4995-BF1D-0FAA240F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00C2CF-C24D-4EA1-AB93-D0DE639A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79CB4-DC33-4458-8758-7766F3A2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8295-EDD2-4137-96B1-DB887F3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AE239-A6EB-4EC1-A388-BF416E2E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5AE6-A824-4E9F-B924-844D198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77FF-1B7B-4C04-9BD1-A217F9ED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83F69-DE93-4EBF-90A9-668F1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90592-F49B-4C42-8673-F7D5E4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C17FC-9463-48AD-8405-7A843EE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8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DB4A-6D48-4967-9A12-45EB856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EA7A8-5E13-432F-8FEC-9BF1BE42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F4CA2-81BC-4954-AAE8-8EAD05AE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2CFDC-0B06-49EB-B3BF-21C2FC9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20871-6A22-4010-9C98-99AB063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D84B-86AE-4D0C-8428-B2A2A13E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698C-D1FD-44C7-BB39-F0D99ED5E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BEACA-145F-42D2-A363-204C6B497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46E6A-0C5D-4BA6-9BE9-7EB81BA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393E-41EF-4A74-B950-C5499B1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FF89F1-FD75-4259-926E-BBDA4B6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46AC-4C62-4068-9C28-D38A120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3D7E24-9BBA-4CDF-8CEF-BC6A8B17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50F71A-2BA1-4B27-B680-A7BCAC8A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12F808-4183-4602-8471-5AC77E118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A665-F5FE-4635-92B7-44182A31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908595-F496-415E-8DF6-7DBE790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6FBD0-CB27-4DF3-9DFB-11E0D0DB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57E84B-7816-40D1-9240-D00866D6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0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C1F1F-A76C-4A37-A2BA-F430449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61DF48-99E6-4621-887B-5BB6E201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486EB1-FABF-4C1B-80F5-EFB946B2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FA5033-BA18-4E41-9411-249C3DB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F1B69F-040F-43A7-8A6A-CA1C4AD8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51D430-60E2-44F5-B079-BBBAEBA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773D8A-A2D3-41EB-B4FC-B7C4D9B1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9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B85B-CC88-4A7E-8AAE-946F1A4D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7E97B-5F35-45DD-A7A5-525E78E2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0DE5C7-6552-457B-9EBD-46B2EEF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A8359E-EB66-448C-B2EB-577EE24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518D52-23C1-4C6D-B853-4846F51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94B60-AF0F-47F8-B423-1FC9509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1472-DA7F-4A38-BE45-4DA6C97B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D4D80-C631-4D77-9901-5FFB9F823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8CA7-30F7-4F0A-A5A0-AEA77312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B2E62-82D3-4785-896F-E292300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7A91F6-BACD-45F7-BE03-DEB187CD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9C8EC-28D4-468F-A05E-D65448C9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0DD6A-8554-4EB0-8FF6-9A467B2D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52A2F-4084-4366-8517-A0C6EB48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E5209-7763-4DCB-818B-0F6924B0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CF0B-143F-4330-BE11-9FB055A4399D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B5D7-1004-406C-B447-2EFF62E5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3F40C-DC2E-4331-A879-1EA29AF6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A0C9-16B9-49F1-B731-ECED6C8CEDF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B0A74B-5791-4BF2-B6D6-EF48931C11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Desmistificando a construção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de </a:t>
            </a:r>
          </a:p>
          <a:p>
            <a:pPr algn="r"/>
            <a:r>
              <a:rPr lang="pt-BR" sz="4800" b="1" i="0" dirty="0">
                <a:solidFill>
                  <a:srgbClr val="22438A"/>
                </a:solidFill>
                <a:effectLst/>
                <a:latin typeface="Asap" panose="00000500000000000000"/>
              </a:rPr>
              <a:t>aplicações modernas</a:t>
            </a:r>
            <a:endParaRPr lang="pt-BR" sz="4800" b="1" dirty="0">
              <a:solidFill>
                <a:srgbClr val="22438A"/>
              </a:solidFill>
              <a:latin typeface="Asap" panose="0000050000000000000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5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da Solução técnica se refere as tecnologias que optamos em utilizar para resolver um determinado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Legado se refere ao software já existente que precisamos de alguma maneira sustentar e/ou evoluir. Esse fator geralmente carrega com sigo dívidas técnicas que afetam diretamente como desenvolvemos e pensamos na resolução final do problema.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Complexidade do Domínio se refere a complexidade do negocio, o problema que estamos tentando resolver.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É importante ressaltar que a única complexidade essencial é a de Domínio, as demais são acidentais.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430000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Tipos de complexidade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8368252-F7EC-7FE0-B162-45E5AD84F82C}"/>
              </a:ext>
            </a:extLst>
          </p:cNvPr>
          <p:cNvSpPr/>
          <p:nvPr/>
        </p:nvSpPr>
        <p:spPr>
          <a:xfrm>
            <a:off x="4135772" y="3843608"/>
            <a:ext cx="6854281" cy="7328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5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Podemos concluir que na perspectiva de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olhamos sobre a ótica a complexidade de domínio (a qual de fato importa e é essencial) podemos chegar em dois grandes espaços: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Espaço do Problema composto pelo próprio domínio (uma organização por exemplo) e subdomínio (seus diferentes setores)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Espaço da Solução, composto pela modelagem de domínio (representação das abstrações na aplicação) e seus contextos delimitados (as fronteiras de interação e responsabilidade de cada subdomínio)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É importante entender que em determinado momento assim como subdomínios interagem no espaço de problema, os contextos delimitados 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(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bounded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context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)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também interagem no espaço da solução e mapear e entender isso é crucial. </a:t>
            </a: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Tipos de espaços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656B2A-F04A-EC15-56AE-4F6737EDA98D}"/>
              </a:ext>
            </a:extLst>
          </p:cNvPr>
          <p:cNvSpPr/>
          <p:nvPr/>
        </p:nvSpPr>
        <p:spPr>
          <a:xfrm>
            <a:off x="4135772" y="2053087"/>
            <a:ext cx="6854281" cy="15096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sermos assertivos no mapeamento desses relacionamentos, precisamos da ajuda dos especialistas de domínio, os responsáveis por entender de fato como a operação ocorre no domínio ou nos subdomínios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Estes colaboradores da  organização geralmente são o que chamamos usualmente de “negocio”, por nos da TI, são eles que entendem como é processado e executado a cadeia dentro de um determinado setor/área dentro da organização.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Através dos diálogos e conversas com eles que começamos a entender o espaço do problema e aprendemos a nos comunicar em uma única só linguagem.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utilização de uma linguagem comum é chamada em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 de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ubliquitous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i="1" dirty="0" err="1">
                <a:solidFill>
                  <a:srgbClr val="575756"/>
                </a:solidFill>
                <a:latin typeface="Asap" panose="00000500000000000000"/>
              </a:rPr>
              <a:t>language</a:t>
            </a:r>
            <a:r>
              <a:rPr lang="pt-BR" sz="1600" i="1" dirty="0">
                <a:solidFill>
                  <a:srgbClr val="575756"/>
                </a:solidFill>
                <a:latin typeface="Asap" panose="00000500000000000000"/>
              </a:rPr>
              <a:t>,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podemos traduzir o termo para linguagem onipresente.</a:t>
            </a:r>
            <a:endParaRPr lang="pt-BR" sz="1600" i="1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b="1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587068" y="12273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Mapeamento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Linguagem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649514-797B-4AEE-25A6-509CAA4D023D}"/>
              </a:ext>
            </a:extLst>
          </p:cNvPr>
          <p:cNvSpPr/>
          <p:nvPr/>
        </p:nvSpPr>
        <p:spPr>
          <a:xfrm>
            <a:off x="4135772" y="4270075"/>
            <a:ext cx="6715489" cy="940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Exemplos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Mapas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30DE923-34E3-689C-873F-0507628A8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585920" y="1024728"/>
            <a:ext cx="7949416" cy="441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0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e Objetos de valor: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quando o especialista de domínio utiliza de substantivos para descrever o modelo de trabalho, por exemplo, em um cenário de prestação de contas, o ato de emitir uma nota, a nota é o substantivo, este substantivo será nossa entidade ou  objeto de valor. 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diferença entre ambos é que uma entidade pode ser representada por um identificador único, um ID, já o objeto de valor tem sua unicidade composta por todos os atributos que o compõe.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Entidades são mutáveis, e servem como “cola” entre os diversos contextos, interligando os subdomínios, de acordo com a visão dos diferentes especialistas de domínio.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O ID é um fator crucial para comparações e ligação, é por ele que identificamos visões/perspectivas diferentes da mesma entidade, através dele que descobrimos se estamos falando da mesma referencia.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56D3E5-4A7C-A249-8A06-F50657557E9E}"/>
              </a:ext>
            </a:extLst>
          </p:cNvPr>
          <p:cNvSpPr/>
          <p:nvPr/>
        </p:nvSpPr>
        <p:spPr>
          <a:xfrm>
            <a:off x="4135772" y="4210051"/>
            <a:ext cx="6789567" cy="106068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5843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Agregados: Em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são a composição de uma ou mais entidades e objetivos de valor que juntos delimitam um único limite transacional. Ou seja a ação de persistência sobre aquele conjunto de objetos precisa acontecer de maneira consistente e singular, uma vez que qualquer alteração do conjunto afeta os demais consolidados.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Em um exemplo prático em uma ação de compra, onde temos o pedido, seus itens e o endereço de entrega, esse consolidado de entidades e objeto de valor compõe o que chamamos de agregado.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Todo agregado possui um ponto de entrada, o que chamamos usualmente de raiz da agregação é ele que da nome ao agregado.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223E5D6-7B13-E2C5-5158-89D06740E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090789"/>
              </p:ext>
            </p:extLst>
          </p:nvPr>
        </p:nvGraphicFramePr>
        <p:xfrm>
          <a:off x="4731337" y="4166558"/>
          <a:ext cx="5524358" cy="186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2A8BBC59-6A86-CC75-065B-9C76B9A06177}"/>
              </a:ext>
            </a:extLst>
          </p:cNvPr>
          <p:cNvSpPr/>
          <p:nvPr/>
        </p:nvSpPr>
        <p:spPr>
          <a:xfrm>
            <a:off x="4135772" y="3429000"/>
            <a:ext cx="6715489" cy="65129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44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Eventos de Domínio: Para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na perspectiva do espaço do problema, eventos de domínio são registros da ocorrência de algo significativo para um subdomínio, por exemplo a entrada ou a alta de um paciência em um hospital é um evento.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na perspectiva do espaço da solução, um evento pode ser explicado como a ocorrência de uma mudança de estado em um servidor.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Eventos servem como ferramenta de notificações, emitidas por um determinado contexto delimitado, para que ele consiga informar aos demais que algo importante aconteceu.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Via de regra, eventos são gerados a partir do atingimento dos motivos de mudança de uma entidade e esses motivos são levantados junto aos especialistas de domínio quando se é feito os levantamentos e mapeamentos do domínio e subdomínios e definido os contextos delimitados.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C6EA46-CED9-DF2E-F599-39A19F0F4831}"/>
              </a:ext>
            </a:extLst>
          </p:cNvPr>
          <p:cNvSpPr/>
          <p:nvPr/>
        </p:nvSpPr>
        <p:spPr>
          <a:xfrm>
            <a:off x="4135772" y="2958860"/>
            <a:ext cx="6789565" cy="8459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6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Repositórios: Na proposta de Eric Evans, um repositório seria uma coleção em memoria de todos os objetos de um determinado tipo, podendo adicionar, alterar, remover e recuperar instancias desses objetos.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Seu objetivo principal é a abstração da persistência, atacando diretamente a complexidade.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Segundo o próprio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Vaugh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Vernon em seu livro “Implementando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Design” os repositórios deveriam representar a persistência dos agregados e não de entidades isoladas, ou seja agregados e repositórios possuem uma relação um para um nos contextos ao qual pertencem.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Podemos concluir que repositórios devem interagir apenas com as entidades e objetos de valor que compõe o agregado que ele representa, podendo ter visões diferentes para mesmo tipo de acordo com o espaço do problema que pertence e está tentando resolver.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86442" y="1024728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DDD: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Padrões, no espaço da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C6A522-A2EA-DF57-53E5-EE98C9978DA8}"/>
              </a:ext>
            </a:extLst>
          </p:cNvPr>
          <p:cNvSpPr/>
          <p:nvPr/>
        </p:nvSpPr>
        <p:spPr>
          <a:xfrm>
            <a:off x="4135772" y="3804779"/>
            <a:ext cx="6789565" cy="11726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51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07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Responsibility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Segregation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é um padrão proposto por Greg Young em 2010 que ficou bastante popular na comunidade.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Para entendermos a fundo o conceito, primeiros precisamos entender a ideia por trás de CQS um acrônimo para Command, Query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Separation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, proposto por Bertrand Meyer em seu livro “Object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Oriented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 Software 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Coonstruction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”  publicado em 2000. Nele é descrito que CQS tem o proposito de identificar o proposito de cada método que é escrito.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Sempre que um método altera o estado de objeto é um comando e sempre que você precisa buscar um valor desse objeto é uma consulta, nunca os dois.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CQRS bebe da mesma diretriz que CQS porém olhando para o lado do servidor e suas requisições, uma visão mais abrangente da implementação, deixando de lado somente os métodos e olhando para toda a cadeia da requisição, uma segregação total.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38201" y="44631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5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960100" y="978102"/>
            <a:ext cx="10588434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22438A"/>
                </a:solidFill>
                <a:latin typeface="Asap" panose="00000500000000000000"/>
              </a:rPr>
              <a:t>Apresentação</a:t>
            </a:r>
            <a:endParaRPr lang="en-US" b="1" kern="1200" dirty="0">
              <a:solidFill>
                <a:srgbClr val="22438A"/>
              </a:solidFill>
              <a:latin typeface="Asap" panose="0000050000000000000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Homem com óculos de grau&#10;&#10;Descrição gerada automaticamente">
            <a:extLst>
              <a:ext uri="{FF2B5EF4-FFF2-40B4-BE49-F238E27FC236}">
                <a16:creationId xmlns:a16="http://schemas.microsoft.com/office/drawing/2014/main" id="{DA1DD5D5-4296-006E-31FD-01AF31F8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4953"/>
          <a:stretch/>
        </p:blipFill>
        <p:spPr>
          <a:xfrm>
            <a:off x="1807648" y="2811104"/>
            <a:ext cx="1979229" cy="292811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Jean Carlos M Silva.</a:t>
            </a: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Lead Architect Software @ 5by5 </a:t>
            </a:r>
            <a:r>
              <a:rPr lang="pt-BR" sz="1600" b="0" i="0" dirty="0">
                <a:effectLst/>
                <a:latin typeface="Asap" panose="00000500000000000000"/>
              </a:rPr>
              <a:t>👨🏻‍💻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C#/ NET Specialist </a:t>
            </a:r>
            <a:r>
              <a:rPr lang="pt-BR" sz="1600" b="0" i="0" dirty="0">
                <a:effectLst/>
                <a:latin typeface="Asap" panose="00000500000000000000"/>
              </a:rPr>
              <a:t> 😬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DevOps Enthusiast </a:t>
            </a:r>
            <a:r>
              <a:rPr lang="pt-BR" sz="1600" b="0" i="0" dirty="0">
                <a:effectLst/>
                <a:latin typeface="Asap" panose="00000500000000000000"/>
              </a:rPr>
              <a:t> 🧐 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Nerd de </a:t>
            </a:r>
            <a:r>
              <a:rPr lang="en-US" sz="2400" dirty="0" err="1">
                <a:solidFill>
                  <a:srgbClr val="575756"/>
                </a:solidFill>
                <a:latin typeface="Asap" panose="00000500000000000000"/>
              </a:rPr>
              <a:t>Carteirinha</a:t>
            </a:r>
            <a:r>
              <a:rPr lang="en-US" sz="24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0" i="0" dirty="0">
                <a:effectLst/>
                <a:latin typeface="Asap" panose="00000500000000000000"/>
              </a:rPr>
              <a:t> 😊</a:t>
            </a:r>
            <a:endParaRPr lang="en-US" sz="2400" dirty="0">
              <a:solidFill>
                <a:srgbClr val="575756"/>
              </a:solidFill>
              <a:latin typeface="Asap" panose="00000500000000000000"/>
            </a:endParaRPr>
          </a:p>
          <a:p>
            <a:endParaRPr lang="en-US" sz="24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A partir da ideia de separação das requisições ao servidor por comandos e consultas, conseguimos algumas possibilidades de tratativas de possíveis problemas que possam surgir de acordo com o aumento significativo do número (</a:t>
            </a:r>
            <a:r>
              <a:rPr lang="pt-BR" sz="1600" dirty="0" err="1">
                <a:solidFill>
                  <a:srgbClr val="575756"/>
                </a:solidFill>
                <a:latin typeface="Abadi" panose="020B0604020104020204" pitchFamily="34" charset="0"/>
              </a:rPr>
              <a:t>througput</a:t>
            </a: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) de requisições.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adicionar um recurso de infra para enfileirar os comandos. (comandos não possuem retorno, logo por definição são assíncronos)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Possibilidade de trabalhar com mais de um tipo de persistência otimizando as diferentes visões e modelos para atender sua aplicação.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badi" panose="020B0604020104020204" pitchFamily="34" charset="0"/>
              </a:rPr>
              <a:t>Podemos concluir que CQRS é a apenas a separação de responsabilidades entre  os comandos e as consultas pelas requisições feitas no servidor, apenas isso.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70827" y="1227364"/>
            <a:ext cx="3423406" cy="156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CQRS: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114C57-0F9D-99FF-DFD7-92BB2EAFC23A}"/>
              </a:ext>
            </a:extLst>
          </p:cNvPr>
          <p:cNvSpPr/>
          <p:nvPr/>
        </p:nvSpPr>
        <p:spPr>
          <a:xfrm>
            <a:off x="4135772" y="3769743"/>
            <a:ext cx="6715489" cy="11731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70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29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D71492-638A-487D-8EE9-9C007E9C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884" y="1608364"/>
            <a:ext cx="6715489" cy="44032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Clean Code e princípios S.O.L.I.D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Domain-</a:t>
            </a:r>
            <a:r>
              <a:rPr lang="pt-BR" sz="2600" dirty="0" err="1">
                <a:solidFill>
                  <a:srgbClr val="575756"/>
                </a:solidFill>
                <a:latin typeface="Asap" panose="00000500000000000000" pitchFamily="2" charset="0"/>
              </a:rPr>
              <a:t>Driven</a:t>
            </a: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Design (DDD)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Introdução a CQRS</a:t>
            </a:r>
          </a:p>
          <a:p>
            <a:pPr>
              <a:lnSpc>
                <a:spcPct val="100000"/>
              </a:lnSpc>
            </a:pPr>
            <a:endParaRPr lang="pt-BR" sz="2600" dirty="0">
              <a:solidFill>
                <a:srgbClr val="575756"/>
              </a:solidFill>
              <a:latin typeface="Asap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509623"/>
            <a:ext cx="3423406" cy="191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2438A"/>
                </a:solidFill>
                <a:latin typeface="Asap" panose="00000500000000000000" pitchFamily="2" charset="0"/>
              </a:rPr>
              <a:t>A</a:t>
            </a:r>
            <a:r>
              <a:rPr lang="pt-BR" b="1" dirty="0" err="1">
                <a:solidFill>
                  <a:srgbClr val="22438A"/>
                </a:solidFill>
                <a:latin typeface="Asap" panose="00000500000000000000" pitchFamily="2" charset="0"/>
              </a:rPr>
              <a:t>genda</a:t>
            </a:r>
            <a:endParaRPr lang="pt-BR" b="1" dirty="0">
              <a:solidFill>
                <a:srgbClr val="22438A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Um dos maiores erros da programação moderna é a escrita de código com “obsolescência programada” ou seja escrevemos código como “escribas”, visando o atendimento do que foi proposto em documento.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Quando o objetivo é atingido, nós não nos preocupamos, em como esse código irá se comportar no futuro, esse que muitas vezes está mais perto do que pensávamos.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Aplicações modernas sempre estão evoluindo acompanhando a agressividade do mercado, procurando trazer mais valor.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 esse crescimento desenfreado, sem as devidas preocupações, geramos aplicações com alto acoplamento (dependência) entre seus componentes.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Quanto maior o acoplamento, maior será a complexidade da manutenção.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Quando falamos em desenvolvimento, velocidade e capacidade a complexidade é um fator determinante para mensurar o custo total daquela implementação, logo podemos afirmar que complexidade = custo.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556661" y="1227364"/>
            <a:ext cx="3423406" cy="153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 ?</a:t>
            </a:r>
            <a:endParaRPr lang="pt-BR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36D803-4DDA-60A9-32E4-0DA06591FC95}"/>
              </a:ext>
            </a:extLst>
          </p:cNvPr>
          <p:cNvSpPr/>
          <p:nvPr/>
        </p:nvSpPr>
        <p:spPr>
          <a:xfrm>
            <a:off x="4135772" y="4511615"/>
            <a:ext cx="6715489" cy="9489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criador do C++ quando questionado sobre o que é um “Código Limpo”, ele comenta que gosta de seu código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“eficiente”,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com uma lógica direta para dificultar o aparecimento de erros e baixo acoplamento para facilitar a manutenção.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Se pegarmos a citação dele sobre 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“elegante” 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 pesquisarmos no dicionário, podemos observar, definições como “naturalidade e harmonia”, “fino e estiloso” ou seja para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Bjarne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 código limpo proporciona uma leitura natural; e lê-lo deve ser belo como ouvir uma música por exemplo.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Já a palavra “eficiente” vindo do criador do C++, talvez faça sentido, porém para nosso dia-a-dia, podemos considerar a eficiência como mecanismos para proporcionar ao código simplicidade e clareza. 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Logo Clean Code é um conjunto de práticas para que nosso código seja claro e objetivo no que se propõe a fazer, de maneira que sua leitura seja intuitiva.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712366" y="1227364"/>
            <a:ext cx="3423406" cy="15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O que é 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 ?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9AE514-C283-A8B9-0EA0-7498936E0F5B}"/>
              </a:ext>
            </a:extLst>
          </p:cNvPr>
          <p:cNvSpPr/>
          <p:nvPr/>
        </p:nvSpPr>
        <p:spPr>
          <a:xfrm>
            <a:off x="4135772" y="4270075"/>
            <a:ext cx="6871534" cy="89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02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No livro do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Bob, foram listado algumas boas práticas para se obter um código limpo, aqui vamos ver algumas.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Nomes são importantes, ser claro e objetivo não importa o tamanho.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Regra do escoteiro, deixe o lugar “mais limpo” do que estava antes de você chegar.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Funções / Métodos precisam ser pequenos.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DRY (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Don’t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Repeat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b="1" dirty="0" err="1">
                <a:solidFill>
                  <a:srgbClr val="575756"/>
                </a:solidFill>
                <a:latin typeface="Asap" panose="00000500000000000000"/>
              </a:rPr>
              <a:t>Yoursefl</a:t>
            </a: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).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Comente apenas o necessário.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esteja tratando os erros.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Garanta que seu código seja testável.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15970" y="1227364"/>
            <a:ext cx="3423406" cy="1592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Clean Code</a:t>
            </a:r>
            <a:endParaRPr lang="pt-BR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20B190-BD64-8FE9-7492-FF9D820FE3A7}"/>
              </a:ext>
            </a:extLst>
          </p:cNvPr>
          <p:cNvSpPr/>
          <p:nvPr/>
        </p:nvSpPr>
        <p:spPr>
          <a:xfrm>
            <a:off x="4037162" y="1837426"/>
            <a:ext cx="6901132" cy="29157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97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.O.L.I.D é um acrônimo criado por Michael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Feathers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após observar os princípios de OOP e  design de código comentados por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Uncle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Bob em seu artigo “The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Principles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of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OOD”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Estes princípios ajudam á escrever um “código mais limpo”, indo de encontro com o que acabamos de abordar sobre Clean Code.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S — Single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Responsiblity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responsabilidade única)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O — Open-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Closed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aberto-fechado)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L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Substitution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substituição de </a:t>
            </a:r>
            <a:r>
              <a:rPr lang="pt-BR" sz="1400" b="0" i="0" dirty="0" err="1">
                <a:solidFill>
                  <a:srgbClr val="575756"/>
                </a:solidFill>
                <a:effectLst/>
                <a:latin typeface="Asap" panose="00000500000000000000"/>
              </a:rPr>
              <a:t>Liskov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I — Interface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Segregation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segregação da Interface)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D —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Dependency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Inversion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 </a:t>
            </a:r>
            <a:r>
              <a:rPr lang="pt-BR" sz="1400" b="1" i="0" dirty="0" err="1">
                <a:solidFill>
                  <a:srgbClr val="575756"/>
                </a:solidFill>
                <a:effectLst/>
                <a:latin typeface="Asap" panose="00000500000000000000"/>
              </a:rPr>
              <a:t>Principle</a:t>
            </a:r>
            <a:r>
              <a:rPr lang="pt-BR" sz="1400" b="1" i="0" dirty="0">
                <a:solidFill>
                  <a:srgbClr val="575756"/>
                </a:solidFill>
                <a:effectLst/>
                <a:latin typeface="Asap" panose="00000500000000000000"/>
              </a:rPr>
              <a:t> </a:t>
            </a:r>
            <a:r>
              <a:rPr lang="pt-BR" sz="1400" b="0" i="0" dirty="0">
                <a:solidFill>
                  <a:srgbClr val="575756"/>
                </a:solidFill>
                <a:effectLst/>
                <a:latin typeface="Asap" panose="00000500000000000000"/>
              </a:rPr>
              <a:t>(Princípio da inversão da dependência)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badi" panose="020B06040201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368079" y="1227364"/>
            <a:ext cx="3423406" cy="142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Princípios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 pitchFamily="2" charset="0"/>
              </a:rPr>
              <a:t>S.O.L.I.D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7DA566-28A9-E130-0923-162C55FC711E}"/>
              </a:ext>
            </a:extLst>
          </p:cNvPr>
          <p:cNvSpPr/>
          <p:nvPr/>
        </p:nvSpPr>
        <p:spPr>
          <a:xfrm>
            <a:off x="4135772" y="2674189"/>
            <a:ext cx="6371202" cy="183742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815196" y="1886574"/>
            <a:ext cx="10256807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solidFill>
                  <a:srgbClr val="22438A"/>
                </a:solidFill>
                <a:latin typeface="Asap" panose="00000500000000000000"/>
              </a:rPr>
              <a:t>H</a:t>
            </a:r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ORA DE POR A MÃO NA MASSA !</a:t>
            </a:r>
          </a:p>
          <a:p>
            <a:pPr algn="r"/>
            <a:r>
              <a:rPr lang="pt-BR" sz="4800" b="1" dirty="0">
                <a:solidFill>
                  <a:srgbClr val="22438A"/>
                </a:solidFill>
                <a:latin typeface="Asap" panose="00000500000000000000"/>
              </a:rPr>
              <a:t>SHOW ME THE CODE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 pitchFamily="2" charset="0"/>
              </a:rPr>
              <a:t> </a:t>
            </a:r>
          </a:p>
        </p:txBody>
      </p:sp>
      <p:sp>
        <p:nvSpPr>
          <p:cNvPr id="2" name="AutoShape 2" descr="Diagram of bounded contexts">
            <a:extLst>
              <a:ext uri="{FF2B5EF4-FFF2-40B4-BE49-F238E27FC236}">
                <a16:creationId xmlns:a16="http://schemas.microsoft.com/office/drawing/2014/main" id="{F19AE2D8-9601-3870-93B4-3B01BF93D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1986-94CF-4578-8578-5FEC2FA8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772" y="1227364"/>
            <a:ext cx="6715489" cy="440327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9506E41-E78A-4624-9442-2C05FCDFFDD1}"/>
              </a:ext>
            </a:extLst>
          </p:cNvPr>
          <p:cNvSpPr txBox="1">
            <a:spLocks/>
          </p:cNvSpPr>
          <p:nvPr/>
        </p:nvSpPr>
        <p:spPr>
          <a:xfrm>
            <a:off x="461770" y="1379764"/>
            <a:ext cx="3423406" cy="278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O que é</a:t>
            </a:r>
          </a:p>
          <a:p>
            <a:r>
              <a:rPr lang="pt-BR" b="1" dirty="0">
                <a:solidFill>
                  <a:srgbClr val="22438A"/>
                </a:solidFill>
                <a:latin typeface="Asap" panose="00000500000000000000"/>
              </a:rPr>
              <a:t>DDD 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98CF56C-531D-456B-926E-E1934EBBFA79}"/>
              </a:ext>
            </a:extLst>
          </p:cNvPr>
          <p:cNvSpPr txBox="1">
            <a:spLocks/>
          </p:cNvSpPr>
          <p:nvPr/>
        </p:nvSpPr>
        <p:spPr>
          <a:xfrm>
            <a:off x="3885176" y="1430000"/>
            <a:ext cx="7350904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dirty="0">
                <a:solidFill>
                  <a:srgbClr val="575756"/>
                </a:solidFill>
                <a:latin typeface="Asap" panose="00000500000000000000"/>
              </a:rPr>
              <a:t>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4CFD3E-432F-B27A-422E-1C1A67BCFA32}"/>
              </a:ext>
            </a:extLst>
          </p:cNvPr>
          <p:cNvSpPr txBox="1">
            <a:spLocks/>
          </p:cNvSpPr>
          <p:nvPr/>
        </p:nvSpPr>
        <p:spPr>
          <a:xfrm>
            <a:off x="4288172" y="1379764"/>
            <a:ext cx="6715489" cy="440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rgbClr val="575756"/>
                </a:solidFill>
                <a:latin typeface="Asap" panose="00000500000000000000"/>
              </a:rPr>
              <a:t> 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A Domain-</a:t>
            </a:r>
            <a:r>
              <a:rPr lang="pt-BR" sz="1600" dirty="0" err="1">
                <a:solidFill>
                  <a:srgbClr val="575756"/>
                </a:solidFill>
                <a:latin typeface="Asap" panose="00000500000000000000"/>
              </a:rPr>
              <a:t>Driven</a:t>
            </a: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 Design, surgiu em meados de 2003 por Eric Evans, com principal ideia de atacar a complexidade no coração do software.</a:t>
            </a:r>
          </a:p>
          <a:p>
            <a:pPr algn="just">
              <a:lnSpc>
                <a:spcPct val="100000"/>
              </a:lnSpc>
            </a:pPr>
            <a:r>
              <a:rPr lang="pt-BR" sz="1600" dirty="0">
                <a:solidFill>
                  <a:srgbClr val="575756"/>
                </a:solidFill>
                <a:latin typeface="Asap" panose="00000500000000000000"/>
              </a:rPr>
              <a:t>Primeiro para entendemos o que significa complexidade no software, precisamos fazer uma formulazinha matemática:</a:t>
            </a:r>
          </a:p>
          <a:p>
            <a:pPr algn="just">
              <a:lnSpc>
                <a:spcPct val="100000"/>
              </a:lnSpc>
            </a:pPr>
            <a:r>
              <a:rPr lang="pt-BR" sz="1600" b="1" dirty="0">
                <a:solidFill>
                  <a:srgbClr val="575756"/>
                </a:solidFill>
                <a:latin typeface="Asap" panose="00000500000000000000"/>
              </a:rPr>
              <a:t>Complexidade do Domínio + Complexidade do Legado + Complexidade da Solução técnica = Complexidade do Software;</a:t>
            </a:r>
          </a:p>
          <a:p>
            <a:pPr algn="just">
              <a:lnSpc>
                <a:spcPct val="100000"/>
              </a:lnSpc>
            </a:pPr>
            <a:endParaRPr lang="pt-BR" sz="1600" dirty="0">
              <a:solidFill>
                <a:srgbClr val="575756"/>
              </a:solidFill>
              <a:latin typeface="Asap" panose="0000050000000000000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139F0F-FDDE-901B-9F9D-CD9FF75DC6B9}"/>
              </a:ext>
            </a:extLst>
          </p:cNvPr>
          <p:cNvSpPr/>
          <p:nvPr/>
        </p:nvSpPr>
        <p:spPr>
          <a:xfrm>
            <a:off x="4215022" y="2553418"/>
            <a:ext cx="7021058" cy="7073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latin typeface="Asap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3808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2331</Words>
  <Application>Microsoft Office PowerPoint</Application>
  <PresentationFormat>Widescreen</PresentationFormat>
  <Paragraphs>160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Abadi</vt:lpstr>
      <vt:lpstr>Arial</vt:lpstr>
      <vt:lpstr>Asap</vt:lpstr>
      <vt:lpstr>Calibri</vt:lpstr>
      <vt:lpstr>Calibri Light</vt:lpstr>
      <vt:lpstr>source-serif-pro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UNI-VERSO DESIGN</dc:creator>
  <cp:lastModifiedBy>Jean Carlos Moreira da Silva</cp:lastModifiedBy>
  <cp:revision>37</cp:revision>
  <dcterms:created xsi:type="dcterms:W3CDTF">2020-01-24T20:08:36Z</dcterms:created>
  <dcterms:modified xsi:type="dcterms:W3CDTF">2022-11-02T21:15:47Z</dcterms:modified>
</cp:coreProperties>
</file>