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8" r:id="rId2"/>
    <p:sldId id="267" r:id="rId3"/>
    <p:sldId id="270" r:id="rId4"/>
    <p:sldId id="271" r:id="rId5"/>
    <p:sldId id="272" r:id="rId6"/>
    <p:sldId id="273" r:id="rId7"/>
    <p:sldId id="289" r:id="rId8"/>
    <p:sldId id="274" r:id="rId9"/>
    <p:sldId id="283" r:id="rId10"/>
    <p:sldId id="275" r:id="rId11"/>
    <p:sldId id="276" r:id="rId12"/>
    <p:sldId id="286" r:id="rId13"/>
    <p:sldId id="287" r:id="rId14"/>
    <p:sldId id="285" r:id="rId15"/>
    <p:sldId id="278" r:id="rId16"/>
    <p:sldId id="279" r:id="rId17"/>
    <p:sldId id="284" r:id="rId18"/>
    <p:sldId id="280" r:id="rId19"/>
    <p:sldId id="281" r:id="rId20"/>
    <p:sldId id="26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38A"/>
    <a:srgbClr val="575756"/>
    <a:srgbClr val="E43D30"/>
    <a:srgbClr val="C1D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024A-3F02-4E8B-A4DC-2C44AEBF195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0B0E8-62EA-49E1-9AAD-38472DD5B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84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605D-F9E9-4FB5-B2DB-12B923AE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E9FCF-2E31-40DF-8ABF-7E49025C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99DABE-312E-4E9A-BE9F-4002FF4A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19DBA-AB3E-4BB6-B29E-4F2551E7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AD2B4-8D8D-468B-85DB-43A0E233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FF3A-08CB-4F68-AFBD-617277E9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9D4E6-738B-4A08-BBB8-7732DABF6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7DC66-161E-4485-8B39-AD5C90E7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8C5C8-09C2-4EC3-A86A-2F3D966B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B3F93-7454-4ED2-BCAA-E74FDB8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65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CDC66A-ADED-4995-BF1D-0FAA240F4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00C2CF-C24D-4EA1-AB93-D0DE639A1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79CB4-DC33-4458-8758-7766F3A2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E8295-EDD2-4137-96B1-DB887F36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AE239-A6EB-4EC1-A388-BF416E2E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5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45AE6-A824-4E9F-B924-844D198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777FF-1B7B-4C04-9BD1-A217F9ED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83F69-DE93-4EBF-90A9-668F14C8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90592-F49B-4C42-8673-F7D5E4BA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C17FC-9463-48AD-8405-7A843EEC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9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6DB4A-6D48-4967-9A12-45EB856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EA7A8-5E13-432F-8FEC-9BF1BE422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F4CA2-81BC-4954-AAE8-8EAD05AE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2CFDC-0B06-49EB-B3BF-21C2FC9F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20871-6A22-4010-9C98-99AB063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6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2D84B-86AE-4D0C-8428-B2A2A13E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698C-D1FD-44C7-BB39-F0D99ED5E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3BEACA-145F-42D2-A363-204C6B49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746E6A-0C5D-4BA6-9BE9-7EB81BA8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DC393E-41EF-4A74-B950-C5499B1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FF89F1-FD75-4259-926E-BBDA4B66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8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C46AC-4C62-4068-9C28-D38A120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D7E24-9BBA-4CDF-8CEF-BC6A8B17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0F71A-2BA1-4B27-B680-A7BCAC8A7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12F808-4183-4602-8471-5AC77E118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41A665-F5FE-4635-92B7-44182A313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908595-F496-415E-8DF6-7DBE7903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66FBD0-CB27-4DF3-9DFB-11E0D0DB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57E84B-7816-40D1-9240-D00866D6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0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C1F1F-A76C-4A37-A2BA-F4304494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61DF48-99E6-4621-887B-5BB6E201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486EB1-FABF-4C1B-80F5-EFB946B2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FA5033-BA18-4E41-9411-249C3DB0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F1B69F-040F-43A7-8A6A-CA1C4AD8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51D430-60E2-44F5-B079-BBBAEBAF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773D8A-A2D3-41EB-B4FC-B7C4D9B1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59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1B85B-CC88-4A7E-8AAE-946F1A4D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7E97B-5F35-45DD-A7A5-525E78E2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0DE5C7-6552-457B-9EBD-46B2EEF5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A8359E-EB66-448C-B2EB-577EE242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518D52-23C1-4C6D-B853-4846F51D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94B60-AF0F-47F8-B423-1FC95094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6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41472-DA7F-4A38-BE45-4DA6C97B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7D4D80-C631-4D77-9901-5FFB9F82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8CA7-30F7-4F0A-A5A0-AEA77312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EB2E62-82D3-4785-896F-E2923002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7A91F6-BACD-45F7-BE03-DEB187CD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9C8EC-28D4-468F-A05E-D65448C9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31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00DD6A-8554-4EB0-8FF6-9A467B2D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B52A2F-4084-4366-8517-A0C6EB48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E5209-7763-4DCB-818B-0F6924B0C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CF0B-143F-4330-BE11-9FB055A4399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8B5D7-1004-406C-B447-2EFF62E5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3F40C-DC2E-4331-A879-1EA29AF63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B0A74B-5791-4BF2-B6D6-EF48931C11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800" b="1" i="0" dirty="0">
                <a:solidFill>
                  <a:srgbClr val="22438A"/>
                </a:solidFill>
                <a:effectLst/>
                <a:latin typeface="Asap" panose="00000500000000000000"/>
              </a:rPr>
              <a:t>Desmistificando a construção </a:t>
            </a:r>
          </a:p>
          <a:p>
            <a:pPr algn="r"/>
            <a:r>
              <a:rPr lang="pt-BR" sz="4800" b="1" i="0" dirty="0">
                <a:solidFill>
                  <a:srgbClr val="22438A"/>
                </a:solidFill>
                <a:effectLst/>
                <a:latin typeface="Asap" panose="00000500000000000000"/>
              </a:rPr>
              <a:t>de </a:t>
            </a:r>
          </a:p>
          <a:p>
            <a:pPr algn="r"/>
            <a:r>
              <a:rPr lang="pt-BR" sz="4800" b="1" i="0" dirty="0">
                <a:solidFill>
                  <a:srgbClr val="22438A"/>
                </a:solidFill>
                <a:effectLst/>
                <a:latin typeface="Asap" panose="00000500000000000000"/>
              </a:rPr>
              <a:t>aplicações modernas</a:t>
            </a:r>
            <a:endParaRPr lang="pt-BR" sz="4800" b="1" dirty="0">
              <a:solidFill>
                <a:srgbClr val="22438A"/>
              </a:solidFill>
              <a:latin typeface="Asap" panose="0000050000000000000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5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F4CFD3E-432F-B27A-422E-1C1A67BCFA32}"/>
              </a:ext>
            </a:extLst>
          </p:cNvPr>
          <p:cNvSpPr txBox="1">
            <a:spLocks/>
          </p:cNvSpPr>
          <p:nvPr/>
        </p:nvSpPr>
        <p:spPr>
          <a:xfrm>
            <a:off x="4288172" y="1379764"/>
            <a:ext cx="6715489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A Domain-Driven Design,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surgiu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em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meados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de 2003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por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Eric Evans, com principal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ideia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de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atacar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a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complexidade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no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coração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do software.</a:t>
            </a:r>
          </a:p>
          <a:p>
            <a:pPr algn="just">
              <a:lnSpc>
                <a:spcPct val="100000"/>
              </a:lnSpc>
            </a:pP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Primeiro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para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entendemos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o que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significa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complexidade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no software,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precisamos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fazer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uma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formulazinha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en-US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mátematica</a:t>
            </a: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:</a:t>
            </a: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Complexidade do Domínio + Complexidade do Legado + Complexidade da Solução técnica = Complexidade do Software;</a:t>
            </a: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E o que isso significa ??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5139F0F-FDDE-901B-9F9D-CD9FF75DC6B9}"/>
              </a:ext>
            </a:extLst>
          </p:cNvPr>
          <p:cNvSpPr/>
          <p:nvPr/>
        </p:nvSpPr>
        <p:spPr>
          <a:xfrm>
            <a:off x="4135772" y="2717321"/>
            <a:ext cx="7414998" cy="10955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08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Complexidade da Solução técnica se refere as tecnologias que optamos em utilizar para resolver um determinado problema.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Complexidade do Legado se refere ao software já existente que precisamos de alguma maneira sustentar e/ou evoluir. Esse fator geralmente carrega com sigo dívidas técnicas que afetam diretamente como desenvolvemos e pensamos na resolução final do problema.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Complexidade do Domínio se refere a complexidade do negocio, o problema que estamos tentando resolver.</a:t>
            </a: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É importante ressaltar que a única complexidade essencial é a de Domínio, as demais são acidentais.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368252-F7EC-7FE0-B162-45E5AD84F82C}"/>
              </a:ext>
            </a:extLst>
          </p:cNvPr>
          <p:cNvSpPr/>
          <p:nvPr/>
        </p:nvSpPr>
        <p:spPr>
          <a:xfrm>
            <a:off x="4037162" y="4210051"/>
            <a:ext cx="7198918" cy="8795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54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Podemos concluir que na perspectiva de Domain-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Design, quando olhamos sobre a ótica a complexidade de domínio (a qual de fato importa e é essencial) podemos chegar em dois grandes espaços: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 Espaço do Problema composto pelo próprio domínio (uma organização por exemplo) e subdomínio (seus diferentes setores)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Espaço da Solução, composto pela modelagem de domínio (representação das abstrações na aplicação) e seus contextos delimitados (as fronteiras de interação e responsabilidade de cada subdomínio)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É importante entender que em determinado momento assim como subdomínios interagem no espaço de problema, os contextos delimitados (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bounded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context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) também interagem no espaço da solução e mapear e entender isso é crucial para de fato aplicar da maneira certa DDD. </a:t>
            </a:r>
          </a:p>
          <a:p>
            <a:pPr algn="just">
              <a:lnSpc>
                <a:spcPct val="100000"/>
              </a:lnSpc>
            </a:pPr>
            <a:endParaRPr lang="pt-BR" sz="1600" b="1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656B2A-F04A-EC15-56AE-4F6737EDA98D}"/>
              </a:ext>
            </a:extLst>
          </p:cNvPr>
          <p:cNvSpPr/>
          <p:nvPr/>
        </p:nvSpPr>
        <p:spPr>
          <a:xfrm>
            <a:off x="4135772" y="2096219"/>
            <a:ext cx="7000930" cy="14406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81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 </a:t>
            </a:r>
          </a:p>
          <a:p>
            <a:r>
              <a:rPr lang="pt-BR" b="1" dirty="0" err="1">
                <a:solidFill>
                  <a:srgbClr val="22438A"/>
                </a:solidFill>
                <a:latin typeface="Asap" panose="00000500000000000000" pitchFamily="2" charset="0"/>
              </a:rPr>
              <a:t>Context</a:t>
            </a:r>
            <a:endParaRPr lang="pt-BR" b="1" dirty="0">
              <a:solidFill>
                <a:srgbClr val="22438A"/>
              </a:solidFill>
              <a:latin typeface="Asap" panose="00000500000000000000" pitchFamily="2" charset="0"/>
            </a:endParaRP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Mapping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30DE923-34E3-689C-873F-0507628A8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585920" y="1024728"/>
            <a:ext cx="7949416" cy="441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0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Entidades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Objetos de Valor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Agregações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Serviços de Domínio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Especificações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Repositórios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Fabricas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Padrões aplicáveis ao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4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</a:t>
            </a:r>
            <a:r>
              <a:rPr lang="pt-BR" b="1" dirty="0" err="1">
                <a:solidFill>
                  <a:srgbClr val="22438A"/>
                </a:solidFill>
                <a:latin typeface="Asap" panose="00000500000000000000" pitchFamily="2" charset="0"/>
              </a:rPr>
              <a:t>Architecture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15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</a:t>
            </a:r>
            <a:r>
              <a:rPr lang="pt-BR" b="1" dirty="0" err="1">
                <a:solidFill>
                  <a:srgbClr val="22438A"/>
                </a:solidFill>
                <a:latin typeface="Asap" panose="00000500000000000000" pitchFamily="2" charset="0"/>
              </a:rPr>
              <a:t>Architecture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37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D71492-638A-487D-8EE9-9C007E9C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CQRS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159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CQRS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57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960100" y="978102"/>
            <a:ext cx="10588434" cy="1062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 err="1">
                <a:solidFill>
                  <a:srgbClr val="22438A"/>
                </a:solidFill>
                <a:latin typeface="Asap" panose="00000500000000000000"/>
              </a:rPr>
              <a:t>Apresentação</a:t>
            </a:r>
            <a:endParaRPr lang="en-US" b="1" kern="1200" dirty="0">
              <a:solidFill>
                <a:srgbClr val="22438A"/>
              </a:solidFill>
              <a:latin typeface="Asap" panose="0000050000000000000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Homem com óculos de grau&#10;&#10;Descrição gerada automaticamente">
            <a:extLst>
              <a:ext uri="{FF2B5EF4-FFF2-40B4-BE49-F238E27FC236}">
                <a16:creationId xmlns:a16="http://schemas.microsoft.com/office/drawing/2014/main" id="{DA1DD5D5-4296-006E-31FD-01AF31F88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3" r="14953"/>
          <a:stretch/>
        </p:blipFill>
        <p:spPr>
          <a:xfrm>
            <a:off x="1807648" y="2811104"/>
            <a:ext cx="1979229" cy="292811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Jean Carlos M Silva.</a:t>
            </a:r>
          </a:p>
          <a:p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Lead Architect Software @ 5by5 </a:t>
            </a:r>
            <a:r>
              <a:rPr lang="pt-BR" sz="1600" b="0" i="0" dirty="0">
                <a:effectLst/>
                <a:latin typeface="-apple-system"/>
              </a:rPr>
              <a:t>👨🏻‍💻</a:t>
            </a:r>
            <a:endParaRPr lang="en-US" sz="24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C#/ NET Specialist </a:t>
            </a:r>
            <a:r>
              <a:rPr lang="pt-BR" sz="1600" b="0" i="0" dirty="0">
                <a:effectLst/>
                <a:latin typeface="-apple-system"/>
              </a:rPr>
              <a:t> 😬</a:t>
            </a:r>
            <a:endParaRPr lang="en-US" sz="24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DevOps Enthusiast </a:t>
            </a:r>
            <a:r>
              <a:rPr lang="pt-BR" sz="1600" b="0" i="0" dirty="0">
                <a:effectLst/>
                <a:latin typeface="-apple-system"/>
              </a:rPr>
              <a:t> 🧐 </a:t>
            </a:r>
            <a:endParaRPr lang="en-US" sz="24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Nerd de </a:t>
            </a:r>
            <a:r>
              <a:rPr lang="en-US" sz="2400" dirty="0" err="1">
                <a:solidFill>
                  <a:srgbClr val="575756"/>
                </a:solidFill>
                <a:latin typeface="Abadi" panose="020B0604020104020204" pitchFamily="34" charset="0"/>
              </a:rPr>
              <a:t>Carteirinha</a:t>
            </a:r>
            <a:r>
              <a:rPr lang="en-US" sz="24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pt-BR" sz="1600" b="0" i="0" dirty="0">
                <a:effectLst/>
                <a:latin typeface="-apple-system"/>
              </a:rPr>
              <a:t> 😊</a:t>
            </a:r>
            <a:endParaRPr lang="en-US" sz="24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endParaRPr lang="en-US" sz="24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6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D71492-638A-487D-8EE9-9C007E9C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884" y="1608364"/>
            <a:ext cx="6715489" cy="4403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Clean Code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S.O.L.I.D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conceitos básicos de DDD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Clean </a:t>
            </a:r>
            <a:r>
              <a:rPr lang="pt-BR" sz="2600" dirty="0" err="1">
                <a:solidFill>
                  <a:srgbClr val="575756"/>
                </a:solidFill>
                <a:latin typeface="Asap" panose="00000500000000000000" pitchFamily="2" charset="0"/>
              </a:rPr>
              <a:t>Architecture</a:t>
            </a:r>
            <a:endParaRPr lang="pt-BR" sz="2600" dirty="0">
              <a:solidFill>
                <a:srgbClr val="575756"/>
              </a:solidFill>
              <a:latin typeface="Asap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CQRS</a:t>
            </a:r>
          </a:p>
          <a:p>
            <a:pPr>
              <a:lnSpc>
                <a:spcPct val="100000"/>
              </a:lnSpc>
            </a:pPr>
            <a:endParaRPr lang="pt-BR" sz="2600" dirty="0">
              <a:solidFill>
                <a:srgbClr val="575756"/>
              </a:solidFill>
              <a:latin typeface="Asap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2438A"/>
                </a:solidFill>
                <a:latin typeface="Asap" panose="00000500000000000000" pitchFamily="2" charset="0"/>
              </a:rPr>
              <a:t>A</a:t>
            </a:r>
            <a:r>
              <a:rPr lang="pt-BR" b="1" dirty="0" err="1">
                <a:solidFill>
                  <a:srgbClr val="22438A"/>
                </a:solidFill>
                <a:latin typeface="Asap" panose="00000500000000000000" pitchFamily="2" charset="0"/>
              </a:rPr>
              <a:t>genda</a:t>
            </a:r>
            <a:endParaRPr lang="pt-BR" b="1" dirty="0">
              <a:solidFill>
                <a:srgbClr val="22438A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8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Bem, na minha opinião, um dos maiores erros da programação moderna é a escrita de código com “obsolescência programada” ou seja escrevemos código como “escribas”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transpilando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as especificações definidas para o código, visando de maneira unilateral o seu funcionamento. 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Quando o objetivo é atingido não nos preocupamos em como esse código irá se comportar no futuro, esse que muitas vezes está mais perto do que pensávamos.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Aplicações modernas sempre estão evoluindo acompanhando a agressividade do mercado, procurando trazer mais valor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Com esse crescimento desenfreado, sem a devida preocupação, geramos aplicações com alto acoplamento entre seus componentes, o famoso “código ruim” , “código confuso” e quando chegamos nesse ponto  a única escapatória é “refazer” toda a aplicação.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Entregar mais rápido e refazer depois sempre será mais “caro” do que fazer do jeito certo porém “demorando mais”.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 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36D803-4DDA-60A9-32E4-0DA06591FC95}"/>
              </a:ext>
            </a:extLst>
          </p:cNvPr>
          <p:cNvSpPr/>
          <p:nvPr/>
        </p:nvSpPr>
        <p:spPr>
          <a:xfrm>
            <a:off x="4135772" y="3157268"/>
            <a:ext cx="7000930" cy="6814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63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Bjarne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o criador do C++ quando questionado sobre o que é um “Código Limpo” comenta que gosta de seu código </a:t>
            </a: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“elegante” 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e  </a:t>
            </a: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“eficiente” 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com uma lógica direta para dificultar o aparecimento de erros, baixo acoplamento para facilitar a manutenção.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Se pegarmos a citação dele sobre “elegante”  e pesquisarmos no dicionário, podemos observar definições como “naturalidade e harmonia”, “fino e estiloso” ou seja para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Bjarne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o código limpo proporciona uma leitura natural; e lê-lo deve ser belo como ouvir uma música por exemplo.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Já a palavra “eficiente” vindo do criador do C++ talvez faça sentido, porém para nosso dia-a-dia, podemos considerar a eficiência como mecanismos para proporcionar ao código simplicidade e clareza. 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Logo Clean Code é um conjunto de práticas para que nosso código seja claro e objetivo no que se propõe a fazer, de maneira que sua leitura seja intuitiva.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 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A9AE514-C283-A8B9-0EA0-7498936E0F5B}"/>
              </a:ext>
            </a:extLst>
          </p:cNvPr>
          <p:cNvSpPr/>
          <p:nvPr/>
        </p:nvSpPr>
        <p:spPr>
          <a:xfrm>
            <a:off x="4135772" y="4546121"/>
            <a:ext cx="6871534" cy="9575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2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No livro do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Uncle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Bob, foram listado algumas boas práticas para se obter um código limpo, aqui vamos ver algumas.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Nomes são importantes, ser claro e objetivo não importa o tamanho.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Regra do escoteiro, deixe o lugar “mais limpo” do que estava antes de você chegar.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Funções / Métodos precisam ser pequenos.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DRY (</a:t>
            </a:r>
            <a:r>
              <a:rPr lang="pt-BR" sz="1600" b="1" dirty="0" err="1">
                <a:solidFill>
                  <a:srgbClr val="575756"/>
                </a:solidFill>
                <a:latin typeface="Abadi" panose="020B0604020104020204" pitchFamily="34" charset="0"/>
              </a:rPr>
              <a:t>Don’t</a:t>
            </a: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pt-BR" sz="1600" b="1" dirty="0" err="1">
                <a:solidFill>
                  <a:srgbClr val="575756"/>
                </a:solidFill>
                <a:latin typeface="Abadi" panose="020B0604020104020204" pitchFamily="34" charset="0"/>
              </a:rPr>
              <a:t>Repeat</a:t>
            </a: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pt-BR" sz="1600" b="1" dirty="0" err="1">
                <a:solidFill>
                  <a:srgbClr val="575756"/>
                </a:solidFill>
                <a:latin typeface="Abadi" panose="020B0604020104020204" pitchFamily="34" charset="0"/>
              </a:rPr>
              <a:t>Yoursefl</a:t>
            </a: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).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Comente apenas o necessário.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Garanta que seu código esteja tratando os erros.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badi" panose="020B0604020104020204" pitchFamily="34" charset="0"/>
              </a:rPr>
              <a:t>Garanta que seu código seja testável.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20B190-BD64-8FE9-7492-FF9D820FE3A7}"/>
              </a:ext>
            </a:extLst>
          </p:cNvPr>
          <p:cNvSpPr/>
          <p:nvPr/>
        </p:nvSpPr>
        <p:spPr>
          <a:xfrm>
            <a:off x="4037162" y="1837426"/>
            <a:ext cx="6901132" cy="29157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97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D71492-638A-487D-8EE9-9C007E9C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7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badi" panose="020B0604020104020204" pitchFamily="34" charset="0"/>
              </a:rPr>
              <a:t>S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.O.L.I.D é um acrônimo criado por Michael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Feathers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após observar os princípios de OOP e  design de código comentados por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Uncle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Bob em seu artigo “The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Principles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of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OOD”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Estes princípios ajudam á escrever um “código mais limpo”, indo de encontro com o que acabamos de abordar sobre Clean Code.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S — Single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Responsiblity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(Princípio da responsabilidade única)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O — Open-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Closed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(Princípio Aberto-Fechado)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L —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Liskov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Substitution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(Princípio da substituição de </a:t>
            </a:r>
            <a:r>
              <a:rPr lang="pt-BR" sz="1400" b="0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Liskov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I — Interface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Segregation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(Princípio da Segregação da Interface)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D —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Dependency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Inversion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badi" panose="020B0604020104020204" pitchFamily="34" charset="0"/>
              </a:rPr>
              <a:t>(Princípio da inversão da dependência)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S.O.L.I.D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27DA566-28A9-E130-0923-162C55FC711E}"/>
              </a:ext>
            </a:extLst>
          </p:cNvPr>
          <p:cNvSpPr/>
          <p:nvPr/>
        </p:nvSpPr>
        <p:spPr>
          <a:xfrm>
            <a:off x="4135772" y="2674189"/>
            <a:ext cx="6371202" cy="183742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D71492-638A-487D-8EE9-9C007E9C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6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975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Abadi</vt:lpstr>
      <vt:lpstr>-apple-system</vt:lpstr>
      <vt:lpstr>Arial</vt:lpstr>
      <vt:lpstr>Asap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UNI-VERSO DESIGN</dc:creator>
  <cp:lastModifiedBy>Jean Carlos Moreira da Silva</cp:lastModifiedBy>
  <cp:revision>33</cp:revision>
  <dcterms:created xsi:type="dcterms:W3CDTF">2020-01-24T20:08:36Z</dcterms:created>
  <dcterms:modified xsi:type="dcterms:W3CDTF">2022-10-31T19:40:42Z</dcterms:modified>
</cp:coreProperties>
</file>