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1" r:id="rId1"/>
  </p:sldMasterIdLst>
  <p:notesMasterIdLst>
    <p:notesMasterId r:id="rId17"/>
  </p:notesMasterIdLst>
  <p:sldIdLst>
    <p:sldId id="256" r:id="rId2"/>
    <p:sldId id="258" r:id="rId3"/>
    <p:sldId id="259" r:id="rId4"/>
    <p:sldId id="267" r:id="rId5"/>
    <p:sldId id="257" r:id="rId6"/>
    <p:sldId id="273" r:id="rId7"/>
    <p:sldId id="269" r:id="rId8"/>
    <p:sldId id="261" r:id="rId9"/>
    <p:sldId id="262" r:id="rId10"/>
    <p:sldId id="263" r:id="rId11"/>
    <p:sldId id="272" r:id="rId12"/>
    <p:sldId id="270" r:id="rId13"/>
    <p:sldId id="265" r:id="rId14"/>
    <p:sldId id="266" r:id="rId15"/>
    <p:sldId id="271" r:id="rId1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CEA3"/>
    <a:srgbClr val="5A21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70435" autoAdjust="0"/>
  </p:normalViewPr>
  <p:slideViewPr>
    <p:cSldViewPr snapToGrid="0">
      <p:cViewPr varScale="1">
        <p:scale>
          <a:sx n="50" d="100"/>
          <a:sy n="50" d="100"/>
        </p:scale>
        <p:origin x="79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2E5-4F12-91C0-2B8D8F22F74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2E5-4F12-91C0-2B8D8F22F74F}"/>
              </c:ext>
            </c:extLst>
          </c:dPt>
          <c:dLbls>
            <c:dLbl>
              <c:idx val="0"/>
              <c:layout>
                <c:manualLayout>
                  <c:x val="-0.26705689075538819"/>
                  <c:y val="-0.16070137507129992"/>
                </c:manualLayout>
              </c:layout>
              <c:spPr>
                <a:noFill/>
                <a:ln>
                  <a:noFill/>
                </a:ln>
                <a:effectLst/>
              </c:spPr>
              <c:txPr>
                <a:bodyPr rot="0" spcFirstLastPara="1" vertOverflow="ellipsis" vert="horz" wrap="square" lIns="38100" tIns="19050" rIns="38100" bIns="19050" anchor="ctr" anchorCtr="1">
                  <a:noAutofit/>
                </a:bodyPr>
                <a:lstStyle/>
                <a:p>
                  <a:pPr>
                    <a:defRPr sz="48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15:layout>
                    <c:manualLayout>
                      <c:w val="0.32045121640095769"/>
                      <c:h val="0.12655233861400791"/>
                    </c:manualLayout>
                  </c15:layout>
                </c:ext>
                <c:ext xmlns:c16="http://schemas.microsoft.com/office/drawing/2014/chart" uri="{C3380CC4-5D6E-409C-BE32-E72D297353CC}">
                  <c16:uniqueId val="{00000001-C2E5-4F12-91C0-2B8D8F22F74F}"/>
                </c:ext>
              </c:extLst>
            </c:dLbl>
            <c:dLbl>
              <c:idx val="1"/>
              <c:layout>
                <c:manualLayout>
                  <c:x val="0.15227354528028614"/>
                  <c:y val="0.16709228287942698"/>
                </c:manualLayout>
              </c:layout>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15:layout>
                    <c:manualLayout>
                      <c:w val="0.29397253880499685"/>
                      <c:h val="0.23641004215255171"/>
                    </c:manualLayout>
                  </c15:layout>
                </c:ext>
                <c:ext xmlns:c16="http://schemas.microsoft.com/office/drawing/2014/chart" uri="{C3380CC4-5D6E-409C-BE32-E72D297353CC}">
                  <c16:uniqueId val="{00000003-C2E5-4F12-91C0-2B8D8F22F74F}"/>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Sheet1!$B$3:$B$4</c:f>
              <c:strCache>
                <c:ptCount val="2"/>
                <c:pt idx="0">
                  <c:v>いいえ</c:v>
                </c:pt>
                <c:pt idx="1">
                  <c:v>はい</c:v>
                </c:pt>
              </c:strCache>
            </c:strRef>
          </c:cat>
          <c:val>
            <c:numRef>
              <c:f>Sheet1!$C$3:$C$4</c:f>
              <c:numCache>
                <c:formatCode>0.0%</c:formatCode>
                <c:ptCount val="2"/>
                <c:pt idx="0">
                  <c:v>0.82799999999999996</c:v>
                </c:pt>
                <c:pt idx="1">
                  <c:v>0.17199999999999999</c:v>
                </c:pt>
              </c:numCache>
            </c:numRef>
          </c:val>
          <c:extLst>
            <c:ext xmlns:c16="http://schemas.microsoft.com/office/drawing/2014/chart" uri="{C3380CC4-5D6E-409C-BE32-E72D297353CC}">
              <c16:uniqueId val="{00000004-C2E5-4F12-91C0-2B8D8F22F74F}"/>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0.36566</cdr:x>
      <cdr:y>0.57076</cdr:y>
    </cdr:from>
    <cdr:to>
      <cdr:x>0.5687</cdr:x>
      <cdr:y>0.66425</cdr:y>
    </cdr:to>
    <cdr:sp macro="" textlink="">
      <cdr:nvSpPr>
        <cdr:cNvPr id="2" name="テキスト ボックス 1"/>
        <cdr:cNvSpPr txBox="1"/>
      </cdr:nvSpPr>
      <cdr:spPr>
        <a:xfrm xmlns:a="http://schemas.openxmlformats.org/drawingml/2006/main">
          <a:off x="2527337" y="3006377"/>
          <a:ext cx="1403277" cy="49242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ja-JP" altLang="en-US" sz="2400" dirty="0" smtClean="0">
              <a:solidFill>
                <a:schemeClr val="tx1">
                  <a:lumMod val="75000"/>
                  <a:lumOff val="25000"/>
                </a:schemeClr>
              </a:solidFill>
              <a:latin typeface="HGSｺﾞｼｯｸE" panose="020B0900000000000000" pitchFamily="50" charset="-128"/>
              <a:ea typeface="HGSｺﾞｼｯｸE" panose="020B0900000000000000" pitchFamily="50" charset="-128"/>
            </a:rPr>
            <a:t>いいえ</a:t>
          </a:r>
          <a:endParaRPr lang="ja-JP" altLang="en-US" sz="2400" dirty="0">
            <a:solidFill>
              <a:schemeClr val="tx1">
                <a:lumMod val="75000"/>
                <a:lumOff val="25000"/>
              </a:schemeClr>
            </a:solidFill>
            <a:latin typeface="HGSｺﾞｼｯｸE" panose="020B0900000000000000" pitchFamily="50" charset="-128"/>
            <a:ea typeface="HGSｺﾞｼｯｸE" panose="020B0900000000000000" pitchFamily="50" charset="-128"/>
          </a:endParaRPr>
        </a:p>
      </cdr:txBody>
    </cdr:sp>
  </cdr:relSizeAnchor>
  <cdr:relSizeAnchor xmlns:cdr="http://schemas.openxmlformats.org/drawingml/2006/chartDrawing">
    <cdr:from>
      <cdr:x>0.23953</cdr:x>
      <cdr:y>0.15689</cdr:y>
    </cdr:from>
    <cdr:to>
      <cdr:x>0.44256</cdr:x>
      <cdr:y>0.2335</cdr:y>
    </cdr:to>
    <cdr:sp macro="" textlink="">
      <cdr:nvSpPr>
        <cdr:cNvPr id="3" name="テキスト ボックス 2"/>
        <cdr:cNvSpPr txBox="1"/>
      </cdr:nvSpPr>
      <cdr:spPr>
        <a:xfrm xmlns:a="http://schemas.openxmlformats.org/drawingml/2006/main">
          <a:off x="1655521" y="826391"/>
          <a:ext cx="1403278" cy="40355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ja-JP" altLang="en-US" sz="2000" dirty="0" smtClean="0">
              <a:solidFill>
                <a:schemeClr val="tx1">
                  <a:lumMod val="75000"/>
                  <a:lumOff val="25000"/>
                </a:schemeClr>
              </a:solidFill>
              <a:latin typeface="HGSｺﾞｼｯｸE" panose="020B0900000000000000" pitchFamily="50" charset="-128"/>
              <a:ea typeface="HGSｺﾞｼｯｸE" panose="020B0900000000000000" pitchFamily="50" charset="-128"/>
            </a:rPr>
            <a:t>はい</a:t>
          </a:r>
          <a:endParaRPr lang="ja-JP" altLang="en-US" sz="2000" dirty="0">
            <a:solidFill>
              <a:schemeClr val="tx1">
                <a:lumMod val="75000"/>
                <a:lumOff val="25000"/>
              </a:schemeClr>
            </a:solidFill>
            <a:latin typeface="HGSｺﾞｼｯｸE" panose="020B0900000000000000" pitchFamily="50" charset="-128"/>
            <a:ea typeface="HGSｺﾞｼｯｸE" panose="020B0900000000000000" pitchFamily="50" charset="-128"/>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4EC9C-6C6C-484F-808D-2CEA176DA34A}" type="datetimeFigureOut">
              <a:rPr kumimoji="1" lang="ja-JP" altLang="en-US" smtClean="0"/>
              <a:t>2020/7/8</a:t>
            </a:fld>
            <a:endParaRPr kumimoji="1" lang="ja-JP" altLang="en-US" dirty="0"/>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B8BC09-90F9-4D79-A701-369EA42466A0}" type="slidenum">
              <a:rPr kumimoji="1" lang="ja-JP" altLang="en-US" smtClean="0"/>
              <a:t>‹#›</a:t>
            </a:fld>
            <a:endParaRPr kumimoji="1" lang="ja-JP" altLang="en-US" dirty="0"/>
          </a:p>
        </p:txBody>
      </p:sp>
    </p:spTree>
    <p:extLst>
      <p:ext uri="{BB962C8B-B14F-4D97-AF65-F5344CB8AC3E}">
        <p14:creationId xmlns:p14="http://schemas.microsoft.com/office/powerpoint/2010/main" val="17559481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Ask it</a:t>
            </a:r>
            <a:r>
              <a:rPr kumimoji="1" lang="ja-JP" altLang="en-US" dirty="0" smtClean="0"/>
              <a:t>です。</a:t>
            </a:r>
            <a:endParaRPr kumimoji="1" lang="en-US" altLang="ja-JP" dirty="0" smtClean="0"/>
          </a:p>
          <a:p>
            <a:r>
              <a:rPr kumimoji="1" lang="ja-JP" altLang="en-US" dirty="0" smtClean="0"/>
              <a:t>我々は、メインターゲットの女性像を設定しました。</a:t>
            </a:r>
            <a:endParaRPr kumimoji="1" lang="en-US" altLang="ja-JP" dirty="0" smtClean="0"/>
          </a:p>
          <a:p>
            <a:r>
              <a:rPr kumimoji="1" lang="ja-JP" altLang="en-US" dirty="0" smtClean="0"/>
              <a:t>こちらをご覧ください。</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AB8BC09-90F9-4D79-A701-369EA42466A0}" type="slidenum">
              <a:rPr kumimoji="1" lang="ja-JP" altLang="en-US" smtClean="0"/>
              <a:t>0</a:t>
            </a:fld>
            <a:endParaRPr kumimoji="1" lang="ja-JP" altLang="en-US" dirty="0"/>
          </a:p>
        </p:txBody>
      </p:sp>
    </p:spTree>
    <p:extLst>
      <p:ext uri="{BB962C8B-B14F-4D97-AF65-F5344CB8AC3E}">
        <p14:creationId xmlns:p14="http://schemas.microsoft.com/office/powerpoint/2010/main" val="26062837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そして、テーマカラーについてご説明します。</a:t>
            </a:r>
            <a:endParaRPr kumimoji="1" lang="en-US" altLang="ja-JP" dirty="0" smtClean="0"/>
          </a:p>
          <a:p>
            <a:r>
              <a:rPr kumimoji="1" lang="ja-JP" altLang="en-US" dirty="0" smtClean="0"/>
              <a:t>メインカラーは、大人の女性のイメージかつ、ぬくもりのあるボルドーカラーを採用しました。</a:t>
            </a:r>
            <a:endParaRPr kumimoji="1" lang="en-US" altLang="ja-JP" dirty="0" smtClean="0"/>
          </a:p>
          <a:p>
            <a:endParaRPr kumimoji="1" lang="en-US" altLang="ja-JP" dirty="0" smtClean="0"/>
          </a:p>
          <a:p>
            <a:r>
              <a:rPr kumimoji="1" lang="ja-JP" altLang="en-US" dirty="0" smtClean="0"/>
              <a:t>サブカラーには、ひかり歯科クリニックのウェブサイトでも使用されている</a:t>
            </a:r>
            <a:endParaRPr kumimoji="1" lang="en-US" altLang="ja-JP" dirty="0" smtClean="0"/>
          </a:p>
          <a:p>
            <a:r>
              <a:rPr kumimoji="1" lang="ja-JP" altLang="en-US" dirty="0" smtClean="0"/>
              <a:t>ゴールドを採用しております。</a:t>
            </a:r>
            <a:endParaRPr kumimoji="1" lang="en-US" altLang="ja-JP" dirty="0" smtClean="0"/>
          </a:p>
          <a:p>
            <a:r>
              <a:rPr kumimoji="1" lang="ja-JP" altLang="en-US" dirty="0" smtClean="0"/>
              <a:t>ひかり歯科クリニックから訪れた方にも、共通した印象を与える効果を狙っています。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3AB8BC09-90F9-4D79-A701-369EA42466A0}" type="slidenum">
              <a:rPr kumimoji="1" lang="ja-JP" altLang="en-US" smtClean="0"/>
              <a:t>9</a:t>
            </a:fld>
            <a:endParaRPr kumimoji="1" lang="ja-JP" altLang="en-US" dirty="0"/>
          </a:p>
        </p:txBody>
      </p:sp>
    </p:spTree>
    <p:extLst>
      <p:ext uri="{BB962C8B-B14F-4D97-AF65-F5344CB8AC3E}">
        <p14:creationId xmlns:p14="http://schemas.microsoft.com/office/powerpoint/2010/main" val="2468967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また、お客様の共感を得るために、モデルの女性には日本人のモデルを起用しています。</a:t>
            </a:r>
            <a:endParaRPr kumimoji="1" lang="en-US" altLang="ja-JP" dirty="0" smtClean="0"/>
          </a:p>
          <a:p>
            <a:r>
              <a:rPr kumimoji="1" lang="ja-JP" altLang="en-US" dirty="0" smtClean="0"/>
              <a:t>シンプルな印象を与えるため、モデルの女性はひとりにしぼり、統一感を演出しました。</a:t>
            </a:r>
            <a:endParaRPr kumimoji="1" lang="en-US" altLang="ja-JP" dirty="0" smtClean="0"/>
          </a:p>
          <a:p>
            <a:r>
              <a:rPr kumimoji="1" lang="ja-JP" altLang="en-US" dirty="0" smtClean="0"/>
              <a:t>ゴージャスさだけでなく、シンプルかつ親しみやすいようにデザインしております。</a:t>
            </a:r>
            <a:endParaRPr kumimoji="1" lang="ja-JP" altLang="en-US" dirty="0"/>
          </a:p>
        </p:txBody>
      </p:sp>
      <p:sp>
        <p:nvSpPr>
          <p:cNvPr id="4" name="スライド番号プレースホルダー 3"/>
          <p:cNvSpPr>
            <a:spLocks noGrp="1"/>
          </p:cNvSpPr>
          <p:nvPr>
            <p:ph type="sldNum" sz="quarter" idx="10"/>
          </p:nvPr>
        </p:nvSpPr>
        <p:spPr/>
        <p:txBody>
          <a:bodyPr/>
          <a:lstStyle/>
          <a:p>
            <a:fld id="{3AB8BC09-90F9-4D79-A701-369EA42466A0}" type="slidenum">
              <a:rPr kumimoji="1" lang="ja-JP" altLang="en-US" smtClean="0"/>
              <a:t>10</a:t>
            </a:fld>
            <a:endParaRPr kumimoji="1" lang="ja-JP" altLang="en-US" dirty="0"/>
          </a:p>
        </p:txBody>
      </p:sp>
    </p:spTree>
    <p:extLst>
      <p:ext uri="{BB962C8B-B14F-4D97-AF65-F5344CB8AC3E}">
        <p14:creationId xmlns:p14="http://schemas.microsoft.com/office/powerpoint/2010/main" val="646163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続いて、それぞれのページをご覧いただきます。</a:t>
            </a:r>
            <a:endParaRPr kumimoji="1" lang="en-US" altLang="ja-JP" dirty="0" smtClean="0"/>
          </a:p>
          <a:p>
            <a:r>
              <a:rPr kumimoji="1" lang="en-US" altLang="ja-JP" dirty="0" smtClean="0"/>
              <a:t>※</a:t>
            </a:r>
            <a:r>
              <a:rPr kumimoji="1" lang="ja-JP" altLang="en-US" dirty="0" smtClean="0"/>
              <a:t>中ページ表示</a:t>
            </a:r>
            <a:endParaRPr kumimoji="1" lang="en-US" altLang="ja-JP" dirty="0" smtClean="0"/>
          </a:p>
          <a:p>
            <a:r>
              <a:rPr kumimoji="1" lang="ja-JP" altLang="en-US" dirty="0" smtClean="0"/>
              <a:t>ご覧いただいたように、すべてのページで背景色は白を採用しました。</a:t>
            </a:r>
            <a:endParaRPr kumimoji="1" lang="en-US" altLang="ja-JP" dirty="0" smtClean="0"/>
          </a:p>
          <a:p>
            <a:r>
              <a:rPr kumimoji="1" lang="ja-JP" altLang="en-US" dirty="0" smtClean="0"/>
              <a:t>また、Ｎ３Ｔｅｅｔｈという商品そのものが魅力的なので、</a:t>
            </a:r>
            <a:endParaRPr kumimoji="1" lang="en-US" altLang="ja-JP" dirty="0" smtClean="0"/>
          </a:p>
          <a:p>
            <a:r>
              <a:rPr kumimoji="1" lang="ja-JP" altLang="en-US" dirty="0" smtClean="0"/>
              <a:t>ページを装飾せず、</a:t>
            </a:r>
            <a:endParaRPr kumimoji="1" lang="en-US" altLang="ja-JP" dirty="0" smtClean="0"/>
          </a:p>
          <a:p>
            <a:r>
              <a:rPr kumimoji="1" lang="ja-JP" altLang="en-US" dirty="0" smtClean="0"/>
              <a:t>背景色を白にすることで、清潔感があり、必要な情報をくみ取りやすい</a:t>
            </a:r>
            <a:endParaRPr kumimoji="1" lang="en-US" altLang="ja-JP" dirty="0" smtClean="0"/>
          </a:p>
          <a:p>
            <a:r>
              <a:rPr kumimoji="1" lang="ja-JP" altLang="en-US" dirty="0" smtClean="0"/>
              <a:t>デザインとなっております。</a:t>
            </a:r>
            <a:endParaRPr kumimoji="1" lang="en-US" altLang="ja-JP" dirty="0" smtClean="0"/>
          </a:p>
          <a:p>
            <a:endParaRPr kumimoji="1" lang="en-US" altLang="ja-JP" dirty="0" smtClean="0"/>
          </a:p>
          <a:p>
            <a:endParaRPr kumimoji="1" lang="en-US" altLang="ja-JP" dirty="0" smtClean="0"/>
          </a:p>
          <a:p>
            <a:r>
              <a:rPr kumimoji="1" lang="en-US" altLang="ja-JP" dirty="0" smtClean="0"/>
              <a:t>※</a:t>
            </a:r>
            <a:r>
              <a:rPr kumimoji="1" lang="ja-JP" altLang="en-US" dirty="0" smtClean="0"/>
              <a:t>Ｎ３Ｔｅｅｔｈのページを表示</a:t>
            </a:r>
            <a:endParaRPr kumimoji="1" lang="en-US" altLang="ja-JP" dirty="0" smtClean="0"/>
          </a:p>
          <a:p>
            <a:r>
              <a:rPr kumimoji="1" lang="ja-JP" altLang="en-US" dirty="0" smtClean="0"/>
              <a:t>こちらのページは、Ｎ３Ｔｅｅｔｈのより具体的な説明のページです。</a:t>
            </a:r>
            <a:endParaRPr kumimoji="1" lang="en-US" altLang="ja-JP" dirty="0" smtClean="0"/>
          </a:p>
          <a:p>
            <a:r>
              <a:rPr kumimoji="1" lang="ja-JP" altLang="en-US" dirty="0" smtClean="0"/>
              <a:t>こちらは、トップページから訪れた方へ</a:t>
            </a:r>
            <a:endParaRPr kumimoji="1" lang="en-US" altLang="ja-JP" dirty="0" smtClean="0"/>
          </a:p>
          <a:p>
            <a:r>
              <a:rPr kumimoji="1" lang="ja-JP" altLang="en-US" dirty="0" smtClean="0"/>
              <a:t>自分のコンプレックスに対してのアプローチを提案するために、</a:t>
            </a:r>
            <a:endParaRPr kumimoji="1" lang="en-US" altLang="ja-JP" dirty="0" smtClean="0"/>
          </a:p>
          <a:p>
            <a:r>
              <a:rPr kumimoji="1" lang="ja-JP" altLang="en-US" dirty="0" smtClean="0"/>
              <a:t>商品説明、</a:t>
            </a:r>
            <a:endParaRPr kumimoji="1" lang="en-US" altLang="ja-JP" dirty="0" smtClean="0"/>
          </a:p>
          <a:p>
            <a:r>
              <a:rPr kumimoji="1" lang="ja-JP" altLang="en-US" dirty="0" smtClean="0"/>
              <a:t>Ｎ３Ｔｅｅｔｈで解決できること、</a:t>
            </a:r>
            <a:endParaRPr kumimoji="1" lang="en-US" altLang="ja-JP" dirty="0" smtClean="0"/>
          </a:p>
          <a:p>
            <a:r>
              <a:rPr kumimoji="1" lang="ja-JP" altLang="en-US" dirty="0" smtClean="0"/>
              <a:t>美容効果、またその実例を提示しました。</a:t>
            </a:r>
            <a:endParaRPr kumimoji="1" lang="en-US" altLang="ja-JP" dirty="0" smtClean="0"/>
          </a:p>
          <a:p>
            <a:r>
              <a:rPr kumimoji="1" lang="ja-JP" altLang="en-US" dirty="0" smtClean="0"/>
              <a:t>そして、技工士の先生からのコメントをのせることで</a:t>
            </a:r>
            <a:endParaRPr kumimoji="1" lang="en-US" altLang="ja-JP" dirty="0" smtClean="0"/>
          </a:p>
          <a:p>
            <a:r>
              <a:rPr kumimoji="1" lang="ja-JP" altLang="en-US" dirty="0" smtClean="0"/>
              <a:t>Ｎ３Ｔｅｅｔｈにかける思いを伝え、安心感を覚えていただくことで</a:t>
            </a:r>
            <a:endParaRPr kumimoji="1" lang="en-US" altLang="ja-JP" dirty="0" smtClean="0"/>
          </a:p>
          <a:p>
            <a:r>
              <a:rPr kumimoji="1" lang="ja-JP" altLang="en-US" dirty="0" smtClean="0"/>
              <a:t>来院を促す狙いがあります。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AB8BC09-90F9-4D79-A701-369EA42466A0}" type="slidenum">
              <a:rPr kumimoji="1" lang="ja-JP" altLang="en-US" smtClean="0"/>
              <a:t>11</a:t>
            </a:fld>
            <a:endParaRPr kumimoji="1" lang="ja-JP" altLang="en-US" dirty="0"/>
          </a:p>
        </p:txBody>
      </p:sp>
    </p:spTree>
    <p:extLst>
      <p:ext uri="{BB962C8B-B14F-4D97-AF65-F5344CB8AC3E}">
        <p14:creationId xmlns:p14="http://schemas.microsoft.com/office/powerpoint/2010/main" val="3009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我々のサイトを利用することでこのようなメリットがあります。</a:t>
            </a:r>
            <a:endParaRPr kumimoji="1" lang="en-US" altLang="ja-JP" dirty="0" smtClean="0"/>
          </a:p>
          <a:p>
            <a:endParaRPr kumimoji="1" lang="en-US" altLang="ja-JP" dirty="0" smtClean="0"/>
          </a:p>
          <a:p>
            <a:r>
              <a:rPr kumimoji="1" lang="ja-JP" altLang="en-US" dirty="0" smtClean="0"/>
              <a:t>トップページ冒頭で、</a:t>
            </a:r>
            <a:endParaRPr kumimoji="1" lang="en-US" altLang="ja-JP" dirty="0" smtClean="0"/>
          </a:p>
          <a:p>
            <a:r>
              <a:rPr kumimoji="1" lang="ja-JP" altLang="en-US" dirty="0" smtClean="0"/>
              <a:t>Ｎ３Ｔｅｅｔｈを身近に感じていただき、施術のイメージをつかんでいただきます。</a:t>
            </a:r>
            <a:endParaRPr kumimoji="1" lang="en-US" altLang="ja-JP" dirty="0" smtClean="0"/>
          </a:p>
          <a:p>
            <a:r>
              <a:rPr kumimoji="1" lang="ja-JP" altLang="en-US" dirty="0" smtClean="0"/>
              <a:t>そして、より詳しい情報をご希望の方には、</a:t>
            </a:r>
            <a:r>
              <a:rPr kumimoji="1" lang="ja-JP" altLang="en-US" dirty="0" err="1" smtClean="0"/>
              <a:t>それそれ</a:t>
            </a:r>
            <a:r>
              <a:rPr kumimoji="1" lang="ja-JP" altLang="en-US" dirty="0" smtClean="0"/>
              <a:t>のページにて具体的な内容を知っていただくことができます。</a:t>
            </a:r>
            <a:endParaRPr kumimoji="1" lang="en-US" altLang="ja-JP" dirty="0" smtClean="0"/>
          </a:p>
          <a:p>
            <a:endParaRPr kumimoji="1" lang="en-US" altLang="ja-JP" dirty="0" smtClean="0"/>
          </a:p>
          <a:p>
            <a:r>
              <a:rPr kumimoji="1" lang="ja-JP" altLang="en-US" dirty="0" smtClean="0"/>
              <a:t>次に、</a:t>
            </a:r>
            <a:endParaRPr kumimoji="1" lang="en-US" altLang="ja-JP" dirty="0" smtClean="0"/>
          </a:p>
          <a:p>
            <a:r>
              <a:rPr kumimoji="1" lang="ja-JP" altLang="en-US" dirty="0" smtClean="0"/>
              <a:t>ブランドイメージの確立。</a:t>
            </a:r>
            <a:endParaRPr kumimoji="1" lang="en-US" altLang="ja-JP" dirty="0" smtClean="0"/>
          </a:p>
          <a:p>
            <a:r>
              <a:rPr kumimoji="1" lang="ja-JP" altLang="en-US" dirty="0" smtClean="0"/>
              <a:t>Ｎ３Ｔｅｅｔｈとは、治療ではなく、新しい審美歯科の形であるというイメージを</a:t>
            </a:r>
            <a:endParaRPr kumimoji="1" lang="en-US" altLang="ja-JP" dirty="0" smtClean="0"/>
          </a:p>
          <a:p>
            <a:r>
              <a:rPr kumimoji="1" lang="ja-JP" altLang="en-US" dirty="0" smtClean="0"/>
              <a:t>統一感のあるページから印象付けることができます。</a:t>
            </a:r>
            <a:endParaRPr kumimoji="1" lang="en-US" altLang="ja-JP" dirty="0" smtClean="0"/>
          </a:p>
          <a:p>
            <a:endParaRPr kumimoji="1" lang="en-US" altLang="ja-JP" dirty="0" smtClean="0"/>
          </a:p>
          <a:p>
            <a:r>
              <a:rPr kumimoji="1" lang="ja-JP" altLang="en-US" dirty="0" smtClean="0"/>
              <a:t>そして、</a:t>
            </a:r>
            <a:endParaRPr kumimoji="1" lang="en-US" altLang="ja-JP" dirty="0" smtClean="0"/>
          </a:p>
          <a:p>
            <a:r>
              <a:rPr kumimoji="1" lang="ja-JP" altLang="en-US" dirty="0" smtClean="0"/>
              <a:t>すべてのページにおいて、上から下へ流れるような画面遷移を意識しておりますので</a:t>
            </a:r>
            <a:endParaRPr kumimoji="1" lang="en-US" altLang="ja-JP" dirty="0" smtClean="0"/>
          </a:p>
          <a:p>
            <a:r>
              <a:rPr kumimoji="1" lang="ja-JP" altLang="en-US" dirty="0" smtClean="0"/>
              <a:t>こちらのページにヒットしたお客様へ</a:t>
            </a:r>
            <a:endParaRPr kumimoji="1" lang="en-US" altLang="ja-JP" dirty="0" smtClean="0"/>
          </a:p>
          <a:p>
            <a:r>
              <a:rPr kumimoji="1" lang="ja-JP" altLang="en-US" dirty="0" smtClean="0"/>
              <a:t>末尾のひかり歯科クリニックへのアクセスを促す効果が期待できます。</a:t>
            </a:r>
            <a:endParaRPr kumimoji="1" lang="en-US" altLang="ja-JP" dirty="0" smtClean="0"/>
          </a:p>
          <a:p>
            <a:endParaRPr kumimoji="1" lang="en-US" altLang="ja-JP" dirty="0" smtClean="0"/>
          </a:p>
          <a:p>
            <a:endParaRPr kumimoji="1" lang="en-US" altLang="ja-JP" dirty="0" smtClean="0"/>
          </a:p>
          <a:p>
            <a:r>
              <a:rPr kumimoji="1" lang="ja-JP" altLang="en-US" dirty="0" smtClean="0"/>
              <a:t>最後に、</a:t>
            </a:r>
            <a:endParaRPr kumimoji="1" lang="en-US" altLang="ja-JP" dirty="0" smtClean="0"/>
          </a:p>
          <a:p>
            <a:r>
              <a:rPr kumimoji="1" lang="ja-JP" altLang="en-US" dirty="0" smtClean="0"/>
              <a:t>Ｎ３Ｔｅｅｔｈには、</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AB8BC09-90F9-4D79-A701-369EA42466A0}" type="slidenum">
              <a:rPr kumimoji="1" lang="ja-JP" altLang="en-US" smtClean="0"/>
              <a:t>14</a:t>
            </a:fld>
            <a:endParaRPr kumimoji="1" lang="ja-JP" altLang="en-US" dirty="0"/>
          </a:p>
        </p:txBody>
      </p:sp>
    </p:spTree>
    <p:extLst>
      <p:ext uri="{BB962C8B-B14F-4D97-AF65-F5344CB8AC3E}">
        <p14:creationId xmlns:p14="http://schemas.microsoft.com/office/powerpoint/2010/main" val="1455244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ひとつづつ読み上げる</a:t>
            </a:r>
            <a:endParaRPr kumimoji="1" lang="en-US" altLang="ja-JP" dirty="0" smtClean="0"/>
          </a:p>
          <a:p>
            <a:endParaRPr kumimoji="1" lang="en-US" altLang="ja-JP" dirty="0" smtClean="0"/>
          </a:p>
          <a:p>
            <a:r>
              <a:rPr kumimoji="1" lang="ja-JP" altLang="en-US" dirty="0" smtClean="0"/>
              <a:t>一見順風満帆そうに見える彼女たちにも悩みがあるようです。</a:t>
            </a:r>
            <a:endParaRPr kumimoji="1" lang="ja-JP" altLang="en-US" dirty="0"/>
          </a:p>
        </p:txBody>
      </p:sp>
      <p:sp>
        <p:nvSpPr>
          <p:cNvPr id="4" name="スライド番号プレースホルダー 3"/>
          <p:cNvSpPr>
            <a:spLocks noGrp="1"/>
          </p:cNvSpPr>
          <p:nvPr>
            <p:ph type="sldNum" sz="quarter" idx="10"/>
          </p:nvPr>
        </p:nvSpPr>
        <p:spPr/>
        <p:txBody>
          <a:bodyPr/>
          <a:lstStyle/>
          <a:p>
            <a:fld id="{3AB8BC09-90F9-4D79-A701-369EA42466A0}" type="slidenum">
              <a:rPr kumimoji="1" lang="ja-JP" altLang="en-US" smtClean="0"/>
              <a:t>1</a:t>
            </a:fld>
            <a:endParaRPr kumimoji="1" lang="ja-JP" altLang="en-US"/>
          </a:p>
        </p:txBody>
      </p:sp>
    </p:spTree>
    <p:extLst>
      <p:ext uri="{BB962C8B-B14F-4D97-AF65-F5344CB8AC3E}">
        <p14:creationId xmlns:p14="http://schemas.microsoft.com/office/powerpoint/2010/main" val="2309513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出展を表示</a:t>
            </a:r>
            <a:endParaRPr kumimoji="1" lang="ja-JP" altLang="en-US" dirty="0"/>
          </a:p>
        </p:txBody>
      </p:sp>
      <p:sp>
        <p:nvSpPr>
          <p:cNvPr id="4" name="スライド番号プレースホルダー 3"/>
          <p:cNvSpPr>
            <a:spLocks noGrp="1"/>
          </p:cNvSpPr>
          <p:nvPr>
            <p:ph type="sldNum" sz="quarter" idx="10"/>
          </p:nvPr>
        </p:nvSpPr>
        <p:spPr/>
        <p:txBody>
          <a:bodyPr/>
          <a:lstStyle/>
          <a:p>
            <a:fld id="{3AB8BC09-90F9-4D79-A701-369EA42466A0}" type="slidenum">
              <a:rPr kumimoji="1" lang="ja-JP" altLang="en-US" smtClean="0"/>
              <a:t>2</a:t>
            </a:fld>
            <a:endParaRPr kumimoji="1" lang="ja-JP" altLang="en-US"/>
          </a:p>
        </p:txBody>
      </p:sp>
    </p:spTree>
    <p:extLst>
      <p:ext uri="{BB962C8B-B14F-4D97-AF65-F5344CB8AC3E}">
        <p14:creationId xmlns:p14="http://schemas.microsoft.com/office/powerpoint/2010/main" val="1786934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ご覧の通り、多くの女性が自分に自信がないと回答しており</a:t>
            </a:r>
            <a:endParaRPr kumimoji="1" lang="en-US" altLang="ja-JP" dirty="0" smtClean="0"/>
          </a:p>
          <a:p>
            <a:r>
              <a:rPr kumimoji="1" lang="ja-JP" altLang="en-US" dirty="0" smtClean="0"/>
              <a:t>また、そのコンプレックスの大半を歯に関するお悩みがしめていることがわかりました。</a:t>
            </a:r>
            <a:endParaRPr kumimoji="1" lang="en-US" altLang="ja-JP" dirty="0" smtClean="0"/>
          </a:p>
          <a:p>
            <a:r>
              <a:rPr kumimoji="1" lang="ja-JP" altLang="en-US" dirty="0" smtClean="0"/>
              <a:t>三割以上の</a:t>
            </a:r>
            <a:endParaRPr kumimoji="1" lang="en-US" altLang="ja-JP" dirty="0" smtClean="0"/>
          </a:p>
          <a:p>
            <a:endParaRPr kumimoji="1" lang="en-US" altLang="ja-JP" dirty="0" smtClean="0"/>
          </a:p>
          <a:p>
            <a:r>
              <a:rPr kumimoji="1" lang="ja-JP" altLang="en-US" dirty="0" smtClean="0"/>
              <a:t>そんな女性たちに伝わるサイトのコンセプトが我々にはあります。</a:t>
            </a:r>
            <a:endParaRPr kumimoji="1" lang="en-US" altLang="ja-JP" dirty="0" smtClean="0"/>
          </a:p>
          <a:p>
            <a:r>
              <a:rPr kumimoji="1" lang="ja-JP" altLang="en-US" dirty="0" smtClean="0"/>
              <a:t>それは、日常的に女性たちが使う言葉です。</a:t>
            </a:r>
            <a:endParaRPr kumimoji="1" lang="en-US" altLang="ja-JP" dirty="0" smtClean="0"/>
          </a:p>
          <a:p>
            <a:endParaRPr kumimoji="1" lang="en-US" altLang="ja-JP" dirty="0" smtClean="0"/>
          </a:p>
          <a:p>
            <a:r>
              <a:rPr kumimoji="1" lang="ja-JP" altLang="en-US" dirty="0" smtClean="0"/>
              <a:t>その言葉は</a:t>
            </a:r>
          </a:p>
          <a:p>
            <a:endParaRPr kumimoji="1" lang="ja-JP" altLang="en-US" dirty="0"/>
          </a:p>
        </p:txBody>
      </p:sp>
      <p:sp>
        <p:nvSpPr>
          <p:cNvPr id="4" name="スライド番号プレースホルダー 3"/>
          <p:cNvSpPr>
            <a:spLocks noGrp="1"/>
          </p:cNvSpPr>
          <p:nvPr>
            <p:ph type="sldNum" sz="quarter" idx="10"/>
          </p:nvPr>
        </p:nvSpPr>
        <p:spPr/>
        <p:txBody>
          <a:bodyPr/>
          <a:lstStyle/>
          <a:p>
            <a:fld id="{3AB8BC09-90F9-4D79-A701-369EA42466A0}" type="slidenum">
              <a:rPr kumimoji="1" lang="ja-JP" altLang="en-US" smtClean="0"/>
              <a:t>3</a:t>
            </a:fld>
            <a:endParaRPr kumimoji="1" lang="ja-JP" altLang="en-US"/>
          </a:p>
        </p:txBody>
      </p:sp>
    </p:spTree>
    <p:extLst>
      <p:ext uri="{BB962C8B-B14F-4D97-AF65-F5344CB8AC3E}">
        <p14:creationId xmlns:p14="http://schemas.microsoft.com/office/powerpoint/2010/main" val="750472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「わかる」</a:t>
            </a:r>
            <a:endParaRPr kumimoji="1" lang="en-US" altLang="ja-JP" dirty="0" smtClean="0"/>
          </a:p>
          <a:p>
            <a:r>
              <a:rPr kumimoji="1" lang="ja-JP" altLang="en-US" dirty="0" smtClean="0"/>
              <a:t>すなわち</a:t>
            </a:r>
            <a:endParaRPr kumimoji="1" lang="en-US" altLang="ja-JP" dirty="0" smtClean="0"/>
          </a:p>
          <a:p>
            <a:r>
              <a:rPr kumimoji="1" lang="ja-JP" altLang="en-US" dirty="0" smtClean="0"/>
              <a:t>共感です。</a:t>
            </a:r>
            <a:endParaRPr kumimoji="1" lang="en-US" altLang="ja-JP" dirty="0" smtClean="0"/>
          </a:p>
          <a:p>
            <a:endParaRPr kumimoji="1" lang="en-US" altLang="ja-JP" dirty="0" smtClean="0"/>
          </a:p>
          <a:p>
            <a:r>
              <a:rPr kumimoji="1" lang="ja-JP" altLang="en-US" dirty="0" smtClean="0"/>
              <a:t>それでは</a:t>
            </a:r>
            <a:r>
              <a:rPr kumimoji="1" lang="en-US" altLang="ja-JP" dirty="0" smtClean="0"/>
              <a:t>ask it</a:t>
            </a:r>
            <a:r>
              <a:rPr kumimoji="1" lang="ja-JP" altLang="en-US" dirty="0" smtClean="0"/>
              <a:t>の制作したトップページをご覧ください。</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AB8BC09-90F9-4D79-A701-369EA42466A0}" type="slidenum">
              <a:rPr kumimoji="1" lang="ja-JP" altLang="en-US" smtClean="0"/>
              <a:t>4</a:t>
            </a:fld>
            <a:endParaRPr kumimoji="1" lang="ja-JP" altLang="en-US"/>
          </a:p>
        </p:txBody>
      </p:sp>
    </p:spTree>
    <p:extLst>
      <p:ext uri="{BB962C8B-B14F-4D97-AF65-F5344CB8AC3E}">
        <p14:creationId xmlns:p14="http://schemas.microsoft.com/office/powerpoint/2010/main" val="2263136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我々は、</a:t>
            </a:r>
            <a:endParaRPr kumimoji="1" lang="en-US" altLang="ja-JP" dirty="0" smtClean="0"/>
          </a:p>
          <a:p>
            <a:r>
              <a:rPr kumimoji="1" lang="ja-JP" altLang="en-US" dirty="0" smtClean="0"/>
              <a:t>悩める女性がＮ３Ｔｅｅｔｈに出会い、</a:t>
            </a:r>
            <a:endParaRPr kumimoji="1" lang="en-US" altLang="ja-JP" dirty="0" smtClean="0"/>
          </a:p>
          <a:p>
            <a:r>
              <a:rPr kumimoji="1" lang="ja-JP" altLang="en-US" dirty="0" smtClean="0"/>
              <a:t>新しい自分に変わりゆくストーリーをトップページにデザインすることで</a:t>
            </a:r>
            <a:endParaRPr kumimoji="1" lang="en-US" altLang="ja-JP" dirty="0" smtClean="0"/>
          </a:p>
          <a:p>
            <a:r>
              <a:rPr kumimoji="1" lang="ja-JP" altLang="en-US" dirty="0" smtClean="0"/>
              <a:t>サイトに訪れたお客様に共感を得る効果を狙いました。</a:t>
            </a:r>
            <a:endParaRPr kumimoji="1" lang="en-US" altLang="ja-JP" dirty="0" smtClean="0"/>
          </a:p>
          <a:p>
            <a:endParaRPr kumimoji="1" lang="en-US" altLang="ja-JP" dirty="0" smtClean="0"/>
          </a:p>
          <a:p>
            <a:r>
              <a:rPr kumimoji="1" lang="en-US" altLang="ja-JP" dirty="0" smtClean="0"/>
              <a:t>※</a:t>
            </a:r>
            <a:r>
              <a:rPr kumimoji="1" lang="ja-JP" altLang="en-US" dirty="0" smtClean="0"/>
              <a:t>ＳＴＯＲＹ読み上げ</a:t>
            </a:r>
            <a:endParaRPr kumimoji="1" lang="en-US" altLang="ja-JP" dirty="0" smtClean="0"/>
          </a:p>
          <a:p>
            <a:r>
              <a:rPr kumimoji="1" lang="ja-JP" altLang="en-US" dirty="0" smtClean="0"/>
              <a:t>このＳＴＯＲＹをご覧いただいた方は、実際にＮ３Ｔｅｅｔｈを施術した姿を想像するでしょう。</a:t>
            </a:r>
            <a:endParaRPr kumimoji="1" lang="en-US" altLang="ja-JP" dirty="0" smtClean="0"/>
          </a:p>
          <a:p>
            <a:endParaRPr kumimoji="1" lang="en-US" altLang="ja-JP" dirty="0" smtClean="0"/>
          </a:p>
          <a:p>
            <a:r>
              <a:rPr kumimoji="1" lang="ja-JP" altLang="en-US" dirty="0" smtClean="0"/>
              <a:t>・興味がわく</a:t>
            </a:r>
            <a:endParaRPr kumimoji="1" lang="en-US" altLang="ja-JP" dirty="0" smtClean="0"/>
          </a:p>
          <a:p>
            <a:r>
              <a:rPr kumimoji="1" lang="ja-JP" altLang="en-US"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3AB8BC09-90F9-4D79-A701-369EA42466A0}" type="slidenum">
              <a:rPr kumimoji="1" lang="ja-JP" altLang="en-US" smtClean="0"/>
              <a:t>5</a:t>
            </a:fld>
            <a:endParaRPr kumimoji="1" lang="ja-JP" altLang="en-US"/>
          </a:p>
        </p:txBody>
      </p:sp>
    </p:spTree>
    <p:extLst>
      <p:ext uri="{BB962C8B-B14F-4D97-AF65-F5344CB8AC3E}">
        <p14:creationId xmlns:p14="http://schemas.microsoft.com/office/powerpoint/2010/main" val="633166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そこで、製品に対してより安心してもらうために</a:t>
            </a:r>
            <a:endParaRPr kumimoji="1" lang="en-US" altLang="ja-JP" dirty="0" smtClean="0"/>
          </a:p>
          <a:p>
            <a:r>
              <a:rPr kumimoji="1" lang="ja-JP" altLang="en-US" dirty="0" smtClean="0"/>
              <a:t>ＰＲＯＭＩＳＥという言葉を使って、お客様にＮ３Ｔｅｅｔｈを具体的にイメージしていただきます。</a:t>
            </a:r>
            <a:endParaRPr kumimoji="1" lang="en-US" altLang="ja-JP" dirty="0" smtClean="0"/>
          </a:p>
          <a:p>
            <a:r>
              <a:rPr kumimoji="1" lang="ja-JP" altLang="en-US" dirty="0" smtClean="0"/>
              <a:t>あえて、ネイルチップを貼り付ける、という表現をしました。</a:t>
            </a:r>
            <a:endParaRPr kumimoji="1" lang="en-US" altLang="ja-JP" dirty="0" smtClean="0"/>
          </a:p>
          <a:p>
            <a:r>
              <a:rPr kumimoji="1" lang="ja-JP" altLang="en-US" dirty="0" smtClean="0"/>
              <a:t>また、美容への効果が期待できる旨も、ＰＲＯＭＩＳＥという言葉を使ってより強調しています。</a:t>
            </a:r>
            <a:endParaRPr kumimoji="1" lang="en-US" altLang="ja-JP" dirty="0" smtClean="0"/>
          </a:p>
          <a:p>
            <a:endParaRPr kumimoji="1" lang="en-US" altLang="ja-JP" dirty="0" smtClean="0"/>
          </a:p>
          <a:p>
            <a:r>
              <a:rPr kumimoji="1" lang="ja-JP" altLang="en-US" dirty="0" smtClean="0"/>
              <a:t>ここで、Ｎ３Ｔｅｅｔｈの由来である</a:t>
            </a:r>
            <a:r>
              <a:rPr kumimoji="1" lang="en-US" altLang="ja-JP" dirty="0" smtClean="0"/>
              <a:t>3</a:t>
            </a:r>
            <a:r>
              <a:rPr kumimoji="1" lang="ja-JP" altLang="en-US" dirty="0" err="1" smtClean="0"/>
              <a:t>つの</a:t>
            </a:r>
            <a:r>
              <a:rPr kumimoji="1" lang="ja-JP" altLang="en-US" dirty="0" smtClean="0"/>
              <a:t>Ｎが</a:t>
            </a:r>
            <a:endParaRPr kumimoji="1" lang="en-US" altLang="ja-JP" dirty="0" smtClean="0"/>
          </a:p>
          <a:p>
            <a:r>
              <a:rPr kumimoji="1" lang="ja-JP" altLang="en-US" dirty="0" smtClean="0"/>
              <a:t>どれだけお客様にメリットがあるのかを視覚的に表現しています。</a:t>
            </a:r>
            <a:endParaRPr kumimoji="1" lang="en-US" altLang="ja-JP" dirty="0" smtClean="0"/>
          </a:p>
          <a:p>
            <a:endParaRPr kumimoji="1" lang="en-US" altLang="ja-JP" dirty="0" smtClean="0"/>
          </a:p>
          <a:p>
            <a:r>
              <a:rPr kumimoji="1" lang="ja-JP" altLang="en-US" dirty="0" smtClean="0"/>
              <a:t>そして、トップページの最後に、院長先生のお顔とコメントを掲載することで</a:t>
            </a:r>
            <a:endParaRPr kumimoji="1" lang="en-US" altLang="ja-JP" dirty="0" smtClean="0"/>
          </a:p>
          <a:p>
            <a:r>
              <a:rPr kumimoji="1" lang="ja-JP" altLang="en-US" dirty="0" smtClean="0"/>
              <a:t>最大の安心と実際来院したときのイメージをつかんでいただきます。</a:t>
            </a:r>
            <a:endParaRPr kumimoji="1" lang="en-US" altLang="ja-JP" dirty="0" smtClean="0"/>
          </a:p>
          <a:p>
            <a:endParaRPr kumimoji="1" lang="en-US" altLang="ja-JP" dirty="0" smtClean="0"/>
          </a:p>
          <a:p>
            <a:r>
              <a:rPr kumimoji="1" lang="ja-JP" altLang="en-US" dirty="0" smtClean="0"/>
              <a:t>その流れで、興味のあるページにすぐ飛べるように</a:t>
            </a:r>
            <a:endParaRPr kumimoji="1" lang="en-US" altLang="ja-JP" dirty="0" smtClean="0"/>
          </a:p>
          <a:p>
            <a:r>
              <a:rPr kumimoji="1" lang="ja-JP" altLang="en-US" dirty="0" smtClean="0"/>
              <a:t>リンクを設置しております。</a:t>
            </a:r>
            <a:endParaRPr kumimoji="1" lang="en-US" altLang="ja-JP" dirty="0" smtClean="0"/>
          </a:p>
          <a:p>
            <a:endParaRPr kumimoji="1" lang="en-US" altLang="ja-JP" dirty="0" smtClean="0"/>
          </a:p>
          <a:p>
            <a:endParaRPr kumimoji="1" lang="en-US" altLang="ja-JP" dirty="0" smtClean="0"/>
          </a:p>
          <a:p>
            <a:r>
              <a:rPr kumimoji="1" lang="ja-JP" altLang="en-US" dirty="0" smtClean="0"/>
              <a:t>では、今一度トップページの先頭をご覧ください。</a:t>
            </a:r>
            <a:endParaRPr kumimoji="1" lang="en-US" altLang="ja-JP" dirty="0" smtClean="0"/>
          </a:p>
          <a:p>
            <a:r>
              <a:rPr kumimoji="1" lang="en-US" altLang="ja-JP" dirty="0" smtClean="0"/>
              <a:t>※</a:t>
            </a:r>
            <a:r>
              <a:rPr kumimoji="1" lang="ja-JP" altLang="en-US" dirty="0" smtClean="0"/>
              <a:t>先頭を表示</a:t>
            </a:r>
            <a:endParaRPr kumimoji="1" lang="en-US" altLang="ja-JP" dirty="0" smtClean="0"/>
          </a:p>
          <a:p>
            <a:r>
              <a:rPr kumimoji="1" lang="ja-JP" altLang="en-US" dirty="0" smtClean="0"/>
              <a:t>下にスクロール</a:t>
            </a:r>
            <a:endParaRPr kumimoji="1" lang="en-US" altLang="ja-JP" dirty="0" smtClean="0"/>
          </a:p>
          <a:p>
            <a:endParaRPr kumimoji="1" lang="en-US" altLang="ja-JP" dirty="0" smtClean="0"/>
          </a:p>
          <a:p>
            <a:r>
              <a:rPr kumimoji="1" lang="ja-JP" altLang="en-US" dirty="0" smtClean="0"/>
              <a:t>このように、ファーストビューから、一番下のリンクまで、</a:t>
            </a:r>
            <a:endParaRPr kumimoji="1" lang="en-US" altLang="ja-JP" dirty="0" smtClean="0"/>
          </a:p>
          <a:p>
            <a:r>
              <a:rPr kumimoji="1" lang="ja-JP" altLang="en-US" dirty="0" smtClean="0"/>
              <a:t>止まることのない目線の流れ、つまり画面遷移についても考慮したデザインとなっております。</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AB8BC09-90F9-4D79-A701-369EA42466A0}" type="slidenum">
              <a:rPr kumimoji="1" lang="ja-JP" altLang="en-US" smtClean="0"/>
              <a:t>6</a:t>
            </a:fld>
            <a:endParaRPr kumimoji="1" lang="ja-JP" altLang="en-US"/>
          </a:p>
        </p:txBody>
      </p:sp>
    </p:spTree>
    <p:extLst>
      <p:ext uri="{BB962C8B-B14F-4D97-AF65-F5344CB8AC3E}">
        <p14:creationId xmlns:p14="http://schemas.microsoft.com/office/powerpoint/2010/main" val="2442017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続いては、テーマとなったデザインについてご説明いたします。</a:t>
            </a:r>
            <a:endParaRPr kumimoji="1" lang="en-US" altLang="ja-JP" dirty="0" smtClean="0"/>
          </a:p>
          <a:p>
            <a:r>
              <a:rPr kumimoji="1" lang="ja-JP" altLang="en-US" dirty="0" smtClean="0"/>
              <a:t>テーマは、シンプル</a:t>
            </a:r>
            <a:r>
              <a:rPr kumimoji="1" lang="en-US" altLang="ja-JP" dirty="0" smtClean="0"/>
              <a:t>&amp;</a:t>
            </a:r>
            <a:r>
              <a:rPr kumimoji="1" lang="ja-JP" altLang="en-US" dirty="0" smtClean="0"/>
              <a:t>ゴージャスです。</a:t>
            </a:r>
            <a:endParaRPr kumimoji="1" lang="en-US" altLang="ja-JP" dirty="0" smtClean="0"/>
          </a:p>
          <a:p>
            <a:endParaRPr kumimoji="1" lang="en-US" altLang="ja-JP" dirty="0" smtClean="0"/>
          </a:p>
          <a:p>
            <a:r>
              <a:rPr kumimoji="1" lang="ja-JP" altLang="en-US" dirty="0" smtClean="0"/>
              <a:t>何故、審美歯科の技術のウェブサイトに一見そぐわないイメージの</a:t>
            </a:r>
            <a:endParaRPr kumimoji="1" lang="en-US" altLang="ja-JP" dirty="0" smtClean="0"/>
          </a:p>
          <a:p>
            <a:r>
              <a:rPr kumimoji="1" lang="ja-JP" altLang="en-US" dirty="0" smtClean="0"/>
              <a:t>シンプル</a:t>
            </a:r>
            <a:r>
              <a:rPr kumimoji="1" lang="en-US" altLang="ja-JP" dirty="0" smtClean="0"/>
              <a:t>&amp;</a:t>
            </a:r>
            <a:r>
              <a:rPr kumimoji="1" lang="ja-JP" altLang="en-US" dirty="0" smtClean="0"/>
              <a:t>ゴージャスというテーマにしたのか。</a:t>
            </a:r>
            <a:endParaRPr kumimoji="1" lang="en-US" altLang="ja-JP" dirty="0" smtClean="0"/>
          </a:p>
          <a:p>
            <a:r>
              <a:rPr kumimoji="1" lang="ja-JP" altLang="en-US" dirty="0" smtClean="0"/>
              <a:t>その理由は、Ｎ３Ｔｅｅｔｈは、ただ、歯をきれいにするというだけではなく</a:t>
            </a:r>
            <a:endParaRPr kumimoji="1" lang="en-US" altLang="ja-JP" dirty="0" smtClean="0"/>
          </a:p>
          <a:p>
            <a:r>
              <a:rPr kumimoji="1" lang="ja-JP" altLang="en-US" dirty="0" smtClean="0"/>
              <a:t>フェイスラインを美しくすること、アンチエイジング効果などの</a:t>
            </a:r>
            <a:endParaRPr kumimoji="1" lang="en-US" altLang="ja-JP" dirty="0" smtClean="0"/>
          </a:p>
          <a:p>
            <a:r>
              <a:rPr kumimoji="1" lang="ja-JP" altLang="en-US" dirty="0" smtClean="0"/>
              <a:t>美容にも特化した商品であると伝えたかったからです。</a:t>
            </a:r>
            <a:endParaRPr kumimoji="1" lang="en-US" altLang="ja-JP" dirty="0" smtClean="0"/>
          </a:p>
          <a:p>
            <a:endParaRPr kumimoji="1" lang="en-US" altLang="ja-JP" dirty="0" smtClean="0"/>
          </a:p>
          <a:p>
            <a:r>
              <a:rPr kumimoji="1" lang="ja-JP" altLang="en-US" dirty="0" smtClean="0"/>
              <a:t>歯科ではなく、美容サロンのようなイメージを意識しました。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AB8BC09-90F9-4D79-A701-369EA42466A0}" type="slidenum">
              <a:rPr kumimoji="1" lang="ja-JP" altLang="en-US" smtClean="0"/>
              <a:t>7</a:t>
            </a:fld>
            <a:endParaRPr kumimoji="1" lang="ja-JP" altLang="en-US" dirty="0"/>
          </a:p>
        </p:txBody>
      </p:sp>
    </p:spTree>
    <p:extLst>
      <p:ext uri="{BB962C8B-B14F-4D97-AF65-F5344CB8AC3E}">
        <p14:creationId xmlns:p14="http://schemas.microsoft.com/office/powerpoint/2010/main" val="3578278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lvl="0"/>
            <a:r>
              <a:rPr lang="ja-JP" altLang="en-US" dirty="0" smtClean="0"/>
              <a:t>次に、ロゴデザインについてお話します。</a:t>
            </a:r>
            <a:endParaRPr lang="en-US" altLang="ja-JP" dirty="0" smtClean="0"/>
          </a:p>
          <a:p>
            <a:pPr lvl="0"/>
            <a:r>
              <a:rPr lang="ja-JP" altLang="en-US" dirty="0" smtClean="0"/>
              <a:t>先ほど申し上げたように、歯科でなく、美容サロンのようなイメージを</a:t>
            </a:r>
            <a:endParaRPr lang="en-US" altLang="ja-JP" dirty="0" smtClean="0"/>
          </a:p>
          <a:p>
            <a:pPr lvl="0"/>
            <a:r>
              <a:rPr lang="ja-JP" altLang="en-US" dirty="0" smtClean="0"/>
              <a:t>持っていただけるようなデザインを心掛けました。</a:t>
            </a:r>
            <a:endParaRPr lang="en-US" altLang="ja-JP" dirty="0" smtClean="0"/>
          </a:p>
          <a:p>
            <a:pPr lvl="0"/>
            <a:endParaRPr lang="en-US" altLang="ja-JP" dirty="0" smtClean="0"/>
          </a:p>
          <a:p>
            <a:pPr lvl="0"/>
            <a:r>
              <a:rPr lang="en-US" altLang="ja-JP" dirty="0" smtClean="0"/>
              <a:t>N3Teeth</a:t>
            </a:r>
            <a:r>
              <a:rPr lang="ja-JP" altLang="en-US" dirty="0" smtClean="0"/>
              <a:t>が最新の技術だからこそ、クラシカルな伝統を感じさせつつも</a:t>
            </a:r>
          </a:p>
          <a:p>
            <a:pPr lvl="0"/>
            <a:r>
              <a:rPr lang="ja-JP" altLang="en-US" dirty="0" smtClean="0"/>
              <a:t>すっきりとしたフォントを用い、</a:t>
            </a:r>
            <a:endParaRPr lang="en-US" altLang="ja-JP" dirty="0" smtClean="0"/>
          </a:p>
          <a:p>
            <a:pPr lvl="0"/>
            <a:r>
              <a:rPr lang="ja-JP" altLang="en-US" dirty="0" smtClean="0"/>
              <a:t>親しみやすさのある雰囲気に仕上げました。</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著名なタイプデザイナーであるマシュー・カーター氏が制作した書体。</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書体のデザインといえば、紙媒体を前提に制作されることが多いですが、</a:t>
            </a:r>
            <a:r>
              <a:rPr kumimoji="1" lang="ja-JP" altLang="en-US" sz="1200" b="1" i="0" kern="1200" dirty="0" smtClean="0">
                <a:solidFill>
                  <a:schemeClr val="tx1"/>
                </a:solidFill>
                <a:effectLst/>
                <a:latin typeface="+mn-lt"/>
                <a:ea typeface="+mn-ea"/>
                <a:cs typeface="+mn-cs"/>
              </a:rPr>
              <a:t>最初からスクリーン用に開発された</a:t>
            </a:r>
            <a:r>
              <a:rPr kumimoji="1" lang="ja-JP" altLang="en-US" sz="1200" b="0" i="0" kern="1200" dirty="0" smtClean="0">
                <a:solidFill>
                  <a:schemeClr val="tx1"/>
                </a:solidFill>
                <a:effectLst/>
                <a:latin typeface="+mn-lt"/>
                <a:ea typeface="+mn-ea"/>
                <a:cs typeface="+mn-cs"/>
              </a:rPr>
              <a:t>という点において他の書体とコンセプトが大きく異なります。</a:t>
            </a:r>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r>
              <a:rPr kumimoji="1" lang="ja-JP" altLang="en-US" sz="1200" b="1" i="0" kern="1200" dirty="0" smtClean="0">
                <a:solidFill>
                  <a:schemeClr val="tx1"/>
                </a:solidFill>
                <a:effectLst/>
                <a:latin typeface="+mn-lt"/>
                <a:ea typeface="+mn-ea"/>
                <a:cs typeface="+mn-cs"/>
              </a:rPr>
              <a:t>オールドスタイル数字を備えた本文によく合うセリフ体 </a:t>
            </a:r>
            <a:r>
              <a:rPr kumimoji="1" lang="en-US" altLang="ja-JP" sz="1200" b="1" i="0" kern="1200" dirty="0" smtClean="0">
                <a:solidFill>
                  <a:schemeClr val="tx1"/>
                </a:solidFill>
                <a:effectLst/>
                <a:latin typeface="+mn-lt"/>
                <a:ea typeface="+mn-ea"/>
                <a:cs typeface="+mn-cs"/>
              </a:rPr>
              <a:t>Georgia</a:t>
            </a:r>
          </a:p>
          <a:p>
            <a:r>
              <a:rPr kumimoji="1" lang="en-US" altLang="ja-JP" sz="1200" b="0" i="0" kern="1200" dirty="0" smtClean="0">
                <a:solidFill>
                  <a:schemeClr val="tx1"/>
                </a:solidFill>
                <a:effectLst/>
                <a:latin typeface="+mn-lt"/>
                <a:ea typeface="+mn-ea"/>
                <a:cs typeface="+mn-cs"/>
              </a:rPr>
              <a:t>Georgia</a:t>
            </a:r>
            <a:r>
              <a:rPr kumimoji="1" lang="ja-JP" altLang="en-US" sz="1200" b="0" i="0" kern="1200" dirty="0" smtClean="0">
                <a:solidFill>
                  <a:schemeClr val="tx1"/>
                </a:solidFill>
                <a:effectLst/>
                <a:latin typeface="+mn-lt"/>
                <a:ea typeface="+mn-ea"/>
                <a:cs typeface="+mn-cs"/>
              </a:rPr>
              <a:t>はスクリーン上の小さな文字でも潰れないように、エックス・ハイト（小文字の</a:t>
            </a:r>
            <a:r>
              <a:rPr kumimoji="1" lang="en-US" altLang="ja-JP" sz="1200" b="0" i="0" kern="1200" dirty="0" smtClean="0">
                <a:solidFill>
                  <a:schemeClr val="tx1"/>
                </a:solidFill>
                <a:effectLst/>
                <a:latin typeface="+mn-lt"/>
                <a:ea typeface="+mn-ea"/>
                <a:cs typeface="+mn-cs"/>
              </a:rPr>
              <a:t>x</a:t>
            </a:r>
            <a:r>
              <a:rPr kumimoji="1" lang="ja-JP" altLang="en-US" sz="1200" b="0" i="0" kern="1200" dirty="0" smtClean="0">
                <a:solidFill>
                  <a:schemeClr val="tx1"/>
                </a:solidFill>
                <a:effectLst/>
                <a:latin typeface="+mn-lt"/>
                <a:ea typeface="+mn-ea"/>
                <a:cs typeface="+mn-cs"/>
              </a:rPr>
              <a:t>の高さ）を高めに設定し、ふところを深く取ってデザインされています。</a:t>
            </a:r>
          </a:p>
          <a:p>
            <a:r>
              <a:rPr kumimoji="1" lang="ja-JP" altLang="en-US" sz="1200" b="0" i="0" kern="1200" dirty="0" smtClean="0">
                <a:solidFill>
                  <a:schemeClr val="tx1"/>
                </a:solidFill>
                <a:effectLst/>
                <a:latin typeface="+mn-lt"/>
                <a:ea typeface="+mn-ea"/>
                <a:cs typeface="+mn-cs"/>
              </a:rPr>
              <a:t>そしてもう</a:t>
            </a:r>
            <a:r>
              <a:rPr kumimoji="1" lang="en-US" altLang="ja-JP" sz="1200" b="0" i="0" kern="1200" dirty="0" smtClean="0">
                <a:solidFill>
                  <a:schemeClr val="tx1"/>
                </a:solidFill>
                <a:effectLst/>
                <a:latin typeface="+mn-lt"/>
                <a:ea typeface="+mn-ea"/>
                <a:cs typeface="+mn-cs"/>
              </a:rPr>
              <a:t>1</a:t>
            </a:r>
            <a:r>
              <a:rPr kumimoji="1" lang="ja-JP" altLang="en-US" sz="1200" b="0" i="0" kern="1200" dirty="0" smtClean="0">
                <a:solidFill>
                  <a:schemeClr val="tx1"/>
                </a:solidFill>
                <a:effectLst/>
                <a:latin typeface="+mn-lt"/>
                <a:ea typeface="+mn-ea"/>
                <a:cs typeface="+mn-cs"/>
              </a:rPr>
              <a:t>つ、本文に合うように高さが揃っていない</a:t>
            </a:r>
            <a:r>
              <a:rPr kumimoji="1" lang="ja-JP" altLang="en-US" sz="1200" b="1" i="0" kern="1200" dirty="0" smtClean="0">
                <a:solidFill>
                  <a:schemeClr val="tx1"/>
                </a:solidFill>
                <a:effectLst/>
                <a:latin typeface="+mn-lt"/>
                <a:ea typeface="+mn-ea"/>
                <a:cs typeface="+mn-cs"/>
              </a:rPr>
              <a:t>オールドスタイル数字</a:t>
            </a:r>
            <a:r>
              <a:rPr kumimoji="1" lang="ja-JP" altLang="en-US" sz="1200" b="0" i="0" kern="1200" dirty="0" smtClean="0">
                <a:solidFill>
                  <a:schemeClr val="tx1"/>
                </a:solidFill>
                <a:effectLst/>
                <a:latin typeface="+mn-lt"/>
                <a:ea typeface="+mn-ea"/>
                <a:cs typeface="+mn-cs"/>
              </a:rPr>
              <a:t>を備えているのが大きな特徴です。海外の</a:t>
            </a:r>
            <a:r>
              <a:rPr kumimoji="1" lang="en-US" altLang="ja-JP" sz="1200" b="0" i="0" kern="1200" dirty="0" smtClean="0">
                <a:solidFill>
                  <a:schemeClr val="tx1"/>
                </a:solidFill>
                <a:effectLst/>
                <a:latin typeface="+mn-lt"/>
                <a:ea typeface="+mn-ea"/>
                <a:cs typeface="+mn-cs"/>
              </a:rPr>
              <a:t>Web</a:t>
            </a:r>
            <a:r>
              <a:rPr kumimoji="1" lang="ja-JP" altLang="en-US" sz="1200" b="0" i="0" kern="1200" dirty="0" smtClean="0">
                <a:solidFill>
                  <a:schemeClr val="tx1"/>
                </a:solidFill>
                <a:effectLst/>
                <a:latin typeface="+mn-lt"/>
                <a:ea typeface="+mn-ea"/>
                <a:cs typeface="+mn-cs"/>
              </a:rPr>
              <a:t>サイトで、</a:t>
            </a:r>
            <a:r>
              <a:rPr kumimoji="1" lang="en-US" altLang="ja-JP" sz="1200" b="0" i="0" kern="1200" dirty="0" smtClean="0">
                <a:solidFill>
                  <a:schemeClr val="tx1"/>
                </a:solidFill>
                <a:effectLst/>
                <a:latin typeface="+mn-lt"/>
                <a:ea typeface="+mn-ea"/>
                <a:cs typeface="+mn-cs"/>
              </a:rPr>
              <a:t>Georgia</a:t>
            </a:r>
            <a:r>
              <a:rPr kumimoji="1" lang="ja-JP" altLang="en-US" sz="1200" b="0" i="0" kern="1200" dirty="0" smtClean="0">
                <a:solidFill>
                  <a:schemeClr val="tx1"/>
                </a:solidFill>
                <a:effectLst/>
                <a:latin typeface="+mn-lt"/>
                <a:ea typeface="+mn-ea"/>
                <a:cs typeface="+mn-cs"/>
              </a:rPr>
              <a:t>が本文用書体として非常によく使われているのは、このオールドスタイル数字の存在が大きいのかもしれません。ちなみに</a:t>
            </a:r>
            <a:r>
              <a:rPr kumimoji="1" lang="en-US" altLang="ja-JP" sz="1200" b="0" i="0" kern="1200" dirty="0" smtClean="0">
                <a:solidFill>
                  <a:schemeClr val="tx1"/>
                </a:solidFill>
                <a:effectLst/>
                <a:latin typeface="+mn-lt"/>
                <a:ea typeface="+mn-ea"/>
                <a:cs typeface="+mn-cs"/>
              </a:rPr>
              <a:t>Georgia</a:t>
            </a:r>
            <a:r>
              <a:rPr kumimoji="1" lang="ja-JP" altLang="en-US" sz="1200" b="0" i="0" kern="1200" dirty="0" smtClean="0">
                <a:solidFill>
                  <a:schemeClr val="tx1"/>
                </a:solidFill>
                <a:effectLst/>
                <a:latin typeface="+mn-lt"/>
                <a:ea typeface="+mn-ea"/>
                <a:cs typeface="+mn-cs"/>
              </a:rPr>
              <a:t>以外にオールドスタイル数字を備えたデフォルトフォントは他に存在しません。</a:t>
            </a:r>
          </a:p>
          <a:p>
            <a:r>
              <a:rPr lang="ja-JP" altLang="en-US" dirty="0" smtClean="0"/>
              <a:t/>
            </a:r>
            <a:br>
              <a:rPr lang="ja-JP" altLang="en-US" dirty="0" smtClean="0"/>
            </a:br>
            <a:endParaRPr kumimoji="1" lang="ja-JP" altLang="en-US" dirty="0"/>
          </a:p>
        </p:txBody>
      </p:sp>
      <p:sp>
        <p:nvSpPr>
          <p:cNvPr id="4" name="スライド番号プレースホルダー 3"/>
          <p:cNvSpPr>
            <a:spLocks noGrp="1"/>
          </p:cNvSpPr>
          <p:nvPr>
            <p:ph type="sldNum" sz="quarter" idx="10"/>
          </p:nvPr>
        </p:nvSpPr>
        <p:spPr/>
        <p:txBody>
          <a:bodyPr/>
          <a:lstStyle/>
          <a:p>
            <a:fld id="{3AB8BC09-90F9-4D79-A701-369EA42466A0}" type="slidenum">
              <a:rPr kumimoji="1" lang="ja-JP" altLang="en-US" smtClean="0"/>
              <a:t>8</a:t>
            </a:fld>
            <a:endParaRPr kumimoji="1" lang="ja-JP" altLang="en-US" dirty="0"/>
          </a:p>
        </p:txBody>
      </p:sp>
    </p:spTree>
    <p:extLst>
      <p:ext uri="{BB962C8B-B14F-4D97-AF65-F5344CB8AC3E}">
        <p14:creationId xmlns:p14="http://schemas.microsoft.com/office/powerpoint/2010/main" val="311634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038225" y="1122363"/>
            <a:ext cx="7058026" cy="2387600"/>
          </a:xfrm>
        </p:spPr>
        <p:txBody>
          <a:bodyPr anchor="b"/>
          <a:lstStyle>
            <a:lvl1pPr algn="ctr">
              <a:defRPr sz="6000">
                <a:latin typeface="HGSｺﾞｼｯｸE" panose="020B0900000000000000" pitchFamily="50" charset="-128"/>
                <a:ea typeface="HGSｺﾞｼｯｸE" panose="020B0900000000000000" pitchFamily="50" charset="-128"/>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smtClean="0"/>
              <a:t>マスター サブタイトルの書式設定</a:t>
            </a:r>
            <a:endParaRPr lang="en-US" dirty="0"/>
          </a:p>
        </p:txBody>
      </p:sp>
    </p:spTree>
    <p:extLst>
      <p:ext uri="{BB962C8B-B14F-4D97-AF65-F5344CB8AC3E}">
        <p14:creationId xmlns:p14="http://schemas.microsoft.com/office/powerpoint/2010/main" val="995711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628650" y="6084095"/>
            <a:ext cx="2057400" cy="365125"/>
          </a:xfrm>
          <a:prstGeom prst="rect">
            <a:avLst/>
          </a:prstGeom>
        </p:spPr>
        <p:txBody>
          <a:bodyPr/>
          <a:lstStyle/>
          <a:p>
            <a:fld id="{3E7566BA-584D-48CA-8F99-817790F74A53}" type="datetimeFigureOut">
              <a:rPr kumimoji="1" lang="ja-JP" altLang="en-US" smtClean="0"/>
              <a:t>2020/7/8</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08A93FF1-52BB-472F-95FE-DB094D3F99E8}" type="slidenum">
              <a:rPr kumimoji="1" lang="ja-JP" altLang="en-US" smtClean="0"/>
              <a:t>‹#›</a:t>
            </a:fld>
            <a:endParaRPr kumimoji="1" lang="ja-JP" altLang="en-US" dirty="0"/>
          </a:p>
        </p:txBody>
      </p:sp>
    </p:spTree>
    <p:extLst>
      <p:ext uri="{BB962C8B-B14F-4D97-AF65-F5344CB8AC3E}">
        <p14:creationId xmlns:p14="http://schemas.microsoft.com/office/powerpoint/2010/main" val="2423251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628650" y="6084095"/>
            <a:ext cx="2057400" cy="365125"/>
          </a:xfrm>
          <a:prstGeom prst="rect">
            <a:avLst/>
          </a:prstGeom>
        </p:spPr>
        <p:txBody>
          <a:bodyPr/>
          <a:lstStyle/>
          <a:p>
            <a:fld id="{3E7566BA-584D-48CA-8F99-817790F74A53}" type="datetimeFigureOut">
              <a:rPr kumimoji="1" lang="ja-JP" altLang="en-US" smtClean="0"/>
              <a:t>2020/7/8</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08A93FF1-52BB-472F-95FE-DB094D3F99E8}" type="slidenum">
              <a:rPr kumimoji="1" lang="ja-JP" altLang="en-US" smtClean="0"/>
              <a:t>‹#›</a:t>
            </a:fld>
            <a:endParaRPr kumimoji="1" lang="ja-JP" altLang="en-US" dirty="0"/>
          </a:p>
        </p:txBody>
      </p:sp>
    </p:spTree>
    <p:extLst>
      <p:ext uri="{BB962C8B-B14F-4D97-AF65-F5344CB8AC3E}">
        <p14:creationId xmlns:p14="http://schemas.microsoft.com/office/powerpoint/2010/main" val="2080386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タイトルと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chemeClr val="tx1">
                    <a:lumMod val="75000"/>
                    <a:lumOff val="25000"/>
                  </a:schemeClr>
                </a:solidFill>
                <a:latin typeface="HGPｺﾞｼｯｸM" panose="020B0600000000000000" pitchFamily="50" charset="-128"/>
                <a:ea typeface="HGPｺﾞｼｯｸM" panose="020B0600000000000000" pitchFamily="50" charset="-128"/>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p:txBody>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8A93FF1-52BB-472F-95FE-DB094D3F99E8}" type="slidenum">
              <a:rPr kumimoji="1" lang="ja-JP" altLang="en-US" smtClean="0"/>
              <a:t>‹#›</a:t>
            </a:fld>
            <a:endParaRPr kumimoji="1" lang="ja-JP" altLang="en-US" dirty="0"/>
          </a:p>
        </p:txBody>
      </p:sp>
    </p:spTree>
    <p:extLst>
      <p:ext uri="{BB962C8B-B14F-4D97-AF65-F5344CB8AC3E}">
        <p14:creationId xmlns:p14="http://schemas.microsoft.com/office/powerpoint/2010/main" val="226052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09650" y="3176"/>
            <a:ext cx="7419975" cy="1325563"/>
          </a:xfrm>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904875" y="1905001"/>
            <a:ext cx="7488070" cy="4351338"/>
          </a:xfrm>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08A93FF1-52BB-472F-95FE-DB094D3F99E8}" type="slidenum">
              <a:rPr kumimoji="1" lang="ja-JP" altLang="en-US" smtClean="0"/>
              <a:t>‹#›</a:t>
            </a:fld>
            <a:endParaRPr kumimoji="1" lang="ja-JP" altLang="en-US" dirty="0"/>
          </a:p>
        </p:txBody>
      </p:sp>
    </p:spTree>
    <p:extLst>
      <p:ext uri="{BB962C8B-B14F-4D97-AF65-F5344CB8AC3E}">
        <p14:creationId xmlns:p14="http://schemas.microsoft.com/office/powerpoint/2010/main" val="1832951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a:xfrm>
            <a:off x="628650" y="6084095"/>
            <a:ext cx="2057400" cy="365125"/>
          </a:xfrm>
          <a:prstGeom prst="rect">
            <a:avLst/>
          </a:prstGeom>
        </p:spPr>
        <p:txBody>
          <a:bodyPr/>
          <a:lstStyle/>
          <a:p>
            <a:fld id="{3E7566BA-584D-48CA-8F99-817790F74A53}" type="datetimeFigureOut">
              <a:rPr kumimoji="1" lang="ja-JP" altLang="en-US" smtClean="0"/>
              <a:t>2020/7/8</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08A93FF1-52BB-472F-95FE-DB094D3F99E8}" type="slidenum">
              <a:rPr kumimoji="1" lang="ja-JP" altLang="en-US" smtClean="0"/>
              <a:t>‹#›</a:t>
            </a:fld>
            <a:endParaRPr kumimoji="1" lang="ja-JP" altLang="en-US" dirty="0"/>
          </a:p>
        </p:txBody>
      </p:sp>
    </p:spTree>
    <p:extLst>
      <p:ext uri="{BB962C8B-B14F-4D97-AF65-F5344CB8AC3E}">
        <p14:creationId xmlns:p14="http://schemas.microsoft.com/office/powerpoint/2010/main" val="59564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a:xfrm>
            <a:off x="628650" y="6084095"/>
            <a:ext cx="2057400" cy="365125"/>
          </a:xfrm>
          <a:prstGeom prst="rect">
            <a:avLst/>
          </a:prstGeom>
        </p:spPr>
        <p:txBody>
          <a:bodyPr/>
          <a:lstStyle/>
          <a:p>
            <a:fld id="{3E7566BA-584D-48CA-8F99-817790F74A53}" type="datetimeFigureOut">
              <a:rPr kumimoji="1" lang="ja-JP" altLang="en-US" smtClean="0"/>
              <a:t>2020/7/8</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08A93FF1-52BB-472F-95FE-DB094D3F99E8}" type="slidenum">
              <a:rPr kumimoji="1" lang="ja-JP" altLang="en-US" smtClean="0"/>
              <a:t>‹#›</a:t>
            </a:fld>
            <a:endParaRPr kumimoji="1" lang="ja-JP" altLang="en-US" dirty="0"/>
          </a:p>
        </p:txBody>
      </p:sp>
    </p:spTree>
    <p:extLst>
      <p:ext uri="{BB962C8B-B14F-4D97-AF65-F5344CB8AC3E}">
        <p14:creationId xmlns:p14="http://schemas.microsoft.com/office/powerpoint/2010/main" val="716430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a:xfrm>
            <a:off x="628650" y="6084095"/>
            <a:ext cx="2057400" cy="365125"/>
          </a:xfrm>
          <a:prstGeom prst="rect">
            <a:avLst/>
          </a:prstGeom>
        </p:spPr>
        <p:txBody>
          <a:bodyPr/>
          <a:lstStyle/>
          <a:p>
            <a:fld id="{3E7566BA-584D-48CA-8F99-817790F74A53}" type="datetimeFigureOut">
              <a:rPr kumimoji="1" lang="ja-JP" altLang="en-US" smtClean="0"/>
              <a:t>2020/7/8</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08A93FF1-52BB-472F-95FE-DB094D3F99E8}" type="slidenum">
              <a:rPr kumimoji="1" lang="ja-JP" altLang="en-US" smtClean="0"/>
              <a:t>‹#›</a:t>
            </a:fld>
            <a:endParaRPr kumimoji="1" lang="ja-JP" altLang="en-US" dirty="0"/>
          </a:p>
        </p:txBody>
      </p:sp>
    </p:spTree>
    <p:extLst>
      <p:ext uri="{BB962C8B-B14F-4D97-AF65-F5344CB8AC3E}">
        <p14:creationId xmlns:p14="http://schemas.microsoft.com/office/powerpoint/2010/main" val="3498771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a:xfrm>
            <a:off x="628650" y="6084095"/>
            <a:ext cx="2057400" cy="365125"/>
          </a:xfrm>
          <a:prstGeom prst="rect">
            <a:avLst/>
          </a:prstGeom>
        </p:spPr>
        <p:txBody>
          <a:bodyPr/>
          <a:lstStyle/>
          <a:p>
            <a:fld id="{3E7566BA-584D-48CA-8F99-817790F74A53}" type="datetimeFigureOut">
              <a:rPr kumimoji="1" lang="ja-JP" altLang="en-US" smtClean="0"/>
              <a:t>2020/7/8</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08A93FF1-52BB-472F-95FE-DB094D3F99E8}" type="slidenum">
              <a:rPr kumimoji="1" lang="ja-JP" altLang="en-US" smtClean="0"/>
              <a:t>‹#›</a:t>
            </a:fld>
            <a:endParaRPr kumimoji="1" lang="ja-JP" altLang="en-US" dirty="0"/>
          </a:p>
        </p:txBody>
      </p:sp>
    </p:spTree>
    <p:extLst>
      <p:ext uri="{BB962C8B-B14F-4D97-AF65-F5344CB8AC3E}">
        <p14:creationId xmlns:p14="http://schemas.microsoft.com/office/powerpoint/2010/main" val="2668563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084095"/>
            <a:ext cx="2057400" cy="365125"/>
          </a:xfrm>
          <a:prstGeom prst="rect">
            <a:avLst/>
          </a:prstGeom>
        </p:spPr>
        <p:txBody>
          <a:bodyPr/>
          <a:lstStyle/>
          <a:p>
            <a:fld id="{3E7566BA-584D-48CA-8F99-817790F74A53}" type="datetimeFigureOut">
              <a:rPr kumimoji="1" lang="ja-JP" altLang="en-US" smtClean="0"/>
              <a:t>2020/7/8</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08A93FF1-52BB-472F-95FE-DB094D3F99E8}" type="slidenum">
              <a:rPr kumimoji="1" lang="ja-JP" altLang="en-US" smtClean="0"/>
              <a:t>‹#›</a:t>
            </a:fld>
            <a:endParaRPr kumimoji="1" lang="ja-JP" altLang="en-US" dirty="0"/>
          </a:p>
        </p:txBody>
      </p:sp>
    </p:spTree>
    <p:extLst>
      <p:ext uri="{BB962C8B-B14F-4D97-AF65-F5344CB8AC3E}">
        <p14:creationId xmlns:p14="http://schemas.microsoft.com/office/powerpoint/2010/main" val="3056059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a:xfrm>
            <a:off x="628650" y="6084095"/>
            <a:ext cx="2057400" cy="365125"/>
          </a:xfrm>
          <a:prstGeom prst="rect">
            <a:avLst/>
          </a:prstGeom>
        </p:spPr>
        <p:txBody>
          <a:bodyPr/>
          <a:lstStyle/>
          <a:p>
            <a:fld id="{3E7566BA-584D-48CA-8F99-817790F74A53}" type="datetimeFigureOut">
              <a:rPr kumimoji="1" lang="ja-JP" altLang="en-US" smtClean="0"/>
              <a:t>2020/7/8</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08A93FF1-52BB-472F-95FE-DB094D3F99E8}" type="slidenum">
              <a:rPr kumimoji="1" lang="ja-JP" altLang="en-US" smtClean="0"/>
              <a:t>‹#›</a:t>
            </a:fld>
            <a:endParaRPr kumimoji="1" lang="ja-JP" altLang="en-US" dirty="0"/>
          </a:p>
        </p:txBody>
      </p:sp>
    </p:spTree>
    <p:extLst>
      <p:ext uri="{BB962C8B-B14F-4D97-AF65-F5344CB8AC3E}">
        <p14:creationId xmlns:p14="http://schemas.microsoft.com/office/powerpoint/2010/main" val="3252481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dirty="0"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a:xfrm>
            <a:off x="628650" y="6084095"/>
            <a:ext cx="2057400" cy="365125"/>
          </a:xfrm>
          <a:prstGeom prst="rect">
            <a:avLst/>
          </a:prstGeom>
        </p:spPr>
        <p:txBody>
          <a:bodyPr/>
          <a:lstStyle/>
          <a:p>
            <a:fld id="{3E7566BA-584D-48CA-8F99-817790F74A53}" type="datetimeFigureOut">
              <a:rPr kumimoji="1" lang="ja-JP" altLang="en-US" smtClean="0"/>
              <a:t>2020/7/8</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08A93FF1-52BB-472F-95FE-DB094D3F99E8}" type="slidenum">
              <a:rPr kumimoji="1" lang="ja-JP" altLang="en-US" smtClean="0"/>
              <a:t>‹#›</a:t>
            </a:fld>
            <a:endParaRPr kumimoji="1" lang="ja-JP" altLang="en-US" dirty="0"/>
          </a:p>
        </p:txBody>
      </p:sp>
    </p:spTree>
    <p:extLst>
      <p:ext uri="{BB962C8B-B14F-4D97-AF65-F5344CB8AC3E}">
        <p14:creationId xmlns:p14="http://schemas.microsoft.com/office/powerpoint/2010/main" val="3963013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52525" y="3176"/>
            <a:ext cx="7277100" cy="1325563"/>
          </a:xfrm>
          <a:prstGeom prst="rect">
            <a:avLst/>
          </a:prstGeom>
        </p:spPr>
        <p:txBody>
          <a:bodyPr vert="horz" lIns="91440" tIns="45720" rIns="91440" bIns="45720" rtlCol="0" anchor="ctr">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1152525" y="1447800"/>
            <a:ext cx="7277100" cy="4729163"/>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5" name="Footer Placeholder 4"/>
          <p:cNvSpPr>
            <a:spLocks noGrp="1"/>
          </p:cNvSpPr>
          <p:nvPr>
            <p:ph type="ftr" sz="quarter" idx="3"/>
          </p:nvPr>
        </p:nvSpPr>
        <p:spPr>
          <a:xfrm>
            <a:off x="8515350" y="3175"/>
            <a:ext cx="628650" cy="365125"/>
          </a:xfrm>
          <a:prstGeom prst="rect">
            <a:avLst/>
          </a:prstGeom>
        </p:spPr>
        <p:txBody>
          <a:bodyPr vert="horz" lIns="91440" tIns="45720" rIns="91440" bIns="45720" rtlCol="0" anchor="ctr"/>
          <a:lstStyle>
            <a:lvl1pPr algn="ctr">
              <a:defRPr sz="1200">
                <a:solidFill>
                  <a:schemeClr val="tx1">
                    <a:lumMod val="75000"/>
                    <a:lumOff val="25000"/>
                  </a:schemeClr>
                </a:solidFill>
                <a:latin typeface="Georgia" panose="02040502050405020303" pitchFamily="18" charset="0"/>
              </a:defRPr>
            </a:lvl1pPr>
          </a:lstStyle>
          <a:p>
            <a:r>
              <a:rPr lang="en-US" altLang="ja-JP" dirty="0" smtClean="0"/>
              <a:t>Ask it</a:t>
            </a:r>
            <a:endParaRPr lang="ja-JP" altLang="en-US" dirty="0"/>
          </a:p>
        </p:txBody>
      </p:sp>
      <p:sp>
        <p:nvSpPr>
          <p:cNvPr id="6" name="Slide Number Placeholder 5"/>
          <p:cNvSpPr>
            <a:spLocks noGrp="1"/>
          </p:cNvSpPr>
          <p:nvPr>
            <p:ph type="sldNum" sz="quarter" idx="4"/>
          </p:nvPr>
        </p:nvSpPr>
        <p:spPr>
          <a:xfrm>
            <a:off x="8515350" y="6085363"/>
            <a:ext cx="628650" cy="365125"/>
          </a:xfrm>
          <a:prstGeom prst="rect">
            <a:avLst/>
          </a:prstGeom>
        </p:spPr>
        <p:txBody>
          <a:bodyPr vert="horz" lIns="91440" tIns="45720" rIns="91440" bIns="45720" rtlCol="0" anchor="ctr"/>
          <a:lstStyle>
            <a:lvl1pPr algn="r">
              <a:defRPr sz="1200">
                <a:solidFill>
                  <a:schemeClr val="tx1">
                    <a:lumMod val="75000"/>
                    <a:lumOff val="25000"/>
                  </a:schemeClr>
                </a:solidFill>
                <a:latin typeface="Georgia" panose="02040502050405020303" pitchFamily="18" charset="0"/>
              </a:defRPr>
            </a:lvl1pPr>
          </a:lstStyle>
          <a:p>
            <a:fld id="{08A93FF1-52BB-472F-95FE-DB094D3F99E8}" type="slidenum">
              <a:rPr lang="ja-JP" altLang="en-US" smtClean="0"/>
              <a:pPr/>
              <a:t>‹#›</a:t>
            </a:fld>
            <a:endParaRPr lang="ja-JP" altLang="en-US" dirty="0"/>
          </a:p>
        </p:txBody>
      </p:sp>
      <p:pic>
        <p:nvPicPr>
          <p:cNvPr id="7" name="図 6"/>
          <p:cNvPicPr>
            <a:picLocks noChangeAspect="1"/>
          </p:cNvPicPr>
          <p:nvPr userDrawn="1"/>
        </p:nvPicPr>
        <p:blipFill rotWithShape="1">
          <a:blip r:embed="rId14">
            <a:extLst>
              <a:ext uri="{28A0092B-C50C-407E-A947-70E740481C1C}">
                <a14:useLocalDpi xmlns:a14="http://schemas.microsoft.com/office/drawing/2010/main" val="0"/>
              </a:ext>
            </a:extLst>
          </a:blip>
          <a:srcRect b="79262"/>
          <a:stretch/>
        </p:blipFill>
        <p:spPr>
          <a:xfrm>
            <a:off x="0" y="6450488"/>
            <a:ext cx="9144000" cy="450376"/>
          </a:xfrm>
          <a:prstGeom prst="rect">
            <a:avLst/>
          </a:prstGeom>
        </p:spPr>
      </p:pic>
      <p:pic>
        <p:nvPicPr>
          <p:cNvPr id="9" name="図 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0" y="0"/>
            <a:ext cx="805218" cy="805218"/>
          </a:xfrm>
          <a:prstGeom prst="rect">
            <a:avLst/>
          </a:prstGeom>
        </p:spPr>
      </p:pic>
    </p:spTree>
    <p:extLst>
      <p:ext uri="{BB962C8B-B14F-4D97-AF65-F5344CB8AC3E}">
        <p14:creationId xmlns:p14="http://schemas.microsoft.com/office/powerpoint/2010/main" val="379346835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kumimoji="1" sz="4400" kern="1200">
          <a:solidFill>
            <a:schemeClr val="tx1">
              <a:lumMod val="75000"/>
              <a:lumOff val="25000"/>
            </a:schemeClr>
          </a:solidFill>
          <a:latin typeface="HGPｺﾞｼｯｸM" panose="020B0600000000000000" pitchFamily="50" charset="-128"/>
          <a:ea typeface="HGPｺﾞｼｯｸM" panose="020B0600000000000000"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lumMod val="75000"/>
              <a:lumOff val="25000"/>
            </a:schemeClr>
          </a:solidFill>
          <a:latin typeface="HGSｺﾞｼｯｸE" panose="020B0900000000000000" pitchFamily="50" charset="-128"/>
          <a:ea typeface="HGSｺﾞｼｯｸE" panose="020B0900000000000000"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lumMod val="75000"/>
              <a:lumOff val="25000"/>
            </a:schemeClr>
          </a:solidFill>
          <a:latin typeface="HGSｺﾞｼｯｸE" panose="020B0900000000000000" pitchFamily="50" charset="-128"/>
          <a:ea typeface="HGSｺﾞｼｯｸE" panose="020B0900000000000000"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lumMod val="75000"/>
              <a:lumOff val="25000"/>
            </a:schemeClr>
          </a:solidFill>
          <a:latin typeface="HGSｺﾞｼｯｸE" panose="020B0900000000000000" pitchFamily="50" charset="-128"/>
          <a:ea typeface="HGSｺﾞｼｯｸE" panose="020B0900000000000000"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lumMod val="75000"/>
              <a:lumOff val="25000"/>
            </a:schemeClr>
          </a:solidFill>
          <a:latin typeface="HGSｺﾞｼｯｸE" panose="020B0900000000000000" pitchFamily="50" charset="-128"/>
          <a:ea typeface="HGSｺﾞｼｯｸE" panose="020B0900000000000000"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lumMod val="75000"/>
              <a:lumOff val="25000"/>
            </a:schemeClr>
          </a:solidFill>
          <a:latin typeface="HGSｺﾞｼｯｸE" panose="020B0900000000000000" pitchFamily="50" charset="-128"/>
          <a:ea typeface="HGSｺﾞｼｯｸE" panose="020B0900000000000000"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prtimes.jp/main/html/rd/p/000000003.000043805.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oshigaya-ortho.com/blog/?m=20161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524125"/>
            <a:ext cx="7772400" cy="1814892"/>
          </a:xfrm>
        </p:spPr>
        <p:txBody>
          <a:bodyPr>
            <a:normAutofit/>
          </a:bodyPr>
          <a:lstStyle/>
          <a:p>
            <a:pPr lvl="0"/>
            <a:r>
              <a:rPr lang="en-US" altLang="ja-JP" dirty="0" smtClean="0"/>
              <a:t>N3Teeth</a:t>
            </a:r>
            <a:r>
              <a:rPr lang="ja-JP" altLang="en-US" sz="4800" dirty="0" smtClean="0"/>
              <a:t>ウェブサイト</a:t>
            </a:r>
            <a:r>
              <a:rPr lang="en-US" altLang="ja-JP" sz="4800" dirty="0" smtClean="0"/>
              <a:t/>
            </a:r>
            <a:br>
              <a:rPr lang="en-US" altLang="ja-JP" sz="4800" dirty="0" smtClean="0"/>
            </a:br>
            <a:r>
              <a:rPr lang="ja-JP" altLang="en-US" sz="4800" dirty="0" smtClean="0"/>
              <a:t>のご提案</a:t>
            </a:r>
            <a:endParaRPr lang="en-US" altLang="ja-JP" sz="4800" dirty="0"/>
          </a:p>
        </p:txBody>
      </p:sp>
      <p:sp>
        <p:nvSpPr>
          <p:cNvPr id="7" name="サブタイトル 6"/>
          <p:cNvSpPr>
            <a:spLocks noGrp="1"/>
          </p:cNvSpPr>
          <p:nvPr>
            <p:ph type="subTitle" idx="1"/>
          </p:nvPr>
        </p:nvSpPr>
        <p:spPr>
          <a:xfrm>
            <a:off x="1143000" y="4814128"/>
            <a:ext cx="6858000" cy="1262822"/>
          </a:xfrm>
        </p:spPr>
        <p:txBody>
          <a:bodyPr>
            <a:normAutofit lnSpcReduction="10000"/>
          </a:bodyPr>
          <a:lstStyle/>
          <a:p>
            <a:endParaRPr kumimoji="1" lang="en-US" altLang="ja-JP" dirty="0" smtClean="0"/>
          </a:p>
          <a:p>
            <a:r>
              <a:rPr lang="en-US" altLang="ja-JP" dirty="0" smtClean="0">
                <a:latin typeface="HGPｺﾞｼｯｸM" panose="020B0600000000000000" pitchFamily="50" charset="-128"/>
                <a:ea typeface="HGPｺﾞｼｯｸM" panose="020B0600000000000000" pitchFamily="50" charset="-128"/>
              </a:rPr>
              <a:t>2020</a:t>
            </a:r>
            <a:r>
              <a:rPr lang="ja-JP" altLang="en-US" dirty="0" smtClean="0">
                <a:latin typeface="HGPｺﾞｼｯｸM" panose="020B0600000000000000" pitchFamily="50" charset="-128"/>
                <a:ea typeface="HGPｺﾞｼｯｸM" panose="020B0600000000000000" pitchFamily="50" charset="-128"/>
              </a:rPr>
              <a:t>年</a:t>
            </a:r>
            <a:r>
              <a:rPr lang="en-US" altLang="ja-JP" dirty="0" smtClean="0">
                <a:latin typeface="HGPｺﾞｼｯｸM" panose="020B0600000000000000" pitchFamily="50" charset="-128"/>
                <a:ea typeface="HGPｺﾞｼｯｸM" panose="020B0600000000000000" pitchFamily="50" charset="-128"/>
              </a:rPr>
              <a:t>7</a:t>
            </a:r>
            <a:r>
              <a:rPr lang="ja-JP" altLang="en-US" dirty="0" smtClean="0">
                <a:latin typeface="HGPｺﾞｼｯｸM" panose="020B0600000000000000" pitchFamily="50" charset="-128"/>
                <a:ea typeface="HGPｺﾞｼｯｸM" panose="020B0600000000000000" pitchFamily="50" charset="-128"/>
              </a:rPr>
              <a:t>月</a:t>
            </a:r>
            <a:r>
              <a:rPr lang="en-US" altLang="ja-JP" dirty="0" smtClean="0">
                <a:latin typeface="HGPｺﾞｼｯｸM" panose="020B0600000000000000" pitchFamily="50" charset="-128"/>
                <a:ea typeface="HGPｺﾞｼｯｸM" panose="020B0600000000000000" pitchFamily="50" charset="-128"/>
              </a:rPr>
              <a:t>15</a:t>
            </a:r>
            <a:r>
              <a:rPr lang="ja-JP" altLang="en-US" dirty="0" smtClean="0">
                <a:latin typeface="HGPｺﾞｼｯｸM" panose="020B0600000000000000" pitchFamily="50" charset="-128"/>
                <a:ea typeface="HGPｺﾞｼｯｸM" panose="020B0600000000000000" pitchFamily="50" charset="-128"/>
              </a:rPr>
              <a:t>日</a:t>
            </a:r>
            <a:endParaRPr lang="en-US" altLang="ja-JP" dirty="0" smtClean="0">
              <a:latin typeface="HGPｺﾞｼｯｸM" panose="020B0600000000000000" pitchFamily="50" charset="-128"/>
              <a:ea typeface="HGPｺﾞｼｯｸM" panose="020B0600000000000000" pitchFamily="50" charset="-128"/>
            </a:endParaRPr>
          </a:p>
          <a:p>
            <a:r>
              <a:rPr lang="en-US" altLang="ja-JP" dirty="0" smtClean="0"/>
              <a:t>ask it</a:t>
            </a:r>
            <a:endParaRPr kumimoji="1" lang="en-US" altLang="ja-JP" dirty="0"/>
          </a:p>
        </p:txBody>
      </p:sp>
      <p:sp>
        <p:nvSpPr>
          <p:cNvPr id="3" name="テキスト ボックス 2"/>
          <p:cNvSpPr txBox="1"/>
          <p:nvPr/>
        </p:nvSpPr>
        <p:spPr>
          <a:xfrm>
            <a:off x="884997" y="425520"/>
            <a:ext cx="4188967" cy="707886"/>
          </a:xfrm>
          <a:prstGeom prst="rect">
            <a:avLst/>
          </a:prstGeom>
          <a:noFill/>
        </p:spPr>
        <p:txBody>
          <a:bodyPr wrap="none" rtlCol="0">
            <a:spAutoFit/>
          </a:bodyPr>
          <a:lstStyle/>
          <a:p>
            <a:pPr>
              <a:lnSpc>
                <a:spcPts val="2400"/>
              </a:lnSpc>
            </a:pPr>
            <a:r>
              <a:rPr lang="ja-JP" altLang="en-US" sz="2000" dirty="0"/>
              <a:t>ひかり歯科</a:t>
            </a:r>
            <a:r>
              <a:rPr lang="ja-JP" altLang="en-US" sz="2000" dirty="0" smtClean="0"/>
              <a:t>クリニック　御中</a:t>
            </a:r>
            <a:endParaRPr lang="en-US" altLang="ja-JP" sz="1200" dirty="0" smtClean="0"/>
          </a:p>
          <a:p>
            <a:pPr>
              <a:lnSpc>
                <a:spcPts val="2400"/>
              </a:lnSpc>
            </a:pPr>
            <a:r>
              <a:rPr lang="en-US" altLang="ja-JP" sz="2000" dirty="0" smtClean="0"/>
              <a:t>(</a:t>
            </a:r>
            <a:r>
              <a:rPr lang="ja-JP" altLang="en-US" sz="2000" dirty="0"/>
              <a:t>有</a:t>
            </a:r>
            <a:r>
              <a:rPr lang="en-US" altLang="ja-JP" sz="2000" dirty="0"/>
              <a:t>)</a:t>
            </a:r>
            <a:r>
              <a:rPr lang="ja-JP" altLang="en-US" sz="2000" dirty="0"/>
              <a:t>エム・エス・</a:t>
            </a:r>
            <a:r>
              <a:rPr lang="ja-JP" altLang="en-US" sz="2000" dirty="0" smtClean="0"/>
              <a:t>クリエイト　御中</a:t>
            </a:r>
            <a:endParaRPr lang="en-US" altLang="ja-JP" sz="2000" dirty="0"/>
          </a:p>
        </p:txBody>
      </p:sp>
      <p:sp>
        <p:nvSpPr>
          <p:cNvPr id="4" name="テキスト ボックス 3"/>
          <p:cNvSpPr txBox="1"/>
          <p:nvPr/>
        </p:nvSpPr>
        <p:spPr>
          <a:xfrm>
            <a:off x="2219325" y="2085975"/>
            <a:ext cx="5010150" cy="523220"/>
          </a:xfrm>
          <a:prstGeom prst="rect">
            <a:avLst/>
          </a:prstGeom>
          <a:noFill/>
        </p:spPr>
        <p:txBody>
          <a:bodyPr wrap="square" rtlCol="0">
            <a:spAutoFit/>
          </a:bodyPr>
          <a:lstStyle/>
          <a:p>
            <a:r>
              <a:rPr lang="en-US" altLang="ja-JP" sz="2800" i="1" dirty="0">
                <a:solidFill>
                  <a:schemeClr val="tx1">
                    <a:lumMod val="75000"/>
                    <a:lumOff val="25000"/>
                  </a:schemeClr>
                </a:solidFill>
                <a:latin typeface="HGPｺﾞｼｯｸM" panose="020B0600000000000000" pitchFamily="50" charset="-128"/>
                <a:ea typeface="HGPｺﾞｼｯｸM" panose="020B0600000000000000" pitchFamily="50" charset="-128"/>
              </a:rPr>
              <a:t>More Smile   More </a:t>
            </a:r>
            <a:r>
              <a:rPr lang="en-US" altLang="ja-JP" sz="2800" i="1" dirty="0" smtClean="0">
                <a:solidFill>
                  <a:schemeClr val="tx1">
                    <a:lumMod val="75000"/>
                    <a:lumOff val="25000"/>
                  </a:schemeClr>
                </a:solidFill>
                <a:latin typeface="HGPｺﾞｼｯｸM" panose="020B0600000000000000" pitchFamily="50" charset="-128"/>
                <a:ea typeface="HGPｺﾞｼｯｸM" panose="020B0600000000000000" pitchFamily="50" charset="-128"/>
              </a:rPr>
              <a:t>Beautiful</a:t>
            </a:r>
            <a:endParaRPr kumimoji="1" lang="ja-JP" altLang="en-US" sz="2800" dirty="0">
              <a:solidFill>
                <a:schemeClr val="tx1">
                  <a:lumMod val="75000"/>
                  <a:lumOff val="25000"/>
                </a:schemeClr>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4515783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カラーセレクト</a:t>
            </a:r>
            <a:endParaRPr lang="ja-JP" altLang="en-US" dirty="0"/>
          </a:p>
        </p:txBody>
      </p:sp>
      <p:sp>
        <p:nvSpPr>
          <p:cNvPr id="3" name="テキスト プレースホルダー 2"/>
          <p:cNvSpPr>
            <a:spLocks noGrp="1"/>
          </p:cNvSpPr>
          <p:nvPr>
            <p:ph type="body" idx="1"/>
          </p:nvPr>
        </p:nvSpPr>
        <p:spPr>
          <a:xfrm>
            <a:off x="1426441" y="1328739"/>
            <a:ext cx="2120734" cy="514776"/>
          </a:xfrm>
        </p:spPr>
        <p:txBody>
          <a:bodyPr>
            <a:normAutofit/>
          </a:bodyPr>
          <a:lstStyle/>
          <a:p>
            <a:pPr marL="0" lvl="0" indent="0">
              <a:buNone/>
            </a:pPr>
            <a:r>
              <a:rPr lang="ja-JP" altLang="en-US" sz="2400" dirty="0" smtClean="0"/>
              <a:t>メインカラー</a:t>
            </a:r>
          </a:p>
        </p:txBody>
      </p:sp>
      <p:sp>
        <p:nvSpPr>
          <p:cNvPr id="5" name="楕円 4"/>
          <p:cNvSpPr/>
          <p:nvPr/>
        </p:nvSpPr>
        <p:spPr>
          <a:xfrm>
            <a:off x="1551937" y="1944060"/>
            <a:ext cx="1869743" cy="1869743"/>
          </a:xfrm>
          <a:prstGeom prst="ellipse">
            <a:avLst/>
          </a:prstGeom>
          <a:solidFill>
            <a:srgbClr val="5A21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プレースホルダー 2"/>
          <p:cNvSpPr txBox="1">
            <a:spLocks/>
          </p:cNvSpPr>
          <p:nvPr/>
        </p:nvSpPr>
        <p:spPr>
          <a:xfrm>
            <a:off x="915965" y="4295774"/>
            <a:ext cx="3141686" cy="18383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lumMod val="75000"/>
                    <a:lumOff val="25000"/>
                  </a:schemeClr>
                </a:solidFill>
                <a:latin typeface="HGSｺﾞｼｯｸE" panose="020B0900000000000000" pitchFamily="50" charset="-128"/>
                <a:ea typeface="HGSｺﾞｼｯｸE" panose="020B0900000000000000"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lumMod val="75000"/>
                    <a:lumOff val="25000"/>
                  </a:schemeClr>
                </a:solidFill>
                <a:latin typeface="HGSｺﾞｼｯｸE" panose="020B0900000000000000" pitchFamily="50" charset="-128"/>
                <a:ea typeface="HGSｺﾞｼｯｸE" panose="020B0900000000000000"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lumMod val="75000"/>
                    <a:lumOff val="25000"/>
                  </a:schemeClr>
                </a:solidFill>
                <a:latin typeface="HGSｺﾞｼｯｸE" panose="020B0900000000000000" pitchFamily="50" charset="-128"/>
                <a:ea typeface="HGSｺﾞｼｯｸE" panose="020B0900000000000000"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lumMod val="75000"/>
                    <a:lumOff val="25000"/>
                  </a:schemeClr>
                </a:solidFill>
                <a:latin typeface="HGSｺﾞｼｯｸE" panose="020B0900000000000000" pitchFamily="50" charset="-128"/>
                <a:ea typeface="HGSｺﾞｼｯｸE" panose="020B0900000000000000"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lumMod val="75000"/>
                    <a:lumOff val="25000"/>
                  </a:schemeClr>
                </a:solidFill>
                <a:latin typeface="HGSｺﾞｼｯｸE" panose="020B0900000000000000" pitchFamily="50" charset="-128"/>
                <a:ea typeface="HGSｺﾞｼｯｸE" panose="020B0900000000000000"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0" indent="0">
              <a:buNone/>
            </a:pPr>
            <a:r>
              <a:rPr lang="ja-JP" altLang="en-US" sz="3600" dirty="0"/>
              <a:t>落ち着き</a:t>
            </a:r>
            <a:r>
              <a:rPr lang="ja-JP" altLang="en-US" dirty="0" smtClean="0"/>
              <a:t>があり</a:t>
            </a:r>
            <a:endParaRPr lang="en-US" altLang="ja-JP" dirty="0" smtClean="0"/>
          </a:p>
          <a:p>
            <a:pPr marL="0" lvl="0" indent="0">
              <a:buNone/>
            </a:pPr>
            <a:r>
              <a:rPr lang="ja-JP" altLang="en-US" sz="3600" dirty="0" smtClean="0"/>
              <a:t>華やか</a:t>
            </a:r>
            <a:r>
              <a:rPr lang="ja-JP" altLang="en-US" sz="3600" dirty="0"/>
              <a:t>な</a:t>
            </a:r>
            <a:r>
              <a:rPr lang="ja-JP" altLang="en-US" dirty="0"/>
              <a:t>印象</a:t>
            </a:r>
            <a:r>
              <a:rPr lang="ja-JP" altLang="en-US" dirty="0" smtClean="0"/>
              <a:t>の</a:t>
            </a:r>
            <a:endParaRPr lang="en-US" altLang="ja-JP" dirty="0" smtClean="0"/>
          </a:p>
          <a:p>
            <a:pPr marL="0" lvl="0" indent="0">
              <a:buNone/>
            </a:pPr>
            <a:r>
              <a:rPr lang="ja-JP" altLang="en-US" sz="3600" dirty="0"/>
              <a:t>ボルド</a:t>
            </a:r>
            <a:r>
              <a:rPr lang="ja-JP" altLang="en-US" sz="3600" dirty="0" smtClean="0"/>
              <a:t>ー</a:t>
            </a:r>
            <a:endParaRPr lang="ja-JP" altLang="en-US" sz="3600" dirty="0"/>
          </a:p>
        </p:txBody>
      </p:sp>
      <p:grpSp>
        <p:nvGrpSpPr>
          <p:cNvPr id="4" name="グループ化 3"/>
          <p:cNvGrpSpPr/>
          <p:nvPr/>
        </p:nvGrpSpPr>
        <p:grpSpPr>
          <a:xfrm>
            <a:off x="5087914" y="1328739"/>
            <a:ext cx="3132161" cy="4805360"/>
            <a:chOff x="5087914" y="1328739"/>
            <a:chExt cx="3132161" cy="4805360"/>
          </a:xfrm>
        </p:grpSpPr>
        <p:sp>
          <p:nvSpPr>
            <p:cNvPr id="6" name="楕円 5"/>
            <p:cNvSpPr/>
            <p:nvPr/>
          </p:nvSpPr>
          <p:spPr>
            <a:xfrm>
              <a:off x="5719123" y="1944060"/>
              <a:ext cx="1869743" cy="1869743"/>
            </a:xfrm>
            <a:prstGeom prst="ellipse">
              <a:avLst/>
            </a:prstGeom>
            <a:solidFill>
              <a:srgbClr val="DCCE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テキスト プレースホルダー 2"/>
            <p:cNvSpPr txBox="1">
              <a:spLocks/>
            </p:cNvSpPr>
            <p:nvPr/>
          </p:nvSpPr>
          <p:spPr>
            <a:xfrm>
              <a:off x="5749404" y="1328739"/>
              <a:ext cx="1809181" cy="5147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lumMod val="75000"/>
                      <a:lumOff val="25000"/>
                    </a:schemeClr>
                  </a:solidFill>
                  <a:latin typeface="HGSｺﾞｼｯｸE" panose="020B0900000000000000" pitchFamily="50" charset="-128"/>
                  <a:ea typeface="HGSｺﾞｼｯｸE" panose="020B0900000000000000"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lumMod val="75000"/>
                      <a:lumOff val="25000"/>
                    </a:schemeClr>
                  </a:solidFill>
                  <a:latin typeface="HGSｺﾞｼｯｸE" panose="020B0900000000000000" pitchFamily="50" charset="-128"/>
                  <a:ea typeface="HGSｺﾞｼｯｸE" panose="020B0900000000000000"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lumMod val="75000"/>
                      <a:lumOff val="25000"/>
                    </a:schemeClr>
                  </a:solidFill>
                  <a:latin typeface="HGSｺﾞｼｯｸE" panose="020B0900000000000000" pitchFamily="50" charset="-128"/>
                  <a:ea typeface="HGSｺﾞｼｯｸE" panose="020B0900000000000000"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lumMod val="75000"/>
                      <a:lumOff val="25000"/>
                    </a:schemeClr>
                  </a:solidFill>
                  <a:latin typeface="HGSｺﾞｼｯｸE" panose="020B0900000000000000" pitchFamily="50" charset="-128"/>
                  <a:ea typeface="HGSｺﾞｼｯｸE" panose="020B0900000000000000"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lumMod val="75000"/>
                      <a:lumOff val="25000"/>
                    </a:schemeClr>
                  </a:solidFill>
                  <a:latin typeface="HGSｺﾞｼｯｸE" panose="020B0900000000000000" pitchFamily="50" charset="-128"/>
                  <a:ea typeface="HGSｺﾞｼｯｸE" panose="020B0900000000000000"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サブカラー</a:t>
              </a:r>
            </a:p>
          </p:txBody>
        </p:sp>
        <p:sp>
          <p:nvSpPr>
            <p:cNvPr id="10" name="テキスト プレースホルダー 2"/>
            <p:cNvSpPr txBox="1">
              <a:spLocks/>
            </p:cNvSpPr>
            <p:nvPr/>
          </p:nvSpPr>
          <p:spPr>
            <a:xfrm>
              <a:off x="5087914" y="4295774"/>
              <a:ext cx="3132161" cy="18383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lumMod val="75000"/>
                      <a:lumOff val="25000"/>
                    </a:schemeClr>
                  </a:solidFill>
                  <a:latin typeface="HGSｺﾞｼｯｸE" panose="020B0900000000000000" pitchFamily="50" charset="-128"/>
                  <a:ea typeface="HGSｺﾞｼｯｸE" panose="020B0900000000000000"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lumMod val="75000"/>
                      <a:lumOff val="25000"/>
                    </a:schemeClr>
                  </a:solidFill>
                  <a:latin typeface="HGSｺﾞｼｯｸE" panose="020B0900000000000000" pitchFamily="50" charset="-128"/>
                  <a:ea typeface="HGSｺﾞｼｯｸE" panose="020B0900000000000000"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lumMod val="75000"/>
                      <a:lumOff val="25000"/>
                    </a:schemeClr>
                  </a:solidFill>
                  <a:latin typeface="HGSｺﾞｼｯｸE" panose="020B0900000000000000" pitchFamily="50" charset="-128"/>
                  <a:ea typeface="HGSｺﾞｼｯｸE" panose="020B0900000000000000"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lumMod val="75000"/>
                      <a:lumOff val="25000"/>
                    </a:schemeClr>
                  </a:solidFill>
                  <a:latin typeface="HGSｺﾞｼｯｸE" panose="020B0900000000000000" pitchFamily="50" charset="-128"/>
                  <a:ea typeface="HGSｺﾞｼｯｸE" panose="020B0900000000000000"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lumMod val="75000"/>
                      <a:lumOff val="25000"/>
                    </a:schemeClr>
                  </a:solidFill>
                  <a:latin typeface="HGSｺﾞｼｯｸE" panose="020B0900000000000000" pitchFamily="50" charset="-128"/>
                  <a:ea typeface="HGSｺﾞｼｯｸE" panose="020B0900000000000000"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0" indent="0">
                <a:buNone/>
              </a:pPr>
              <a:r>
                <a:rPr lang="ja-JP" altLang="en-US" sz="3600" dirty="0" smtClean="0"/>
                <a:t>大人っぽさ</a:t>
              </a:r>
              <a:r>
                <a:rPr lang="ja-JP" altLang="en-US" dirty="0" smtClean="0"/>
                <a:t>を</a:t>
              </a:r>
              <a:endParaRPr lang="en-US" altLang="ja-JP" dirty="0" smtClean="0"/>
            </a:p>
            <a:p>
              <a:pPr marL="0" lvl="0" indent="0">
                <a:buNone/>
              </a:pPr>
              <a:r>
                <a:rPr lang="ja-JP" altLang="en-US" dirty="0" smtClean="0"/>
                <a:t>添える</a:t>
              </a:r>
              <a:r>
                <a:rPr lang="ja-JP" altLang="en-US" sz="3600" dirty="0" smtClean="0"/>
                <a:t>ゴールド</a:t>
              </a:r>
              <a:endParaRPr lang="ja-JP" altLang="en-US" sz="3600" dirty="0"/>
            </a:p>
          </p:txBody>
        </p:sp>
      </p:grpSp>
    </p:spTree>
    <p:extLst>
      <p:ext uri="{BB962C8B-B14F-4D97-AF65-F5344CB8AC3E}">
        <p14:creationId xmlns:p14="http://schemas.microsoft.com/office/powerpoint/2010/main" val="315976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451" y="1244185"/>
            <a:ext cx="3878331" cy="4199096"/>
          </a:xfrm>
          <a:prstGeom prst="rect">
            <a:avLst/>
          </a:prstGeom>
        </p:spPr>
      </p:pic>
      <p:sp>
        <p:nvSpPr>
          <p:cNvPr id="7" name="テキスト プレースホルダー 2"/>
          <p:cNvSpPr txBox="1">
            <a:spLocks/>
          </p:cNvSpPr>
          <p:nvPr/>
        </p:nvSpPr>
        <p:spPr>
          <a:xfrm>
            <a:off x="5181600" y="1244185"/>
            <a:ext cx="3732557" cy="14455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lumMod val="75000"/>
                    <a:lumOff val="25000"/>
                  </a:schemeClr>
                </a:solidFill>
                <a:latin typeface="HGSｺﾞｼｯｸE" panose="020B0900000000000000" pitchFamily="50" charset="-128"/>
                <a:ea typeface="HGSｺﾞｼｯｸE" panose="020B0900000000000000"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lumMod val="75000"/>
                    <a:lumOff val="25000"/>
                  </a:schemeClr>
                </a:solidFill>
                <a:latin typeface="HGSｺﾞｼｯｸE" panose="020B0900000000000000" pitchFamily="50" charset="-128"/>
                <a:ea typeface="HGSｺﾞｼｯｸE" panose="020B0900000000000000"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lumMod val="75000"/>
                    <a:lumOff val="25000"/>
                  </a:schemeClr>
                </a:solidFill>
                <a:latin typeface="HGSｺﾞｼｯｸE" panose="020B0900000000000000" pitchFamily="50" charset="-128"/>
                <a:ea typeface="HGSｺﾞｼｯｸE" panose="020B0900000000000000"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lumMod val="75000"/>
                    <a:lumOff val="25000"/>
                  </a:schemeClr>
                </a:solidFill>
                <a:latin typeface="HGSｺﾞｼｯｸE" panose="020B0900000000000000" pitchFamily="50" charset="-128"/>
                <a:ea typeface="HGSｺﾞｼｯｸE" panose="020B0900000000000000"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lumMod val="75000"/>
                    <a:lumOff val="25000"/>
                  </a:schemeClr>
                </a:solidFill>
                <a:latin typeface="HGSｺﾞｼｯｸE" panose="020B0900000000000000" pitchFamily="50" charset="-128"/>
                <a:ea typeface="HGSｺﾞｼｯｸE" panose="020B0900000000000000"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sz="1800" dirty="0" smtClean="0"/>
              <a:t>共感を得やすいよう</a:t>
            </a:r>
            <a:endParaRPr lang="en-US" altLang="ja-JP" sz="1800" dirty="0" smtClean="0"/>
          </a:p>
          <a:p>
            <a:pPr marL="0" indent="0">
              <a:lnSpc>
                <a:spcPct val="100000"/>
              </a:lnSpc>
              <a:buFont typeface="Arial" panose="020B0604020202020204" pitchFamily="34" charset="0"/>
              <a:buNone/>
            </a:pPr>
            <a:r>
              <a:rPr lang="ja-JP" altLang="en-US" sz="1800" dirty="0" smtClean="0"/>
              <a:t>日本人モデルを起用</a:t>
            </a:r>
            <a:endParaRPr lang="ja-JP" altLang="en-US" sz="1800" dirty="0"/>
          </a:p>
        </p:txBody>
      </p:sp>
    </p:spTree>
    <p:extLst>
      <p:ext uri="{BB962C8B-B14F-4D97-AF65-F5344CB8AC3E}">
        <p14:creationId xmlns:p14="http://schemas.microsoft.com/office/powerpoint/2010/main" val="3750013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t>
            </a:r>
            <a:r>
              <a:rPr lang="ja-JP" altLang="en-US" dirty="0" smtClean="0"/>
              <a:t>中ページ表示中</a:t>
            </a:r>
            <a:endParaRPr lang="ja-JP" altLang="en-US" dirty="0"/>
          </a:p>
        </p:txBody>
      </p:sp>
      <p:sp>
        <p:nvSpPr>
          <p:cNvPr id="3" name="テキスト プレースホルダー 2"/>
          <p:cNvSpPr>
            <a:spLocks noGrp="1"/>
          </p:cNvSpPr>
          <p:nvPr>
            <p:ph type="body" idx="1"/>
          </p:nvPr>
        </p:nvSpPr>
        <p:spPr/>
        <p:txBody>
          <a:bodyPr/>
          <a:lstStyle/>
          <a:p>
            <a:pPr lvl="0"/>
            <a:r>
              <a:rPr lang="ja-JP" altLang="en-US" dirty="0"/>
              <a:t>あえてシンプルなデザインとしました。</a:t>
            </a:r>
          </a:p>
          <a:p>
            <a:pPr lvl="0"/>
            <a:r>
              <a:rPr lang="ja-JP" altLang="en-US" dirty="0"/>
              <a:t>ベースカラーは余計な情報が入らないようにシンプルな白とした</a:t>
            </a:r>
          </a:p>
          <a:p>
            <a:pPr lvl="0"/>
            <a:r>
              <a:rPr lang="ja-JP" altLang="en-US" dirty="0"/>
              <a:t>なぜなら、「もの」がいいからページに凝らなくてもいいと判断しました</a:t>
            </a:r>
          </a:p>
        </p:txBody>
      </p:sp>
    </p:spTree>
    <p:extLst>
      <p:ext uri="{BB962C8B-B14F-4D97-AF65-F5344CB8AC3E}">
        <p14:creationId xmlns:p14="http://schemas.microsoft.com/office/powerpoint/2010/main" val="539277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レスポンシブ対応プレゼン</a:t>
            </a:r>
          </a:p>
        </p:txBody>
      </p:sp>
    </p:spTree>
    <p:extLst>
      <p:ext uri="{BB962C8B-B14F-4D97-AF65-F5344CB8AC3E}">
        <p14:creationId xmlns:p14="http://schemas.microsoft.com/office/powerpoint/2010/main" val="2707537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SEO</a:t>
            </a:r>
            <a:r>
              <a:rPr lang="ja-JP" altLang="en-US" dirty="0"/>
              <a:t>対応</a:t>
            </a:r>
          </a:p>
        </p:txBody>
      </p:sp>
      <p:sp>
        <p:nvSpPr>
          <p:cNvPr id="3" name="テキスト プレースホルダー 2"/>
          <p:cNvSpPr>
            <a:spLocks noGrp="1"/>
          </p:cNvSpPr>
          <p:nvPr>
            <p:ph type="body" idx="1"/>
          </p:nvPr>
        </p:nvSpPr>
        <p:spPr/>
        <p:txBody>
          <a:bodyPr/>
          <a:lstStyle/>
          <a:p>
            <a:pPr lvl="0"/>
            <a:r>
              <a:rPr lang="ja-JP" altLang="en-US" dirty="0"/>
              <a:t>歯科矯正　痛くない　美容</a:t>
            </a:r>
          </a:p>
        </p:txBody>
      </p:sp>
    </p:spTree>
    <p:extLst>
      <p:ext uri="{BB962C8B-B14F-4D97-AF65-F5344CB8AC3E}">
        <p14:creationId xmlns:p14="http://schemas.microsoft.com/office/powerpoint/2010/main" val="31177670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まとめ</a:t>
            </a:r>
            <a:endParaRPr kumimoji="1" lang="ja-JP" altLang="en-US" dirty="0"/>
          </a:p>
        </p:txBody>
      </p:sp>
      <p:sp>
        <p:nvSpPr>
          <p:cNvPr id="5" name="テキスト プレースホルダー 4"/>
          <p:cNvSpPr>
            <a:spLocks noGrp="1"/>
          </p:cNvSpPr>
          <p:nvPr>
            <p:ph type="body" idx="1"/>
          </p:nvPr>
        </p:nvSpPr>
        <p:spPr>
          <a:xfrm>
            <a:off x="1152525" y="1580322"/>
            <a:ext cx="7277100" cy="4729163"/>
          </a:xfrm>
        </p:spPr>
        <p:txBody>
          <a:bodyPr/>
          <a:lstStyle/>
          <a:p>
            <a:r>
              <a:rPr kumimoji="1" lang="ja-JP" altLang="en-US" dirty="0" smtClean="0"/>
              <a:t>Ｎ３Ｔｅｅｔｈの施術の</a:t>
            </a:r>
            <a:r>
              <a:rPr lang="ja-JP" altLang="en-US" dirty="0"/>
              <a:t>イメージ</a:t>
            </a:r>
            <a:r>
              <a:rPr lang="ja-JP" altLang="en-US" dirty="0" smtClean="0"/>
              <a:t>をつかんでもらえ</a:t>
            </a:r>
            <a:r>
              <a:rPr lang="ja-JP" altLang="en-US" dirty="0"/>
              <a:t>る</a:t>
            </a:r>
            <a:endParaRPr lang="en-US" altLang="ja-JP" dirty="0" smtClean="0"/>
          </a:p>
          <a:p>
            <a:endParaRPr kumimoji="1" lang="en-US" altLang="ja-JP" dirty="0"/>
          </a:p>
          <a:p>
            <a:r>
              <a:rPr lang="ja-JP" altLang="en-US" dirty="0"/>
              <a:t>ブランドイメージの確立</a:t>
            </a:r>
            <a:endParaRPr lang="en-US" altLang="ja-JP" dirty="0"/>
          </a:p>
          <a:p>
            <a:endParaRPr kumimoji="1" lang="en-US" altLang="ja-JP" dirty="0" smtClean="0"/>
          </a:p>
          <a:p>
            <a:r>
              <a:rPr kumimoji="1" lang="ja-JP" altLang="en-US" dirty="0" smtClean="0"/>
              <a:t>画面遷移によって、ひかり歯科クリニックへのアクセスを促す</a:t>
            </a:r>
            <a:endParaRPr kumimoji="1" lang="ja-JP" altLang="en-US" dirty="0"/>
          </a:p>
        </p:txBody>
      </p:sp>
    </p:spTree>
    <p:extLst>
      <p:ext uri="{BB962C8B-B14F-4D97-AF65-F5344CB8AC3E}">
        <p14:creationId xmlns:p14="http://schemas.microsoft.com/office/powerpoint/2010/main" val="2110437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ターゲット</a:t>
            </a:r>
            <a:endParaRPr lang="ja-JP" altLang="en-US" dirty="0"/>
          </a:p>
        </p:txBody>
      </p:sp>
      <p:sp>
        <p:nvSpPr>
          <p:cNvPr id="3" name="テキスト プレースホルダー 2"/>
          <p:cNvSpPr>
            <a:spLocks noGrp="1"/>
          </p:cNvSpPr>
          <p:nvPr>
            <p:ph type="body" idx="1"/>
          </p:nvPr>
        </p:nvSpPr>
        <p:spPr/>
        <p:txBody>
          <a:bodyPr/>
          <a:lstStyle/>
          <a:p>
            <a:pPr lvl="0">
              <a:lnSpc>
                <a:spcPct val="150000"/>
              </a:lnSpc>
              <a:buFont typeface="Wingdings" panose="05000000000000000000" pitchFamily="2" charset="2"/>
              <a:buChar char="u"/>
            </a:pPr>
            <a:r>
              <a:rPr lang="en-US" altLang="ja-JP" dirty="0" smtClean="0"/>
              <a:t>30</a:t>
            </a:r>
            <a:r>
              <a:rPr lang="ja-JP" altLang="en-US" dirty="0"/>
              <a:t>代・</a:t>
            </a:r>
            <a:r>
              <a:rPr lang="en-US" altLang="ja-JP" dirty="0"/>
              <a:t>40</a:t>
            </a:r>
            <a:r>
              <a:rPr lang="ja-JP" altLang="en-US" dirty="0" smtClean="0"/>
              <a:t>代女性のオトナ女子</a:t>
            </a:r>
            <a:endParaRPr lang="en-US" altLang="ja-JP" dirty="0" smtClean="0"/>
          </a:p>
          <a:p>
            <a:pPr lvl="0">
              <a:lnSpc>
                <a:spcPct val="150000"/>
              </a:lnSpc>
              <a:buFont typeface="Wingdings" panose="05000000000000000000" pitchFamily="2" charset="2"/>
              <a:buChar char="u"/>
            </a:pPr>
            <a:r>
              <a:rPr lang="ja-JP" altLang="en-US" dirty="0" smtClean="0"/>
              <a:t>首都圏で働き、年収</a:t>
            </a:r>
            <a:r>
              <a:rPr lang="en-US" altLang="ja-JP" dirty="0" smtClean="0"/>
              <a:t>450</a:t>
            </a:r>
            <a:r>
              <a:rPr lang="ja-JP" altLang="en-US" dirty="0" smtClean="0"/>
              <a:t>万円前後</a:t>
            </a:r>
            <a:endParaRPr lang="en-US" altLang="ja-JP" dirty="0" smtClean="0"/>
          </a:p>
          <a:p>
            <a:pPr>
              <a:lnSpc>
                <a:spcPct val="150000"/>
              </a:lnSpc>
              <a:buFont typeface="Wingdings" panose="05000000000000000000" pitchFamily="2" charset="2"/>
              <a:buChar char="u"/>
            </a:pPr>
            <a:r>
              <a:rPr lang="ja-JP" altLang="en-US" dirty="0" smtClean="0"/>
              <a:t>年１～</a:t>
            </a:r>
            <a:r>
              <a:rPr lang="en-US" altLang="ja-JP" dirty="0" smtClean="0"/>
              <a:t>2</a:t>
            </a:r>
            <a:r>
              <a:rPr lang="ja-JP" altLang="en-US" dirty="0" smtClean="0"/>
              <a:t>回の海外旅行</a:t>
            </a:r>
            <a:endParaRPr lang="en-US" altLang="ja-JP" dirty="0" smtClean="0"/>
          </a:p>
          <a:p>
            <a:pPr>
              <a:lnSpc>
                <a:spcPct val="150000"/>
              </a:lnSpc>
              <a:buFont typeface="Wingdings" panose="05000000000000000000" pitchFamily="2" charset="2"/>
              <a:buChar char="u"/>
            </a:pPr>
            <a:r>
              <a:rPr lang="ja-JP" altLang="en-US" dirty="0" smtClean="0"/>
              <a:t>自分磨きに興味あり</a:t>
            </a:r>
            <a:endParaRPr lang="en-US" altLang="ja-JP" dirty="0" smtClean="0"/>
          </a:p>
          <a:p>
            <a:pPr>
              <a:lnSpc>
                <a:spcPct val="150000"/>
              </a:lnSpc>
              <a:buFont typeface="Wingdings" panose="05000000000000000000" pitchFamily="2" charset="2"/>
              <a:buChar char="u"/>
            </a:pPr>
            <a:r>
              <a:rPr lang="ja-JP" altLang="en-US" dirty="0" smtClean="0"/>
              <a:t>購読誌：</a:t>
            </a:r>
            <a:r>
              <a:rPr lang="en-US" altLang="ja-JP" dirty="0" smtClean="0"/>
              <a:t>Lee</a:t>
            </a:r>
            <a:r>
              <a:rPr lang="ja-JP" altLang="en-US" dirty="0" err="1" smtClean="0"/>
              <a:t>、</a:t>
            </a:r>
            <a:r>
              <a:rPr lang="en-US" altLang="ja-JP" dirty="0" smtClean="0"/>
              <a:t>Preciou</a:t>
            </a:r>
            <a:r>
              <a:rPr lang="en-US" altLang="ja-JP" dirty="0"/>
              <a:t>s</a:t>
            </a:r>
          </a:p>
          <a:p>
            <a:pPr lvl="0">
              <a:buFont typeface="Wingdings" panose="05000000000000000000" pitchFamily="2" charset="2"/>
              <a:buChar char="u"/>
            </a:pPr>
            <a:endParaRPr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9200" y="4331891"/>
            <a:ext cx="1242332" cy="1581150"/>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2508" y="4331891"/>
            <a:ext cx="1251270" cy="1581150"/>
          </a:xfrm>
          <a:prstGeom prst="rect">
            <a:avLst/>
          </a:prstGeom>
        </p:spPr>
      </p:pic>
    </p:spTree>
    <p:extLst>
      <p:ext uri="{BB962C8B-B14F-4D97-AF65-F5344CB8AC3E}">
        <p14:creationId xmlns:p14="http://schemas.microsoft.com/office/powerpoint/2010/main" val="1295540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オトナ女子のお悩み①</a:t>
            </a:r>
            <a:endParaRPr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4053513897"/>
              </p:ext>
            </p:extLst>
          </p:nvPr>
        </p:nvGraphicFramePr>
        <p:xfrm>
          <a:off x="1263823" y="1328739"/>
          <a:ext cx="6413327" cy="4805361"/>
        </p:xfrm>
        <a:graphic>
          <a:graphicData uri="http://schemas.openxmlformats.org/drawingml/2006/chart">
            <c:chart xmlns:c="http://schemas.openxmlformats.org/drawingml/2006/chart" xmlns:r="http://schemas.openxmlformats.org/officeDocument/2006/relationships" r:id="rId3"/>
          </a:graphicData>
        </a:graphic>
      </p:graphicFrame>
      <p:sp>
        <p:nvSpPr>
          <p:cNvPr id="3" name="テキスト ボックス 2"/>
          <p:cNvSpPr txBox="1"/>
          <p:nvPr/>
        </p:nvSpPr>
        <p:spPr>
          <a:xfrm>
            <a:off x="1021217" y="1157289"/>
            <a:ext cx="4854214" cy="830997"/>
          </a:xfrm>
          <a:prstGeom prst="rect">
            <a:avLst/>
          </a:prstGeom>
          <a:noFill/>
        </p:spPr>
        <p:txBody>
          <a:bodyPr wrap="none" rtlCol="0">
            <a:spAutoFit/>
          </a:bodyPr>
          <a:lstStyle/>
          <a:p>
            <a:r>
              <a:rPr lang="ja-JP" altLang="en-US" sz="2400" dirty="0">
                <a:solidFill>
                  <a:schemeClr val="tx1">
                    <a:lumMod val="75000"/>
                    <a:lumOff val="25000"/>
                  </a:schemeClr>
                </a:solidFill>
                <a:latin typeface="HGPｺﾞｼｯｸE" panose="020B0900000000000000" pitchFamily="50" charset="-128"/>
                <a:ea typeface="HGPｺﾞｼｯｸE" panose="020B0900000000000000" pitchFamily="50" charset="-128"/>
              </a:rPr>
              <a:t>あなたは自分に自信がありますか？</a:t>
            </a:r>
          </a:p>
          <a:p>
            <a:endParaRPr kumimoji="1" lang="ja-JP" altLang="en-US" sz="2400" dirty="0">
              <a:solidFill>
                <a:schemeClr val="tx1">
                  <a:lumMod val="75000"/>
                  <a:lumOff val="25000"/>
                </a:schemeClr>
              </a:solidFill>
              <a:latin typeface="HGPｺﾞｼｯｸE" panose="020B0900000000000000" pitchFamily="50" charset="-128"/>
              <a:ea typeface="HGPｺﾞｼｯｸE" panose="020B0900000000000000" pitchFamily="50" charset="-128"/>
            </a:endParaRPr>
          </a:p>
        </p:txBody>
      </p:sp>
      <p:sp>
        <p:nvSpPr>
          <p:cNvPr id="4" name="テキスト ボックス 3"/>
          <p:cNvSpPr txBox="1"/>
          <p:nvPr/>
        </p:nvSpPr>
        <p:spPr>
          <a:xfrm>
            <a:off x="2952369" y="5810250"/>
            <a:ext cx="6191631" cy="646331"/>
          </a:xfrm>
          <a:prstGeom prst="rect">
            <a:avLst/>
          </a:prstGeom>
          <a:noFill/>
        </p:spPr>
        <p:txBody>
          <a:bodyPr wrap="none" rtlCol="0">
            <a:spAutoFit/>
          </a:bodyPr>
          <a:lstStyle/>
          <a:p>
            <a:r>
              <a:rPr kumimoji="1" lang="ja-JP" altLang="en-US" dirty="0" smtClean="0"/>
              <a:t>出典：</a:t>
            </a:r>
            <a:r>
              <a:rPr kumimoji="1" lang="en-US" altLang="ja-JP" dirty="0" smtClean="0"/>
              <a:t>PRTIMES</a:t>
            </a:r>
          </a:p>
          <a:p>
            <a:r>
              <a:rPr lang="en-US" altLang="ja-JP" dirty="0" smtClean="0">
                <a:hlinkClick r:id="rId4"/>
              </a:rPr>
              <a:t>https</a:t>
            </a:r>
            <a:r>
              <a:rPr lang="en-US" altLang="ja-JP" dirty="0">
                <a:hlinkClick r:id="rId4"/>
              </a:rPr>
              <a:t>://prtimes.jp/main/html/rd/p/000000003.000043805.html</a:t>
            </a:r>
            <a:endParaRPr kumimoji="1" lang="ja-JP" altLang="en-US" dirty="0"/>
          </a:p>
        </p:txBody>
      </p:sp>
    </p:spTree>
    <p:extLst>
      <p:ext uri="{BB962C8B-B14F-4D97-AF65-F5344CB8AC3E}">
        <p14:creationId xmlns:p14="http://schemas.microsoft.com/office/powerpoint/2010/main" val="162915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オトナ女子のお悩み②</a:t>
            </a:r>
            <a:endParaRPr lang="ja-JP" altLang="en-US" dirty="0"/>
          </a:p>
        </p:txBody>
      </p:sp>
      <p:sp>
        <p:nvSpPr>
          <p:cNvPr id="3" name="コンテンツ プレースホルダー 2"/>
          <p:cNvSpPr>
            <a:spLocks noGrp="1"/>
          </p:cNvSpPr>
          <p:nvPr>
            <p:ph idx="1"/>
          </p:nvPr>
        </p:nvSpPr>
        <p:spPr>
          <a:xfrm>
            <a:off x="776287" y="1576389"/>
            <a:ext cx="7886700" cy="4351338"/>
          </a:xfrm>
        </p:spPr>
        <p:txBody>
          <a:bodyPr/>
          <a:lstStyle/>
          <a:p>
            <a:pPr marL="0" indent="0">
              <a:buNone/>
            </a:pPr>
            <a:r>
              <a:rPr lang="ja-JP" altLang="en-US" b="1" dirty="0" smtClean="0"/>
              <a:t>◆</a:t>
            </a:r>
            <a:r>
              <a:rPr lang="ja-JP" altLang="en-US" dirty="0" smtClean="0"/>
              <a:t>身体</a:t>
            </a:r>
            <a:r>
              <a:rPr lang="ja-JP" altLang="en-US" dirty="0"/>
              <a:t>のコンプレックスを感じるところ</a:t>
            </a:r>
            <a:r>
              <a:rPr lang="ja-JP" altLang="en-US" dirty="0" smtClean="0"/>
              <a:t>は</a:t>
            </a:r>
            <a:endParaRPr lang="en-US" altLang="ja-JP" dirty="0" smtClean="0"/>
          </a:p>
          <a:p>
            <a:pPr marL="0" indent="0">
              <a:buNone/>
            </a:pPr>
            <a:r>
              <a:rPr lang="ja-JP" altLang="en-US" dirty="0" smtClean="0"/>
              <a:t>   どこ</a:t>
            </a:r>
            <a:r>
              <a:rPr lang="ja-JP" altLang="en-US" dirty="0"/>
              <a:t>ですか</a:t>
            </a:r>
            <a:r>
              <a:rPr lang="ja-JP" altLang="en-US" dirty="0" smtClean="0"/>
              <a:t>？</a:t>
            </a:r>
            <a:r>
              <a:rPr lang="ja-JP" altLang="en-US" b="1" dirty="0" smtClean="0"/>
              <a:t>　　　　　　　　 </a:t>
            </a:r>
            <a:r>
              <a:rPr lang="ja-JP" altLang="en-US" sz="2000" dirty="0" smtClean="0"/>
              <a:t>対象</a:t>
            </a:r>
            <a:r>
              <a:rPr lang="en-US" altLang="ja-JP" sz="2000" dirty="0" smtClean="0"/>
              <a:t>1744</a:t>
            </a:r>
            <a:r>
              <a:rPr lang="ja-JP" altLang="en-US" sz="2000" dirty="0" smtClean="0"/>
              <a:t>名</a:t>
            </a:r>
            <a:endParaRPr lang="ja-JP" altLang="en-US" sz="2000" dirty="0"/>
          </a:p>
          <a:p>
            <a:pPr marL="0" indent="0">
              <a:buNone/>
            </a:pPr>
            <a:r>
              <a:rPr lang="ja-JP" altLang="en-US" b="1" dirty="0" smtClean="0"/>
              <a:t>　</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870294611"/>
              </p:ext>
            </p:extLst>
          </p:nvPr>
        </p:nvGraphicFramePr>
        <p:xfrm>
          <a:off x="1673659" y="2819867"/>
          <a:ext cx="5549032" cy="2651344"/>
        </p:xfrm>
        <a:graphic>
          <a:graphicData uri="http://schemas.openxmlformats.org/drawingml/2006/table">
            <a:tbl>
              <a:tblPr bandRow="1">
                <a:tableStyleId>{21E4AEA4-8DFA-4A89-87EB-49C32662AFE0}</a:tableStyleId>
              </a:tblPr>
              <a:tblGrid>
                <a:gridCol w="1943674">
                  <a:extLst>
                    <a:ext uri="{9D8B030D-6E8A-4147-A177-3AD203B41FA5}">
                      <a16:colId xmlns:a16="http://schemas.microsoft.com/office/drawing/2014/main" val="2092380779"/>
                    </a:ext>
                  </a:extLst>
                </a:gridCol>
                <a:gridCol w="3605358">
                  <a:extLst>
                    <a:ext uri="{9D8B030D-6E8A-4147-A177-3AD203B41FA5}">
                      <a16:colId xmlns:a16="http://schemas.microsoft.com/office/drawing/2014/main" val="422935510"/>
                    </a:ext>
                  </a:extLst>
                </a:gridCol>
              </a:tblGrid>
              <a:tr h="868472">
                <a:tc>
                  <a:txBody>
                    <a:bodyPr/>
                    <a:lstStyle/>
                    <a:p>
                      <a:pPr algn="l"/>
                      <a:r>
                        <a:rPr kumimoji="1" lang="en-US" altLang="ja-JP" sz="5400" b="1" dirty="0" smtClean="0">
                          <a:solidFill>
                            <a:schemeClr val="tx1">
                              <a:lumMod val="75000"/>
                              <a:lumOff val="25000"/>
                            </a:schemeClr>
                          </a:solidFill>
                          <a:latin typeface="Georgia" panose="02040502050405020303" pitchFamily="18" charset="0"/>
                        </a:rPr>
                        <a:t>1</a:t>
                      </a:r>
                      <a:r>
                        <a:rPr kumimoji="1" lang="ja-JP" altLang="en-US" sz="4000" dirty="0" smtClean="0">
                          <a:solidFill>
                            <a:schemeClr val="tx1">
                              <a:lumMod val="75000"/>
                              <a:lumOff val="25000"/>
                            </a:schemeClr>
                          </a:solidFill>
                          <a:latin typeface="HGSｺﾞｼｯｸE" panose="020B0900000000000000" pitchFamily="50" charset="-128"/>
                          <a:ea typeface="HGSｺﾞｼｯｸE" panose="020B0900000000000000" pitchFamily="50" charset="-128"/>
                        </a:rPr>
                        <a:t>位</a:t>
                      </a:r>
                      <a:endParaRPr kumimoji="1" lang="en-US" altLang="ja-JP" sz="4000" dirty="0" smtClean="0">
                        <a:solidFill>
                          <a:schemeClr val="tx1">
                            <a:lumMod val="75000"/>
                            <a:lumOff val="25000"/>
                          </a:schemeClr>
                        </a:solidFill>
                        <a:latin typeface="HGSｺﾞｼｯｸE" panose="020B0900000000000000" pitchFamily="50" charset="-128"/>
                        <a:ea typeface="HGSｺﾞｼｯｸE" panose="020B0900000000000000" pitchFamily="50" charset="-128"/>
                      </a:endParaRPr>
                    </a:p>
                  </a:txBody>
                  <a:tcPr anchor="ctr"/>
                </a:tc>
                <a:tc>
                  <a:txBody>
                    <a:bodyPr/>
                    <a:lstStyle/>
                    <a:p>
                      <a:pPr algn="l"/>
                      <a:r>
                        <a:rPr kumimoji="1" lang="ja-JP" altLang="en-US" sz="4000" dirty="0" smtClean="0">
                          <a:solidFill>
                            <a:schemeClr val="tx1">
                              <a:lumMod val="75000"/>
                              <a:lumOff val="25000"/>
                            </a:schemeClr>
                          </a:solidFill>
                          <a:latin typeface="HGSｺﾞｼｯｸE" panose="020B0900000000000000" pitchFamily="50" charset="-128"/>
                          <a:ea typeface="HGSｺﾞｼｯｸE" panose="020B0900000000000000" pitchFamily="50" charset="-128"/>
                        </a:rPr>
                        <a:t>歯</a:t>
                      </a:r>
                      <a:r>
                        <a:rPr kumimoji="1" lang="ja-JP" altLang="en-US" sz="2000" kern="1200" dirty="0" smtClean="0">
                          <a:solidFill>
                            <a:schemeClr val="tx1">
                              <a:lumMod val="75000"/>
                              <a:lumOff val="25000"/>
                            </a:schemeClr>
                          </a:solidFill>
                          <a:effectLst/>
                          <a:latin typeface="HGSｺﾞｼｯｸE" panose="020B0900000000000000" pitchFamily="50" charset="-128"/>
                          <a:ea typeface="HGSｺﾞｼｯｸE" panose="020B0900000000000000" pitchFamily="50" charset="-128"/>
                        </a:rPr>
                        <a:t>（５７３名）</a:t>
                      </a:r>
                      <a:endParaRPr kumimoji="1" lang="ja-JP" altLang="en-US" sz="4400" dirty="0">
                        <a:solidFill>
                          <a:schemeClr val="tx1">
                            <a:lumMod val="75000"/>
                            <a:lumOff val="25000"/>
                          </a:schemeClr>
                        </a:solidFill>
                        <a:latin typeface="HGSｺﾞｼｯｸE" panose="020B0900000000000000" pitchFamily="50" charset="-128"/>
                        <a:ea typeface="HGSｺﾞｼｯｸE" panose="020B0900000000000000" pitchFamily="50" charset="-128"/>
                      </a:endParaRPr>
                    </a:p>
                  </a:txBody>
                  <a:tcPr anchor="ctr"/>
                </a:tc>
                <a:extLst>
                  <a:ext uri="{0D108BD9-81ED-4DB2-BD59-A6C34878D82A}">
                    <a16:rowId xmlns:a16="http://schemas.microsoft.com/office/drawing/2014/main" val="2773011279"/>
                  </a:ext>
                </a:extLst>
              </a:tr>
              <a:tr h="868472">
                <a:tc>
                  <a:txBody>
                    <a:bodyPr/>
                    <a:lstStyle/>
                    <a:p>
                      <a:pPr algn="l"/>
                      <a:r>
                        <a:rPr kumimoji="1" lang="en-US" altLang="ja-JP" sz="4800" b="0" dirty="0" smtClean="0">
                          <a:solidFill>
                            <a:schemeClr val="tx1">
                              <a:lumMod val="75000"/>
                              <a:lumOff val="25000"/>
                            </a:schemeClr>
                          </a:solidFill>
                          <a:latin typeface="Georgia" panose="02040502050405020303" pitchFamily="18" charset="0"/>
                        </a:rPr>
                        <a:t>2</a:t>
                      </a:r>
                      <a:r>
                        <a:rPr kumimoji="1" lang="ja-JP" altLang="en-US" sz="4400" b="0" dirty="0" smtClean="0">
                          <a:solidFill>
                            <a:schemeClr val="tx1">
                              <a:lumMod val="75000"/>
                              <a:lumOff val="25000"/>
                            </a:schemeClr>
                          </a:solidFill>
                          <a:latin typeface="+mn-lt"/>
                        </a:rPr>
                        <a:t>位</a:t>
                      </a:r>
                      <a:endParaRPr kumimoji="1" lang="en-US" altLang="ja-JP" sz="3200" b="0" dirty="0" smtClean="0">
                        <a:solidFill>
                          <a:schemeClr val="tx1">
                            <a:lumMod val="75000"/>
                            <a:lumOff val="25000"/>
                          </a:schemeClr>
                        </a:solidFill>
                        <a:latin typeface="+mn-lt"/>
                        <a:ea typeface="HGSｺﾞｼｯｸE" panose="020B0900000000000000" pitchFamily="50" charset="-128"/>
                      </a:endParaRPr>
                    </a:p>
                  </a:txBody>
                  <a:tcPr anchor="ctr"/>
                </a:tc>
                <a:tc>
                  <a:txBody>
                    <a:bodyPr/>
                    <a:lstStyle/>
                    <a:p>
                      <a:pPr algn="l"/>
                      <a:r>
                        <a:rPr kumimoji="1" lang="ja-JP" altLang="en-US" sz="4000" dirty="0" smtClean="0">
                          <a:solidFill>
                            <a:schemeClr val="tx1">
                              <a:lumMod val="75000"/>
                              <a:lumOff val="25000"/>
                            </a:schemeClr>
                          </a:solidFill>
                        </a:rPr>
                        <a:t>頭髪</a:t>
                      </a:r>
                      <a:endParaRPr kumimoji="1" lang="ja-JP" altLang="en-US" sz="4000" dirty="0">
                        <a:solidFill>
                          <a:schemeClr val="tx1">
                            <a:lumMod val="75000"/>
                            <a:lumOff val="25000"/>
                          </a:schemeClr>
                        </a:solidFill>
                        <a:latin typeface="HGSｺﾞｼｯｸE" panose="020B0900000000000000" pitchFamily="50" charset="-128"/>
                        <a:ea typeface="HGSｺﾞｼｯｸE" panose="020B0900000000000000" pitchFamily="50" charset="-128"/>
                      </a:endParaRPr>
                    </a:p>
                  </a:txBody>
                  <a:tcPr anchor="ctr"/>
                </a:tc>
                <a:extLst>
                  <a:ext uri="{0D108BD9-81ED-4DB2-BD59-A6C34878D82A}">
                    <a16:rowId xmlns:a16="http://schemas.microsoft.com/office/drawing/2014/main" val="3874871780"/>
                  </a:ext>
                </a:extLst>
              </a:tr>
              <a:tr h="868472">
                <a:tc>
                  <a:txBody>
                    <a:bodyPr/>
                    <a:lstStyle/>
                    <a:p>
                      <a:pPr algn="l"/>
                      <a:r>
                        <a:rPr kumimoji="1" lang="en-US" altLang="ja-JP" sz="4000" b="0" dirty="0" smtClean="0">
                          <a:solidFill>
                            <a:schemeClr val="tx1">
                              <a:lumMod val="75000"/>
                              <a:lumOff val="25000"/>
                            </a:schemeClr>
                          </a:solidFill>
                          <a:latin typeface="Georgia" panose="02040502050405020303" pitchFamily="18" charset="0"/>
                          <a:ea typeface="+mn-ea"/>
                        </a:rPr>
                        <a:t>3</a:t>
                      </a:r>
                      <a:r>
                        <a:rPr kumimoji="1" lang="ja-JP" altLang="en-US" sz="4000" b="0" dirty="0" smtClean="0">
                          <a:solidFill>
                            <a:schemeClr val="tx1">
                              <a:lumMod val="75000"/>
                              <a:lumOff val="25000"/>
                            </a:schemeClr>
                          </a:solidFill>
                          <a:latin typeface="+mn-lt"/>
                          <a:ea typeface="+mn-ea"/>
                        </a:rPr>
                        <a:t>位</a:t>
                      </a:r>
                      <a:endParaRPr kumimoji="1" lang="en-US" altLang="ja-JP" sz="3200" b="0" dirty="0" smtClean="0">
                        <a:solidFill>
                          <a:schemeClr val="tx1">
                            <a:lumMod val="75000"/>
                            <a:lumOff val="25000"/>
                          </a:schemeClr>
                        </a:solidFill>
                        <a:latin typeface="+mn-lt"/>
                        <a:ea typeface="HGSｺﾞｼｯｸE" panose="020B0900000000000000" pitchFamily="50" charset="-128"/>
                      </a:endParaRPr>
                    </a:p>
                  </a:txBody>
                  <a:tcPr anchor="ctr"/>
                </a:tc>
                <a:tc>
                  <a:txBody>
                    <a:bodyPr/>
                    <a:lstStyle/>
                    <a:p>
                      <a:pPr algn="l"/>
                      <a:r>
                        <a:rPr kumimoji="1" lang="ja-JP" altLang="en-US" sz="4000" dirty="0" smtClean="0">
                          <a:solidFill>
                            <a:schemeClr val="tx1">
                              <a:lumMod val="75000"/>
                              <a:lumOff val="25000"/>
                            </a:schemeClr>
                          </a:solidFill>
                        </a:rPr>
                        <a:t>おなか</a:t>
                      </a:r>
                      <a:endParaRPr kumimoji="1" lang="ja-JP" altLang="en-US" sz="4000" dirty="0">
                        <a:solidFill>
                          <a:schemeClr val="tx1">
                            <a:lumMod val="75000"/>
                            <a:lumOff val="25000"/>
                          </a:schemeClr>
                        </a:solidFill>
                        <a:latin typeface="HGSｺﾞｼｯｸE" panose="020B0900000000000000" pitchFamily="50" charset="-128"/>
                        <a:ea typeface="HGSｺﾞｼｯｸE" panose="020B0900000000000000" pitchFamily="50" charset="-128"/>
                      </a:endParaRPr>
                    </a:p>
                  </a:txBody>
                  <a:tcPr anchor="ctr"/>
                </a:tc>
                <a:extLst>
                  <a:ext uri="{0D108BD9-81ED-4DB2-BD59-A6C34878D82A}">
                    <a16:rowId xmlns:a16="http://schemas.microsoft.com/office/drawing/2014/main" val="3518043391"/>
                  </a:ext>
                </a:extLst>
              </a:tr>
            </a:tbl>
          </a:graphicData>
        </a:graphic>
      </p:graphicFrame>
      <p:sp>
        <p:nvSpPr>
          <p:cNvPr id="5" name="テキスト ボックス 4"/>
          <p:cNvSpPr txBox="1"/>
          <p:nvPr/>
        </p:nvSpPr>
        <p:spPr>
          <a:xfrm>
            <a:off x="4572000" y="5718861"/>
            <a:ext cx="4468339" cy="646331"/>
          </a:xfrm>
          <a:prstGeom prst="rect">
            <a:avLst/>
          </a:prstGeom>
          <a:noFill/>
        </p:spPr>
        <p:txBody>
          <a:bodyPr wrap="none" rtlCol="0">
            <a:spAutoFit/>
          </a:bodyPr>
          <a:lstStyle/>
          <a:p>
            <a:r>
              <a:rPr kumimoji="1" lang="ja-JP" altLang="en-US" dirty="0" smtClean="0"/>
              <a:t>出典：</a:t>
            </a:r>
            <a:r>
              <a:rPr kumimoji="1" lang="ja-JP" altLang="en-US" dirty="0" err="1" smtClean="0"/>
              <a:t>そしがや</a:t>
            </a:r>
            <a:r>
              <a:rPr kumimoji="1" lang="ja-JP" altLang="en-US" dirty="0" smtClean="0"/>
              <a:t>矯正歯科</a:t>
            </a:r>
            <a:endParaRPr kumimoji="1" lang="en-US" altLang="ja-JP" dirty="0" smtClean="0"/>
          </a:p>
          <a:p>
            <a:r>
              <a:rPr lang="en-US" altLang="ja-JP" dirty="0" smtClean="0">
                <a:hlinkClick r:id="rId3"/>
              </a:rPr>
              <a:t>http</a:t>
            </a:r>
            <a:r>
              <a:rPr lang="en-US" altLang="ja-JP" dirty="0">
                <a:hlinkClick r:id="rId3"/>
              </a:rPr>
              <a:t>://soshigaya-ortho.com/blog/?m=201610</a:t>
            </a:r>
            <a:endParaRPr kumimoji="1" lang="ja-JP" altLang="en-US" dirty="0"/>
          </a:p>
        </p:txBody>
      </p:sp>
    </p:spTree>
    <p:extLst>
      <p:ext uri="{BB962C8B-B14F-4D97-AF65-F5344CB8AC3E}">
        <p14:creationId xmlns:p14="http://schemas.microsoft.com/office/powerpoint/2010/main" val="196259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tx1">
                    <a:lumMod val="75000"/>
                    <a:lumOff val="25000"/>
                  </a:schemeClr>
                </a:solidFill>
              </a:rPr>
              <a:t>大事なキーワード</a:t>
            </a:r>
          </a:p>
        </p:txBody>
      </p:sp>
      <p:sp>
        <p:nvSpPr>
          <p:cNvPr id="3" name="テキスト プレースホルダー 2"/>
          <p:cNvSpPr>
            <a:spLocks noGrp="1"/>
          </p:cNvSpPr>
          <p:nvPr>
            <p:ph type="body" idx="1"/>
          </p:nvPr>
        </p:nvSpPr>
        <p:spPr>
          <a:xfrm>
            <a:off x="666750" y="1948135"/>
            <a:ext cx="7886700" cy="1187972"/>
          </a:xfrm>
        </p:spPr>
        <p:txBody>
          <a:bodyPr>
            <a:normAutofit/>
          </a:bodyPr>
          <a:lstStyle/>
          <a:p>
            <a:pPr marL="0" lvl="0" indent="0" algn="ctr">
              <a:buNone/>
            </a:pPr>
            <a:r>
              <a:rPr lang="ja-JP" altLang="en-US" sz="7200" dirty="0" smtClean="0">
                <a:solidFill>
                  <a:schemeClr val="tx1">
                    <a:lumMod val="75000"/>
                    <a:lumOff val="25000"/>
                  </a:schemeClr>
                </a:solidFill>
              </a:rPr>
              <a:t>「わかる～」</a:t>
            </a:r>
            <a:endParaRPr lang="en-US" altLang="ja-JP" sz="7200" dirty="0" smtClean="0">
              <a:solidFill>
                <a:schemeClr val="tx1">
                  <a:lumMod val="75000"/>
                  <a:lumOff val="25000"/>
                </a:schemeClr>
              </a:solidFill>
            </a:endParaRPr>
          </a:p>
        </p:txBody>
      </p:sp>
      <p:sp>
        <p:nvSpPr>
          <p:cNvPr id="4" name="テキスト プレースホルダー 2"/>
          <p:cNvSpPr txBox="1">
            <a:spLocks/>
          </p:cNvSpPr>
          <p:nvPr/>
        </p:nvSpPr>
        <p:spPr>
          <a:xfrm>
            <a:off x="666750" y="4565944"/>
            <a:ext cx="7886700" cy="118797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HGPｺﾞｼｯｸM" panose="020B0600000000000000" pitchFamily="50" charset="-128"/>
                <a:ea typeface="HGPｺﾞｼｯｸM" panose="020B0600000000000000"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HGPｺﾞｼｯｸM" panose="020B0600000000000000" pitchFamily="50" charset="-128"/>
                <a:ea typeface="HGPｺﾞｼｯｸM" panose="020B0600000000000000"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HGPｺﾞｼｯｸM" panose="020B0600000000000000" pitchFamily="50" charset="-128"/>
                <a:ea typeface="HGPｺﾞｼｯｸM" panose="020B0600000000000000"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HGPｺﾞｼｯｸM" panose="020B0600000000000000" pitchFamily="50" charset="-128"/>
                <a:ea typeface="HGPｺﾞｼｯｸM" panose="020B0600000000000000"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HGPｺﾞｼｯｸM" panose="020B0600000000000000" pitchFamily="50" charset="-128"/>
                <a:ea typeface="HGPｺﾞｼｯｸM" panose="020B0600000000000000"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0" indent="0" algn="ctr">
              <a:buNone/>
            </a:pPr>
            <a:r>
              <a:rPr lang="ja-JP" altLang="en-US" sz="9600" dirty="0" smtClean="0">
                <a:solidFill>
                  <a:schemeClr val="tx1">
                    <a:lumMod val="75000"/>
                    <a:lumOff val="25000"/>
                  </a:schemeClr>
                </a:solidFill>
                <a:latin typeface="HGSｺﾞｼｯｸE" panose="020B0900000000000000" pitchFamily="50" charset="-128"/>
                <a:ea typeface="HGSｺﾞｼｯｸE" panose="020B0900000000000000" pitchFamily="50" charset="-128"/>
              </a:rPr>
              <a:t>「</a:t>
            </a:r>
            <a:r>
              <a:rPr lang="ja-JP" altLang="en-US" sz="7800" dirty="0">
                <a:solidFill>
                  <a:schemeClr val="tx1">
                    <a:lumMod val="75000"/>
                    <a:lumOff val="25000"/>
                  </a:schemeClr>
                </a:solidFill>
                <a:latin typeface="HGSｺﾞｼｯｸE" panose="020B0900000000000000" pitchFamily="50" charset="-128"/>
                <a:ea typeface="HGSｺﾞｼｯｸE" panose="020B0900000000000000" pitchFamily="50" charset="-128"/>
              </a:rPr>
              <a:t>共感</a:t>
            </a:r>
            <a:r>
              <a:rPr lang="ja-JP" altLang="en-US" sz="9600" dirty="0">
                <a:solidFill>
                  <a:schemeClr val="tx1">
                    <a:lumMod val="75000"/>
                    <a:lumOff val="25000"/>
                  </a:schemeClr>
                </a:solidFill>
                <a:latin typeface="HGSｺﾞｼｯｸE" panose="020B0900000000000000" pitchFamily="50" charset="-128"/>
                <a:ea typeface="HGSｺﾞｼｯｸE" panose="020B0900000000000000" pitchFamily="50" charset="-128"/>
              </a:rPr>
              <a:t>」</a:t>
            </a:r>
          </a:p>
        </p:txBody>
      </p:sp>
      <p:sp>
        <p:nvSpPr>
          <p:cNvPr id="5" name="テキスト プレースホルダー 2"/>
          <p:cNvSpPr txBox="1">
            <a:spLocks/>
          </p:cNvSpPr>
          <p:nvPr/>
        </p:nvSpPr>
        <p:spPr>
          <a:xfrm>
            <a:off x="666750" y="3492001"/>
            <a:ext cx="7886700" cy="7180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HGPｺﾞｼｯｸM" panose="020B0600000000000000" pitchFamily="50" charset="-128"/>
                <a:ea typeface="HGPｺﾞｼｯｸM" panose="020B0600000000000000"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HGPｺﾞｼｯｸM" panose="020B0600000000000000" pitchFamily="50" charset="-128"/>
                <a:ea typeface="HGPｺﾞｼｯｸM" panose="020B0600000000000000"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HGPｺﾞｼｯｸM" panose="020B0600000000000000" pitchFamily="50" charset="-128"/>
                <a:ea typeface="HGPｺﾞｼｯｸM" panose="020B0600000000000000"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HGPｺﾞｼｯｸM" panose="020B0600000000000000" pitchFamily="50" charset="-128"/>
                <a:ea typeface="HGPｺﾞｼｯｸM" panose="020B0600000000000000"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HGPｺﾞｼｯｸM" panose="020B0600000000000000" pitchFamily="50" charset="-128"/>
                <a:ea typeface="HGPｺﾞｼｯｸM" panose="020B0600000000000000"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0" indent="0" algn="ctr">
              <a:buNone/>
            </a:pPr>
            <a:r>
              <a:rPr lang="ja-JP" altLang="en-US" sz="3200" dirty="0">
                <a:solidFill>
                  <a:schemeClr val="tx1">
                    <a:lumMod val="75000"/>
                    <a:lumOff val="25000"/>
                  </a:schemeClr>
                </a:solidFill>
              </a:rPr>
              <a:t>すなわち</a:t>
            </a:r>
            <a:endParaRPr lang="ja-JP" altLang="en-US" sz="4000" dirty="0">
              <a:solidFill>
                <a:schemeClr val="tx1">
                  <a:lumMod val="75000"/>
                  <a:lumOff val="25000"/>
                </a:schemeClr>
              </a:solidFill>
            </a:endParaRPr>
          </a:p>
        </p:txBody>
      </p:sp>
    </p:spTree>
    <p:extLst>
      <p:ext uri="{BB962C8B-B14F-4D97-AF65-F5344CB8AC3E}">
        <p14:creationId xmlns:p14="http://schemas.microsoft.com/office/powerpoint/2010/main" val="222598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t>
            </a:r>
            <a:r>
              <a:rPr lang="ja-JP" altLang="en-US" dirty="0" smtClean="0"/>
              <a:t>トップページ表示中</a:t>
            </a:r>
            <a:endParaRPr lang="ja-JP" altLang="en-US" dirty="0"/>
          </a:p>
        </p:txBody>
      </p:sp>
      <p:sp>
        <p:nvSpPr>
          <p:cNvPr id="3" name="テキスト プレースホルダー 2"/>
          <p:cNvSpPr>
            <a:spLocks noGrp="1"/>
          </p:cNvSpPr>
          <p:nvPr>
            <p:ph type="body" idx="1"/>
          </p:nvPr>
        </p:nvSpPr>
        <p:spPr/>
        <p:txBody>
          <a:bodyPr/>
          <a:lstStyle/>
          <a:p>
            <a:pPr lvl="0"/>
            <a:r>
              <a:rPr lang="ja-JP" altLang="en-US" dirty="0"/>
              <a:t>ラグジュアリーかつ</a:t>
            </a:r>
            <a:r>
              <a:rPr lang="en-US" altLang="ja-JP" dirty="0"/>
              <a:t>30</a:t>
            </a:r>
            <a:r>
              <a:rPr lang="ja-JP" altLang="en-US" dirty="0"/>
              <a:t>代・</a:t>
            </a:r>
            <a:r>
              <a:rPr lang="en-US" altLang="ja-JP" dirty="0"/>
              <a:t>40</a:t>
            </a:r>
            <a:r>
              <a:rPr lang="ja-JP" altLang="en-US" dirty="0"/>
              <a:t>代の働く女性</a:t>
            </a:r>
          </a:p>
        </p:txBody>
      </p:sp>
    </p:spTree>
    <p:extLst>
      <p:ext uri="{BB962C8B-B14F-4D97-AF65-F5344CB8AC3E}">
        <p14:creationId xmlns:p14="http://schemas.microsoft.com/office/powerpoint/2010/main" val="270885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t>
            </a:r>
            <a:r>
              <a:rPr lang="ja-JP" altLang="en-US" dirty="0" smtClean="0"/>
              <a:t>ＰＲＯＭＩＳＥ表示</a:t>
            </a:r>
            <a:r>
              <a:rPr lang="ja-JP" altLang="en-US" dirty="0"/>
              <a:t>中</a:t>
            </a:r>
          </a:p>
        </p:txBody>
      </p:sp>
      <p:sp>
        <p:nvSpPr>
          <p:cNvPr id="3" name="テキスト プレースホルダー 2"/>
          <p:cNvSpPr>
            <a:spLocks noGrp="1"/>
          </p:cNvSpPr>
          <p:nvPr>
            <p:ph type="body" idx="1"/>
          </p:nvPr>
        </p:nvSpPr>
        <p:spPr/>
        <p:txBody>
          <a:bodyPr/>
          <a:lstStyle/>
          <a:p>
            <a:pPr lvl="0"/>
            <a:r>
              <a:rPr lang="en-US" altLang="ja-JP" dirty="0"/>
              <a:t>Story's</a:t>
            </a:r>
          </a:p>
          <a:p>
            <a:pPr lvl="1"/>
            <a:r>
              <a:rPr lang="ja-JP" altLang="en-US" dirty="0"/>
              <a:t>自分事にとらえてもらう</a:t>
            </a:r>
          </a:p>
          <a:p>
            <a:pPr lvl="0"/>
            <a:r>
              <a:rPr lang="en-US" altLang="ja-JP" dirty="0"/>
              <a:t>Promise</a:t>
            </a:r>
          </a:p>
          <a:p>
            <a:pPr lvl="1"/>
            <a:r>
              <a:rPr lang="ja-JP" altLang="en-US" dirty="0"/>
              <a:t>より身近にイメージしてもらうように</a:t>
            </a:r>
          </a:p>
          <a:p>
            <a:pPr lvl="1"/>
            <a:r>
              <a:rPr lang="ja-JP" altLang="en-US" dirty="0"/>
              <a:t>ネイルチップ、貼る、フェイスライン　　　</a:t>
            </a:r>
          </a:p>
          <a:p>
            <a:pPr lvl="1"/>
            <a:r>
              <a:rPr lang="ja-JP" altLang="en-US" dirty="0"/>
              <a:t>３つの</a:t>
            </a:r>
            <a:r>
              <a:rPr lang="en-US" altLang="ja-JP" dirty="0"/>
              <a:t>N</a:t>
            </a:r>
          </a:p>
        </p:txBody>
      </p:sp>
    </p:spTree>
    <p:extLst>
      <p:ext uri="{BB962C8B-B14F-4D97-AF65-F5344CB8AC3E}">
        <p14:creationId xmlns:p14="http://schemas.microsoft.com/office/powerpoint/2010/main" val="3535291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397565" y="2305878"/>
            <a:ext cx="8004313" cy="1304097"/>
          </a:xfrm>
        </p:spPr>
        <p:txBody>
          <a:bodyPr>
            <a:noAutofit/>
          </a:bodyPr>
          <a:lstStyle/>
          <a:p>
            <a:pPr marL="0" lvl="0" indent="0">
              <a:buNone/>
            </a:pPr>
            <a:r>
              <a:rPr lang="en-US" altLang="ja-JP" sz="7200" dirty="0" smtClean="0">
                <a:latin typeface="Georgia" panose="02040502050405020303" pitchFamily="18" charset="0"/>
              </a:rPr>
              <a:t>Simple &amp; Gorgeous</a:t>
            </a:r>
            <a:endParaRPr lang="ja-JP" altLang="en-US" sz="7200" dirty="0">
              <a:latin typeface="Georgia" panose="02040502050405020303" pitchFamily="18" charset="0"/>
            </a:endParaRPr>
          </a:p>
        </p:txBody>
      </p:sp>
    </p:spTree>
    <p:extLst>
      <p:ext uri="{BB962C8B-B14F-4D97-AF65-F5344CB8AC3E}">
        <p14:creationId xmlns:p14="http://schemas.microsoft.com/office/powerpoint/2010/main" val="1161783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ロゴマークに</a:t>
            </a:r>
            <a:r>
              <a:rPr lang="ja-JP" altLang="en-US" dirty="0"/>
              <a:t>込めた想い</a:t>
            </a:r>
          </a:p>
        </p:txBody>
      </p:sp>
      <p:sp>
        <p:nvSpPr>
          <p:cNvPr id="3" name="テキスト プレースホルダー 2"/>
          <p:cNvSpPr>
            <a:spLocks noGrp="1"/>
          </p:cNvSpPr>
          <p:nvPr>
            <p:ph type="body" idx="1"/>
          </p:nvPr>
        </p:nvSpPr>
        <p:spPr>
          <a:xfrm>
            <a:off x="4387850" y="1985890"/>
            <a:ext cx="4143375" cy="442985"/>
          </a:xfrm>
        </p:spPr>
        <p:txBody>
          <a:bodyPr>
            <a:noAutofit/>
          </a:bodyPr>
          <a:lstStyle/>
          <a:p>
            <a:pPr marL="0" lvl="0" indent="0">
              <a:buNone/>
            </a:pPr>
            <a:r>
              <a:rPr lang="ja-JP" altLang="en-US" dirty="0" smtClean="0"/>
              <a:t>シンボルマーク</a:t>
            </a:r>
            <a:endParaRPr lang="en-US" altLang="ja-JP" dirty="0" smtClean="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600" y="1997001"/>
            <a:ext cx="2979052" cy="2979052"/>
          </a:xfrm>
          <a:prstGeom prst="rect">
            <a:avLst/>
          </a:prstGeom>
        </p:spPr>
      </p:pic>
      <p:sp>
        <p:nvSpPr>
          <p:cNvPr id="7" name="テキスト プレースホルダー 2"/>
          <p:cNvSpPr txBox="1">
            <a:spLocks/>
          </p:cNvSpPr>
          <p:nvPr/>
        </p:nvSpPr>
        <p:spPr>
          <a:xfrm>
            <a:off x="4387850" y="2488298"/>
            <a:ext cx="4143375" cy="14455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lumMod val="75000"/>
                    <a:lumOff val="25000"/>
                  </a:schemeClr>
                </a:solidFill>
                <a:latin typeface="HGSｺﾞｼｯｸE" panose="020B0900000000000000" pitchFamily="50" charset="-128"/>
                <a:ea typeface="HGSｺﾞｼｯｸE" panose="020B0900000000000000"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lumMod val="75000"/>
                    <a:lumOff val="25000"/>
                  </a:schemeClr>
                </a:solidFill>
                <a:latin typeface="HGSｺﾞｼｯｸE" panose="020B0900000000000000" pitchFamily="50" charset="-128"/>
                <a:ea typeface="HGSｺﾞｼｯｸE" panose="020B0900000000000000"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lumMod val="75000"/>
                    <a:lumOff val="25000"/>
                  </a:schemeClr>
                </a:solidFill>
                <a:latin typeface="HGSｺﾞｼｯｸE" panose="020B0900000000000000" pitchFamily="50" charset="-128"/>
                <a:ea typeface="HGSｺﾞｼｯｸE" panose="020B0900000000000000"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lumMod val="75000"/>
                    <a:lumOff val="25000"/>
                  </a:schemeClr>
                </a:solidFill>
                <a:latin typeface="HGSｺﾞｼｯｸE" panose="020B0900000000000000" pitchFamily="50" charset="-128"/>
                <a:ea typeface="HGSｺﾞｼｯｸE" panose="020B0900000000000000"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lumMod val="75000"/>
                    <a:lumOff val="25000"/>
                  </a:schemeClr>
                </a:solidFill>
                <a:latin typeface="HGSｺﾞｼｯｸE" panose="020B0900000000000000" pitchFamily="50" charset="-128"/>
                <a:ea typeface="HGSｺﾞｼｯｸE" panose="020B0900000000000000"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sz="1800" dirty="0" smtClean="0"/>
              <a:t>「</a:t>
            </a:r>
            <a:r>
              <a:rPr lang="en-US" altLang="ja-JP" sz="1800" dirty="0" smtClean="0"/>
              <a:t>N</a:t>
            </a:r>
            <a:r>
              <a:rPr lang="ja-JP" altLang="en-US" sz="1800" dirty="0" smtClean="0"/>
              <a:t>」と「</a:t>
            </a:r>
            <a:r>
              <a:rPr lang="en-US" altLang="ja-JP" sz="1800" dirty="0"/>
              <a:t>3</a:t>
            </a:r>
            <a:r>
              <a:rPr lang="ja-JP" altLang="en-US" sz="1800" dirty="0" smtClean="0"/>
              <a:t>」と「</a:t>
            </a:r>
            <a:r>
              <a:rPr lang="en-US" altLang="ja-JP" sz="1800" dirty="0"/>
              <a:t>T</a:t>
            </a:r>
            <a:r>
              <a:rPr lang="ja-JP" altLang="en-US" sz="1800" dirty="0" smtClean="0"/>
              <a:t>」を組み合わせたクラシカルで親しみのあるデザイン</a:t>
            </a:r>
            <a:endParaRPr lang="ja-JP" altLang="en-US" sz="1800" dirty="0"/>
          </a:p>
        </p:txBody>
      </p:sp>
      <p:sp>
        <p:nvSpPr>
          <p:cNvPr id="8" name="テキスト プレースホルダー 2"/>
          <p:cNvSpPr txBox="1">
            <a:spLocks/>
          </p:cNvSpPr>
          <p:nvPr/>
        </p:nvSpPr>
        <p:spPr>
          <a:xfrm>
            <a:off x="4387849" y="3759958"/>
            <a:ext cx="4143375" cy="442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lumMod val="75000"/>
                    <a:lumOff val="25000"/>
                  </a:schemeClr>
                </a:solidFill>
                <a:latin typeface="HGSｺﾞｼｯｸE" panose="020B0900000000000000" pitchFamily="50" charset="-128"/>
                <a:ea typeface="HGSｺﾞｼｯｸE" panose="020B0900000000000000"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lumMod val="75000"/>
                    <a:lumOff val="25000"/>
                  </a:schemeClr>
                </a:solidFill>
                <a:latin typeface="HGSｺﾞｼｯｸE" panose="020B0900000000000000" pitchFamily="50" charset="-128"/>
                <a:ea typeface="HGSｺﾞｼｯｸE" panose="020B0900000000000000"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lumMod val="75000"/>
                    <a:lumOff val="25000"/>
                  </a:schemeClr>
                </a:solidFill>
                <a:latin typeface="HGSｺﾞｼｯｸE" panose="020B0900000000000000" pitchFamily="50" charset="-128"/>
                <a:ea typeface="HGSｺﾞｼｯｸE" panose="020B0900000000000000"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lumMod val="75000"/>
                    <a:lumOff val="25000"/>
                  </a:schemeClr>
                </a:solidFill>
                <a:latin typeface="HGSｺﾞｼｯｸE" panose="020B0900000000000000" pitchFamily="50" charset="-128"/>
                <a:ea typeface="HGSｺﾞｼｯｸE" panose="020B0900000000000000"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lumMod val="75000"/>
                    <a:lumOff val="25000"/>
                  </a:schemeClr>
                </a:solidFill>
                <a:latin typeface="HGSｺﾞｼｯｸE" panose="020B0900000000000000" pitchFamily="50" charset="-128"/>
                <a:ea typeface="HGSｺﾞｼｯｸE" panose="020B0900000000000000"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ロゴタイプ</a:t>
            </a:r>
            <a:endParaRPr lang="en-US" altLang="ja-JP" dirty="0" smtClean="0"/>
          </a:p>
        </p:txBody>
      </p:sp>
      <p:sp>
        <p:nvSpPr>
          <p:cNvPr id="9" name="テキスト プレースホルダー 2"/>
          <p:cNvSpPr txBox="1">
            <a:spLocks/>
          </p:cNvSpPr>
          <p:nvPr/>
        </p:nvSpPr>
        <p:spPr>
          <a:xfrm>
            <a:off x="4387849" y="4254426"/>
            <a:ext cx="4410076" cy="20384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lumMod val="75000"/>
                    <a:lumOff val="25000"/>
                  </a:schemeClr>
                </a:solidFill>
                <a:latin typeface="HGSｺﾞｼｯｸE" panose="020B0900000000000000" pitchFamily="50" charset="-128"/>
                <a:ea typeface="HGSｺﾞｼｯｸE" panose="020B0900000000000000"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lumMod val="75000"/>
                    <a:lumOff val="25000"/>
                  </a:schemeClr>
                </a:solidFill>
                <a:latin typeface="HGSｺﾞｼｯｸE" panose="020B0900000000000000" pitchFamily="50" charset="-128"/>
                <a:ea typeface="HGSｺﾞｼｯｸE" panose="020B0900000000000000"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lumMod val="75000"/>
                    <a:lumOff val="25000"/>
                  </a:schemeClr>
                </a:solidFill>
                <a:latin typeface="HGSｺﾞｼｯｸE" panose="020B0900000000000000" pitchFamily="50" charset="-128"/>
                <a:ea typeface="HGSｺﾞｼｯｸE" panose="020B0900000000000000"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lumMod val="75000"/>
                    <a:lumOff val="25000"/>
                  </a:schemeClr>
                </a:solidFill>
                <a:latin typeface="HGSｺﾞｼｯｸE" panose="020B0900000000000000" pitchFamily="50" charset="-128"/>
                <a:ea typeface="HGSｺﾞｼｯｸE" panose="020B0900000000000000"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lumMod val="75000"/>
                    <a:lumOff val="25000"/>
                  </a:schemeClr>
                </a:solidFill>
                <a:latin typeface="HGSｺﾞｼｯｸE" panose="020B0900000000000000" pitchFamily="50" charset="-128"/>
                <a:ea typeface="HGSｺﾞｼｯｸE" panose="020B0900000000000000"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Font typeface="Arial" panose="020B0604020202020204" pitchFamily="34" charset="0"/>
              <a:buNone/>
            </a:pPr>
            <a:r>
              <a:rPr lang="en-US" altLang="ja-JP" sz="1800" dirty="0" smtClean="0"/>
              <a:t>Georgia</a:t>
            </a:r>
            <a:r>
              <a:rPr lang="ja-JP" altLang="en-US" sz="1800" dirty="0" smtClean="0"/>
              <a:t>（ジョージア）をセレクト</a:t>
            </a:r>
            <a:endParaRPr lang="en-US" altLang="ja-JP" sz="1800" dirty="0" smtClean="0"/>
          </a:p>
          <a:p>
            <a:pPr marL="0" indent="0">
              <a:lnSpc>
                <a:spcPct val="100000"/>
              </a:lnSpc>
              <a:spcBef>
                <a:spcPts val="600"/>
              </a:spcBef>
              <a:buFont typeface="Arial" panose="020B0604020202020204" pitchFamily="34" charset="0"/>
              <a:buNone/>
            </a:pPr>
            <a:r>
              <a:rPr lang="ja-JP" altLang="en-US" sz="1800" dirty="0" smtClean="0"/>
              <a:t>スクリーン用に開発された書体</a:t>
            </a:r>
            <a:endParaRPr lang="en-US" altLang="ja-JP" sz="1800" dirty="0" smtClean="0"/>
          </a:p>
          <a:p>
            <a:pPr marL="0" indent="0">
              <a:lnSpc>
                <a:spcPct val="100000"/>
              </a:lnSpc>
              <a:spcBef>
                <a:spcPts val="600"/>
              </a:spcBef>
              <a:buFont typeface="Arial" panose="020B0604020202020204" pitchFamily="34" charset="0"/>
              <a:buNone/>
            </a:pPr>
            <a:r>
              <a:rPr lang="ja-JP" altLang="en-US" sz="1800" dirty="0" smtClean="0"/>
              <a:t>オールドスタイル数字を備え、</a:t>
            </a:r>
            <a:endParaRPr lang="en-US" altLang="ja-JP" sz="1800" dirty="0" smtClean="0"/>
          </a:p>
          <a:p>
            <a:pPr marL="0" indent="0">
              <a:lnSpc>
                <a:spcPct val="100000"/>
              </a:lnSpc>
              <a:spcBef>
                <a:spcPts val="600"/>
              </a:spcBef>
              <a:buFont typeface="Arial" panose="020B0604020202020204" pitchFamily="34" charset="0"/>
              <a:buNone/>
            </a:pPr>
            <a:r>
              <a:rPr lang="ja-JP" altLang="en-US" sz="1800" dirty="0" smtClean="0"/>
              <a:t>「</a:t>
            </a:r>
            <a:r>
              <a:rPr lang="en-US" altLang="ja-JP" sz="1800" dirty="0" smtClean="0"/>
              <a:t>3</a:t>
            </a:r>
            <a:r>
              <a:rPr lang="ja-JP" altLang="en-US" sz="1800" dirty="0" smtClean="0"/>
              <a:t>」が少し下がることでデザインの</a:t>
            </a:r>
            <a:endParaRPr lang="en-US" altLang="ja-JP" sz="1800" dirty="0" smtClean="0"/>
          </a:p>
          <a:p>
            <a:pPr marL="0" indent="0">
              <a:lnSpc>
                <a:spcPct val="100000"/>
              </a:lnSpc>
              <a:spcBef>
                <a:spcPts val="600"/>
              </a:spcBef>
              <a:buFont typeface="Arial" panose="020B0604020202020204" pitchFamily="34" charset="0"/>
              <a:buNone/>
            </a:pPr>
            <a:r>
              <a:rPr lang="ja-JP" altLang="en-US" sz="1800" dirty="0" smtClean="0"/>
              <a:t>アクセントになっている。</a:t>
            </a:r>
            <a:endParaRPr lang="ja-JP" altLang="en-US" sz="1800" dirty="0"/>
          </a:p>
        </p:txBody>
      </p:sp>
    </p:spTree>
    <p:extLst>
      <p:ext uri="{BB962C8B-B14F-4D97-AF65-F5344CB8AC3E}">
        <p14:creationId xmlns:p14="http://schemas.microsoft.com/office/powerpoint/2010/main" val="2233191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1+#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P spid="9" grpId="0"/>
    </p:bld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310</TotalTime>
  <Words>1482</Words>
  <Application>Microsoft Office PowerPoint</Application>
  <PresentationFormat>画面に合わせる (4:3)</PresentationFormat>
  <Paragraphs>218</Paragraphs>
  <Slides>15</Slides>
  <Notes>13</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15</vt:i4>
      </vt:variant>
    </vt:vector>
  </HeadingPairs>
  <TitlesOfParts>
    <vt:vector size="24" baseType="lpstr">
      <vt:lpstr>HGPｺﾞｼｯｸE</vt:lpstr>
      <vt:lpstr>HGPｺﾞｼｯｸM</vt:lpstr>
      <vt:lpstr>HGSｺﾞｼｯｸE</vt:lpstr>
      <vt:lpstr>游ゴシック</vt:lpstr>
      <vt:lpstr>Arial</vt:lpstr>
      <vt:lpstr>Calibri</vt:lpstr>
      <vt:lpstr>Georgia</vt:lpstr>
      <vt:lpstr>Wingdings</vt:lpstr>
      <vt:lpstr>Office テーマ</vt:lpstr>
      <vt:lpstr>N3Teethウェブサイト のご提案</vt:lpstr>
      <vt:lpstr>ターゲット</vt:lpstr>
      <vt:lpstr>オトナ女子のお悩み①</vt:lpstr>
      <vt:lpstr>オトナ女子のお悩み②</vt:lpstr>
      <vt:lpstr>大事なキーワード</vt:lpstr>
      <vt:lpstr>※トップページ表示中</vt:lpstr>
      <vt:lpstr>※ＰＲＯＭＩＳＥ表示中</vt:lpstr>
      <vt:lpstr>PowerPoint プレゼンテーション</vt:lpstr>
      <vt:lpstr>ロゴマークに込めた想い</vt:lpstr>
      <vt:lpstr>カラーセレクト</vt:lpstr>
      <vt:lpstr>PowerPoint プレゼンテーション</vt:lpstr>
      <vt:lpstr>※中ページ表示中</vt:lpstr>
      <vt:lpstr>レスポンシブ対応プレゼン</vt:lpstr>
      <vt:lpstr>SEO対応</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N3Teethほーむ</dc:title>
  <dc:creator>ica</dc:creator>
  <cp:lastModifiedBy>ica</cp:lastModifiedBy>
  <cp:revision>51</cp:revision>
  <dcterms:created xsi:type="dcterms:W3CDTF">2020-07-07T06:42:44Z</dcterms:created>
  <dcterms:modified xsi:type="dcterms:W3CDTF">2020-07-08T07:06:18Z</dcterms:modified>
</cp:coreProperties>
</file>