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67" r:id="rId4"/>
    <p:sldId id="265" r:id="rId5"/>
    <p:sldId id="271" r:id="rId6"/>
    <p:sldId id="266" r:id="rId7"/>
    <p:sldId id="268" r:id="rId8"/>
    <p:sldId id="258" r:id="rId9"/>
    <p:sldId id="269" r:id="rId10"/>
    <p:sldId id="257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17" autoAdjust="0"/>
    <p:restoredTop sz="95075" autoAdjust="0"/>
  </p:normalViewPr>
  <p:slideViewPr>
    <p:cSldViewPr snapToGrid="0">
      <p:cViewPr varScale="1">
        <p:scale>
          <a:sx n="85" d="100"/>
          <a:sy n="85" d="100"/>
        </p:scale>
        <p:origin x="30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3CA29-4C04-46A9-AF34-49C98BF950BE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C3C6C-F3ED-4992-90CA-404DB5F36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2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-bi/desktop-aggregations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https://docs.microsoft.com/en-us/power-bi/desktop-aggregations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C3C6C-F3ED-4992-90CA-404DB5F361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71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E8D0D-3263-4E1F-AA17-FCD665027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3F2B79-CD6F-49B7-AB6B-E3E4CC730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EAE29-A18E-4DEB-97E0-ACEEF521A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5E4B1-F7C3-430D-ADB4-1F8A3C41535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B7B8F-6580-4AE0-A815-746007DAD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41FEA-F1FE-40A1-8DC8-29FFC1A83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55249-C220-48AA-B89F-12C75AFB7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9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3F07C-5A3B-4A20-BD46-A0339643F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2161E-9DAD-45A9-BFA3-AB3F1A0C4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2CD08-86FE-497F-A4BA-82B958BD1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5E4B1-F7C3-430D-ADB4-1F8A3C41535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2F7FC-A130-43CB-BBA8-FB213DC90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82C76-1AC6-405A-AC17-B61A01AC8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55249-C220-48AA-B89F-12C75AFB7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35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17AF10-7A23-4B0B-BA5B-F6A7D59751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1B2C1D-C715-4B16-B673-7F3805CF9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C1383-3318-43CF-AA64-CCD46BCF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5E4B1-F7C3-430D-ADB4-1F8A3C41535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DD4C1-2D2C-43AD-B284-1967AAC92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A2FDD-EF58-4ABE-ADE3-9C858FA19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55249-C220-48AA-B89F-12C75AFB7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76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0E0F1-E5BA-4DC9-94DD-3ACD9C871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14F53-39E7-4D93-9E8A-7D500582A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E590E-601A-4749-99E7-4C2A786B1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5E4B1-F7C3-430D-ADB4-1F8A3C41535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708A1-6C43-4468-8772-66C206D1E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E098A-1C0D-4D9C-88D3-C5E3F3FB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55249-C220-48AA-B89F-12C75AFB7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59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0F01F-5DA7-4479-B4F5-86B68D683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E38A2-29F4-4CB4-A9DD-D673A603F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83505-7802-4C44-886F-81E6431F7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5E4B1-F7C3-430D-ADB4-1F8A3C41535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0E398-413A-401E-9EFC-D47C6C5B1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A8DB5-2684-43E2-A9F8-69881B4A9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55249-C220-48AA-B89F-12C75AFB7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61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1679F-EAC3-421E-84CA-BC8AE52D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D0A3F-9F89-401A-8FF7-FDEF5488B3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DFF4BC-F5F9-49D6-9F33-DF10A7F52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2D931-3425-4029-ABF2-5B7357131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5E4B1-F7C3-430D-ADB4-1F8A3C41535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C4C89-EABF-4B45-BA35-C74B298F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12F72-7601-4507-B1F8-269DABFE0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55249-C220-48AA-B89F-12C75AFB7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4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6EFAE-FC27-4F31-B92D-04EECD30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15004-1F0B-45DC-9A55-95C8BBD4A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661521-EEA0-409F-B007-D05A273DD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0A8F67-AD82-46F6-A9EA-082F91579F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76B8E4-2FCD-44D6-A14A-131A1D750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4709C7-AA72-42AA-A165-7B28A2610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5E4B1-F7C3-430D-ADB4-1F8A3C41535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B58658-98F3-4554-9633-FFDCC1655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E26A5C-0A14-432B-B97C-CABB0ACC9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55249-C220-48AA-B89F-12C75AFB7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76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D0D1B-CFA5-430B-A11A-6E7189250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231A24-4E54-40CE-8D34-4C15E0166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5E4B1-F7C3-430D-ADB4-1F8A3C41535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200E65-CDEC-492C-A125-116DB5C4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E61085-0467-478B-9D5F-CF207F7C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55249-C220-48AA-B89F-12C75AFB7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639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CE705E-F9EF-4346-BCFB-A19DDC5F5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5E4B1-F7C3-430D-ADB4-1F8A3C41535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051E3-740A-4670-98A7-96DF1D16F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974B0-2179-4DF0-8BC6-02177F881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55249-C220-48AA-B89F-12C75AFB7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62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E49E-7260-4848-9656-6A4374036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C23C8-E08F-4179-B348-2B4289FD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A23F5-FF1D-44C7-B119-E4C5988BF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6929F-EF58-46F2-A1B2-236112692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5E4B1-F7C3-430D-ADB4-1F8A3C41535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9D4ED-391A-43CF-9318-5C3261114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F6B61-6FE7-4D92-8D83-82048E423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55249-C220-48AA-B89F-12C75AFB7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73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5FB1-5051-46C7-83C7-BE8EA32D9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A4FB95-7F9F-46E0-904B-AA0C9E0752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0ABE07-884F-4CFC-BDB0-337216BFC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47C3A-245E-4AC1-BDDA-88D5D2A4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5E4B1-F7C3-430D-ADB4-1F8A3C41535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2C684-6EC1-4038-9E57-95FC96797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29F6C-20C8-4CA5-BAAE-35A7A9AA3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55249-C220-48AA-B89F-12C75AFB7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15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F835F4-2805-41FE-86A2-12DB7C707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FC6BE-20FC-4C69-9A19-F4A61674D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CB6BE-F927-4D3D-897F-E535800E8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5E4B1-F7C3-430D-ADB4-1F8A3C41535B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727A8-B36F-4C91-834B-DC7B458F3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AAFDB-A45F-41B4-A894-BEC1871C3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55249-C220-48AA-B89F-12C75AFB7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2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qlbi.com/articles/strong-and-weak-relationships-in-power-bi/" TargetMode="External"/><Relationship Id="rId3" Type="http://schemas.openxmlformats.org/officeDocument/2006/relationships/hyperlink" Target="https://docs.microsoft.com/en-us/azure/synapse-analytics/sql-data-warehouse/load-data-from-azure-blob-storage-using-polybase" TargetMode="External"/><Relationship Id="rId7" Type="http://schemas.openxmlformats.org/officeDocument/2006/relationships/hyperlink" Target="https://www.sqlbi.com/tv/aggregations-in-power-bi/" TargetMode="External"/><Relationship Id="rId2" Type="http://schemas.openxmlformats.org/officeDocument/2006/relationships/hyperlink" Target="https://docs.microsoft.com/en-us/power-bi/desktop-aggregat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RdHSo43LkQg&amp;t=45s" TargetMode="External"/><Relationship Id="rId5" Type="http://schemas.openxmlformats.org/officeDocument/2006/relationships/hyperlink" Target="https://docs.microsoft.com/en-us/sql/samples/wide-world-importers-what-is?view=sql-server-ver15" TargetMode="External"/><Relationship Id="rId4" Type="http://schemas.openxmlformats.org/officeDocument/2006/relationships/hyperlink" Target="https://docs.microsoft.com/en-us/sql/samples/adventureworks-install-configure?view=sql-server-ver15" TargetMode="External"/><Relationship Id="rId9" Type="http://schemas.openxmlformats.org/officeDocument/2006/relationships/hyperlink" Target="https://radacad.com/power-bi-fast-and-furious-with-aggregation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andombi.com/2020/03/20/power-bi-approximate-distinct-count-and-aggregations/" TargetMode="External"/><Relationship Id="rId2" Type="http://schemas.openxmlformats.org/officeDocument/2006/relationships/hyperlink" Target="https://dax.tips/2019/10/18/creative-aggs-part-i-introductio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729C99-86F8-4888-8745-BEF1E387D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4128" y="965199"/>
            <a:ext cx="6766078" cy="3107527"/>
          </a:xfrm>
        </p:spPr>
        <p:txBody>
          <a:bodyPr anchor="ctr">
            <a:normAutofit/>
          </a:bodyPr>
          <a:lstStyle/>
          <a:p>
            <a:pPr algn="r"/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Aggregations</a:t>
            </a:r>
            <a:b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200">
                <a:solidFill>
                  <a:schemeClr val="tx1">
                    <a:lumMod val="85000"/>
                    <a:lumOff val="15000"/>
                  </a:schemeClr>
                </a:solidFill>
              </a:rPr>
              <a:t>in Power BI</a:t>
            </a:r>
            <a:endParaRPr lang="en-US" sz="5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EB22C-F1C0-4F3D-9B5A-42877002D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6108" y="4103735"/>
            <a:ext cx="3114098" cy="1393728"/>
          </a:xfrm>
        </p:spPr>
        <p:txBody>
          <a:bodyPr anchor="ctr">
            <a:normAutofit/>
          </a:bodyPr>
          <a:lstStyle/>
          <a:p>
            <a:pPr algn="r"/>
            <a:r>
              <a:rPr lang="en-US" b="1"/>
              <a:t>Guru</a:t>
            </a:r>
            <a:r>
              <a:rPr lang="en-US" sz="1200" b="1"/>
              <a:t> </a:t>
            </a:r>
            <a:r>
              <a:rPr lang="en-US">
                <a:latin typeface="Avenir Next LT Pro Light" panose="020B0304020202020204" pitchFamily="34" charset="0"/>
              </a:rPr>
              <a:t>prasad Vijayarao </a:t>
            </a:r>
          </a:p>
          <a:p>
            <a:pPr algn="r"/>
            <a:r>
              <a:rPr lang="en-US" sz="2000"/>
              <a:t>4/1/2020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8160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430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217B4-F836-42B7-9A89-DDFBEC5C2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2711D-02E9-49F6-B59D-C8827486C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Aggregations in Power BI – </a:t>
            </a:r>
            <a:r>
              <a:rPr lang="en-US">
                <a:hlinkClick r:id="rId2"/>
              </a:rPr>
              <a:t>Doc </a:t>
            </a:r>
            <a:endParaRPr lang="en-US"/>
          </a:p>
          <a:p>
            <a:r>
              <a:rPr lang="en-US"/>
              <a:t>Sample Data</a:t>
            </a:r>
          </a:p>
          <a:p>
            <a:pPr lvl="1"/>
            <a:r>
              <a:rPr lang="en-US"/>
              <a:t>New York Taxicab Data – </a:t>
            </a:r>
            <a:r>
              <a:rPr lang="en-US">
                <a:hlinkClick r:id="rId3"/>
              </a:rPr>
              <a:t>Doc</a:t>
            </a:r>
            <a:endParaRPr lang="en-US"/>
          </a:p>
          <a:p>
            <a:pPr lvl="1"/>
            <a:r>
              <a:rPr lang="en-US"/>
              <a:t>Adventureworks – </a:t>
            </a:r>
            <a:r>
              <a:rPr lang="en-US">
                <a:hlinkClick r:id="rId4"/>
              </a:rPr>
              <a:t>Doc</a:t>
            </a:r>
            <a:endParaRPr lang="en-US"/>
          </a:p>
          <a:p>
            <a:pPr lvl="1"/>
            <a:r>
              <a:rPr lang="en-US"/>
              <a:t>Wide World Importers – </a:t>
            </a:r>
            <a:r>
              <a:rPr lang="en-US">
                <a:hlinkClick r:id="rId5"/>
              </a:rPr>
              <a:t>Doc</a:t>
            </a:r>
            <a:endParaRPr lang="en-US"/>
          </a:p>
          <a:p>
            <a:r>
              <a:rPr lang="en-US"/>
              <a:t>Related Talks</a:t>
            </a:r>
          </a:p>
          <a:p>
            <a:pPr lvl="1"/>
            <a:r>
              <a:rPr lang="en-US">
                <a:hlinkClick r:id="rId6"/>
              </a:rPr>
              <a:t>Christian Wade Demo</a:t>
            </a:r>
            <a:endParaRPr lang="en-US"/>
          </a:p>
          <a:p>
            <a:pPr lvl="1"/>
            <a:r>
              <a:rPr lang="en-US">
                <a:hlinkClick r:id="rId7"/>
              </a:rPr>
              <a:t>Alberto Demo</a:t>
            </a:r>
            <a:endParaRPr lang="en-US"/>
          </a:p>
          <a:p>
            <a:pPr lvl="1"/>
            <a:r>
              <a:rPr lang="en-US">
                <a:hlinkClick r:id="rId8"/>
              </a:rPr>
              <a:t>Strong, Week Relation</a:t>
            </a:r>
            <a:endParaRPr lang="en-US"/>
          </a:p>
          <a:p>
            <a:pPr lvl="1"/>
            <a:r>
              <a:rPr lang="en-US">
                <a:hlinkClick r:id="rId9"/>
              </a:rPr>
              <a:t>Fast and Furious with Aggregations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21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FB6F9D-4BAC-4551-A54B-1797FB921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4128" y="965199"/>
            <a:ext cx="6766078" cy="4927601"/>
          </a:xfrm>
        </p:spPr>
        <p:txBody>
          <a:bodyPr anchor="ctr">
            <a:normAutofit/>
          </a:bodyPr>
          <a:lstStyle/>
          <a:p>
            <a:pPr algn="r"/>
            <a:r>
              <a:rPr lang="en-US" sz="480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A8BF96A-4779-4A58-A36D-690078C1CF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8729" y="965198"/>
            <a:ext cx="3236926" cy="4927602"/>
          </a:xfrm>
        </p:spPr>
        <p:txBody>
          <a:bodyPr anchor="ctr">
            <a:normAutofit/>
          </a:bodyPr>
          <a:lstStyle/>
          <a:p>
            <a:pPr algn="l"/>
            <a:r>
              <a:rPr lang="en-US" sz="2000">
                <a:solidFill>
                  <a:srgbClr val="FFC000"/>
                </a:solidFill>
              </a:rPr>
              <a:t>For Questions / Feedback </a:t>
            </a:r>
          </a:p>
          <a:p>
            <a:pPr algn="l"/>
            <a:r>
              <a:rPr lang="en-US" sz="2000">
                <a:solidFill>
                  <a:srgbClr val="FFC000"/>
                </a:solidFill>
              </a:rPr>
              <a:t>reach me at </a:t>
            </a:r>
          </a:p>
          <a:p>
            <a:pPr algn="l"/>
            <a:r>
              <a:rPr lang="en-US" sz="2000">
                <a:solidFill>
                  <a:srgbClr val="FFC000"/>
                </a:solidFill>
              </a:rPr>
              <a:t>guvijaya@Microsoft.com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8160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264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80BD-F4B3-4753-809E-C02220318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an aggregated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30D79-F71C-464D-AFF0-B429AE013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8802"/>
            <a:ext cx="10515600" cy="4118161"/>
          </a:xfrm>
        </p:spPr>
        <p:txBody>
          <a:bodyPr>
            <a:normAutofit/>
          </a:bodyPr>
          <a:lstStyle/>
          <a:p>
            <a:r>
              <a:rPr lang="en-US"/>
              <a:t>Direct Query with large model</a:t>
            </a:r>
          </a:p>
          <a:p>
            <a:r>
              <a:rPr lang="en-US"/>
              <a:t>Boost performance with Aggregate tables</a:t>
            </a:r>
          </a:p>
          <a:p>
            <a:pPr lvl="1"/>
            <a:r>
              <a:rPr lang="en-US" sz="2400" b="0" i="0">
                <a:solidFill>
                  <a:srgbClr val="000000"/>
                </a:solidFill>
                <a:effectLst/>
                <a:latin typeface="Libre Baskerville"/>
              </a:rPr>
              <a:t>Generate a summary table the engine can use and avoid complete table scan.</a:t>
            </a:r>
            <a:endParaRPr lang="en-US"/>
          </a:p>
          <a:p>
            <a:r>
              <a:rPr lang="en-US"/>
              <a:t>DAX Studio to trace Power BI Queries</a:t>
            </a:r>
          </a:p>
        </p:txBody>
      </p:sp>
    </p:spTree>
    <p:extLst>
      <p:ext uri="{BB962C8B-B14F-4D97-AF65-F5344CB8AC3E}">
        <p14:creationId xmlns:p14="http://schemas.microsoft.com/office/powerpoint/2010/main" val="784457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80BD-F4B3-4753-809E-C02220318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Aggregation and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30D79-F71C-464D-AFF0-B429AE013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Based on Group By columns.</a:t>
            </a:r>
          </a:p>
          <a:p>
            <a:pPr lvl="1"/>
            <a:r>
              <a:rPr lang="en-US"/>
              <a:t>Aggregation by Specific Value</a:t>
            </a:r>
          </a:p>
          <a:p>
            <a:r>
              <a:rPr lang="en-US"/>
              <a:t>Based on Relationships.</a:t>
            </a:r>
          </a:p>
          <a:p>
            <a:pPr lvl="1"/>
            <a:r>
              <a:rPr lang="en-US"/>
              <a:t>Aggregation by Dimention Key </a:t>
            </a:r>
          </a:p>
          <a:p>
            <a:r>
              <a:rPr lang="en-US"/>
              <a:t>Note</a:t>
            </a:r>
          </a:p>
          <a:p>
            <a:pPr lvl="1"/>
            <a:r>
              <a:rPr lang="en-US"/>
              <a:t>DISTINCT COUNT DAX can take advantage of Group By </a:t>
            </a:r>
          </a:p>
          <a:p>
            <a:pPr lvl="1"/>
            <a:r>
              <a:rPr lang="en-US"/>
              <a:t>Average can take advantage of SUM, COUNT</a:t>
            </a:r>
          </a:p>
          <a:p>
            <a:pPr lvl="1"/>
            <a:r>
              <a:rPr lang="en-US"/>
              <a:t>Count table rows helps</a:t>
            </a:r>
          </a:p>
        </p:txBody>
      </p:sp>
    </p:spTree>
    <p:extLst>
      <p:ext uri="{BB962C8B-B14F-4D97-AF65-F5344CB8AC3E}">
        <p14:creationId xmlns:p14="http://schemas.microsoft.com/office/powerpoint/2010/main" val="2766760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B1A60-DE66-474B-9A75-EEE2FEBD2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46653-4582-4182-A587-6CD3514CF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Storage Mode</a:t>
            </a:r>
          </a:p>
          <a:p>
            <a:pPr lvl="1"/>
            <a:r>
              <a:rPr lang="en-US"/>
              <a:t>Direct</a:t>
            </a:r>
          </a:p>
          <a:p>
            <a:pPr lvl="1"/>
            <a:r>
              <a:rPr lang="en-US"/>
              <a:t>Import</a:t>
            </a:r>
          </a:p>
          <a:p>
            <a:pPr lvl="1"/>
            <a:r>
              <a:rPr lang="en-US"/>
              <a:t>Dual</a:t>
            </a:r>
          </a:p>
          <a:p>
            <a:r>
              <a:rPr lang="en-US"/>
              <a:t>Relations</a:t>
            </a:r>
          </a:p>
          <a:p>
            <a:pPr lvl="1"/>
            <a:r>
              <a:rPr lang="en-US"/>
              <a:t>Strong</a:t>
            </a:r>
          </a:p>
          <a:p>
            <a:pPr lvl="1"/>
            <a:r>
              <a:rPr lang="en-US"/>
              <a:t>Week</a:t>
            </a:r>
          </a:p>
          <a:p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4F2C4FC-724A-4F7B-B4B4-DF0D60A616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80899"/>
              </p:ext>
            </p:extLst>
          </p:nvPr>
        </p:nvGraphicFramePr>
        <p:xfrm>
          <a:off x="6083596" y="1811935"/>
          <a:ext cx="3002772" cy="1867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1386">
                  <a:extLst>
                    <a:ext uri="{9D8B030D-6E8A-4147-A177-3AD203B41FA5}">
                      <a16:colId xmlns:a16="http://schemas.microsoft.com/office/drawing/2014/main" val="4290892450"/>
                    </a:ext>
                  </a:extLst>
                </a:gridCol>
                <a:gridCol w="1501386">
                  <a:extLst>
                    <a:ext uri="{9D8B030D-6E8A-4147-A177-3AD203B41FA5}">
                      <a16:colId xmlns:a16="http://schemas.microsoft.com/office/drawing/2014/main" val="2659155927"/>
                    </a:ext>
                  </a:extLst>
                </a:gridCol>
              </a:tblGrid>
              <a:tr h="409172">
                <a:tc>
                  <a:txBody>
                    <a:bodyPr/>
                    <a:lstStyle/>
                    <a:p>
                      <a:r>
                        <a:rPr lang="en-US"/>
                        <a:t>Many Side</a:t>
                      </a:r>
                    </a:p>
                    <a:p>
                      <a:r>
                        <a:rPr lang="en-US"/>
                        <a:t>Ex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One Side</a:t>
                      </a:r>
                    </a:p>
                    <a:p>
                      <a:r>
                        <a:rPr lang="en-US"/>
                        <a:t>Ex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41546"/>
                  </a:ext>
                </a:extLst>
              </a:tr>
              <a:tr h="409172">
                <a:tc>
                  <a:txBody>
                    <a:bodyPr/>
                    <a:lstStyle/>
                    <a:p>
                      <a:r>
                        <a:rPr lang="en-US"/>
                        <a:t>Dual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490966"/>
                  </a:ext>
                </a:extLst>
              </a:tr>
              <a:tr h="409172">
                <a:tc>
                  <a:txBody>
                    <a:bodyPr/>
                    <a:lstStyle/>
                    <a:p>
                      <a:r>
                        <a:rPr lang="en-US"/>
                        <a:t>Import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Dual / Import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606599"/>
                  </a:ext>
                </a:extLst>
              </a:tr>
              <a:tr h="409172">
                <a:tc>
                  <a:txBody>
                    <a:bodyPr/>
                    <a:lstStyle/>
                    <a:p>
                      <a:r>
                        <a:rPr lang="en-US"/>
                        <a:t>DQ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Dual / DQ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56083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BF49050-BB37-44B6-B76C-A43C50ED865C}"/>
              </a:ext>
            </a:extLst>
          </p:cNvPr>
          <p:cNvSpPr txBox="1"/>
          <p:nvPr/>
        </p:nvSpPr>
        <p:spPr>
          <a:xfrm>
            <a:off x="5993139" y="1321356"/>
            <a:ext cx="3733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Relationship rules for aggregation hits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90C764-FF94-402A-8C3D-B69F163EC138}"/>
              </a:ext>
            </a:extLst>
          </p:cNvPr>
          <p:cNvSpPr txBox="1"/>
          <p:nvPr/>
        </p:nvSpPr>
        <p:spPr>
          <a:xfrm>
            <a:off x="5993139" y="3878356"/>
            <a:ext cx="3497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(both side are from a single source)</a:t>
            </a:r>
          </a:p>
        </p:txBody>
      </p:sp>
      <p:pic>
        <p:nvPicPr>
          <p:cNvPr id="1026" name="Picture 2" descr="Tabular – SQLBI">
            <a:extLst>
              <a:ext uri="{FF2B5EF4-FFF2-40B4-BE49-F238E27FC236}">
                <a16:creationId xmlns:a16="http://schemas.microsoft.com/office/drawing/2014/main" id="{9AB6126E-197A-49E6-8DF7-58F249DCA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060" y="4331468"/>
            <a:ext cx="3835021" cy="215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BCD529-09A2-4374-B421-8097D9C65932}"/>
              </a:ext>
            </a:extLst>
          </p:cNvPr>
          <p:cNvSpPr txBox="1"/>
          <p:nvPr/>
        </p:nvSpPr>
        <p:spPr>
          <a:xfrm>
            <a:off x="7355339" y="6457031"/>
            <a:ext cx="10086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Image fom SQL BI</a:t>
            </a:r>
          </a:p>
        </p:txBody>
      </p:sp>
    </p:spTree>
    <p:extLst>
      <p:ext uri="{BB962C8B-B14F-4D97-AF65-F5344CB8AC3E}">
        <p14:creationId xmlns:p14="http://schemas.microsoft.com/office/powerpoint/2010/main" val="96461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514BEA-7FDA-4B97-A51A-47C3E5B8D7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6313" y="552102"/>
            <a:ext cx="7059374" cy="575379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36F198F-7AE1-49A1-9FC2-CC51429F9F10}"/>
              </a:ext>
            </a:extLst>
          </p:cNvPr>
          <p:cNvSpPr/>
          <p:nvPr/>
        </p:nvSpPr>
        <p:spPr>
          <a:xfrm>
            <a:off x="6312312" y="5397869"/>
            <a:ext cx="912429" cy="7694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DQ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CBD024-5C03-4399-8C36-D8AC72853207}"/>
              </a:ext>
            </a:extLst>
          </p:cNvPr>
          <p:cNvSpPr/>
          <p:nvPr/>
        </p:nvSpPr>
        <p:spPr>
          <a:xfrm>
            <a:off x="3104362" y="4411694"/>
            <a:ext cx="113204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F3655D-C456-40BA-9B94-A29350352AB2}"/>
              </a:ext>
            </a:extLst>
          </p:cNvPr>
          <p:cNvSpPr/>
          <p:nvPr/>
        </p:nvSpPr>
        <p:spPr>
          <a:xfrm>
            <a:off x="8257683" y="4534597"/>
            <a:ext cx="845103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DQ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BBF88F-AF3A-4CED-AB34-6DF037783A4E}"/>
              </a:ext>
            </a:extLst>
          </p:cNvPr>
          <p:cNvSpPr/>
          <p:nvPr/>
        </p:nvSpPr>
        <p:spPr>
          <a:xfrm>
            <a:off x="5529979" y="2080465"/>
            <a:ext cx="113204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0FC4F7-0121-45B3-92D4-2BA3B78545D5}"/>
              </a:ext>
            </a:extLst>
          </p:cNvPr>
          <p:cNvSpPr/>
          <p:nvPr/>
        </p:nvSpPr>
        <p:spPr>
          <a:xfrm>
            <a:off x="8539869" y="1650872"/>
            <a:ext cx="845103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DQ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A0974B-5B86-4113-937C-9BC7EA721594}"/>
              </a:ext>
            </a:extLst>
          </p:cNvPr>
          <p:cNvSpPr/>
          <p:nvPr/>
        </p:nvSpPr>
        <p:spPr>
          <a:xfrm>
            <a:off x="4159502" y="540205"/>
            <a:ext cx="1616148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</a:t>
            </a:r>
          </a:p>
        </p:txBody>
      </p:sp>
    </p:spTree>
    <p:extLst>
      <p:ext uri="{BB962C8B-B14F-4D97-AF65-F5344CB8AC3E}">
        <p14:creationId xmlns:p14="http://schemas.microsoft.com/office/powerpoint/2010/main" val="3985940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919AF-B823-419A-8EBA-BB35CB445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Precedence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98D1C-E529-410A-AF84-FA0C8883B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Multiple Aggregation Tables</a:t>
            </a:r>
          </a:p>
          <a:p>
            <a:pPr lvl="1"/>
            <a:r>
              <a:rPr lang="en-US"/>
              <a:t>Direct Query Mode Aggregate Table</a:t>
            </a:r>
          </a:p>
          <a:p>
            <a:pPr lvl="1"/>
            <a:r>
              <a:rPr lang="en-US"/>
              <a:t>In-memory Mode Aggregate Table</a:t>
            </a:r>
          </a:p>
          <a:p>
            <a:r>
              <a:rPr lang="en-US"/>
              <a:t>Higher precedence table considered first.</a:t>
            </a:r>
          </a:p>
        </p:txBody>
      </p:sp>
    </p:spTree>
    <p:extLst>
      <p:ext uri="{BB962C8B-B14F-4D97-AF65-F5344CB8AC3E}">
        <p14:creationId xmlns:p14="http://schemas.microsoft.com/office/powerpoint/2010/main" val="1824419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57AF9-6F1E-49DD-A1F6-10540A433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Aggregation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E4704-2B33-4060-9668-8C44D8B59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Direct Query Table</a:t>
            </a:r>
          </a:p>
          <a:p>
            <a:pPr lvl="1"/>
            <a:r>
              <a:rPr lang="en-US"/>
              <a:t>Externally managed</a:t>
            </a:r>
          </a:p>
          <a:p>
            <a:pPr lvl="1"/>
            <a:r>
              <a:rPr lang="en-US"/>
              <a:t>Physical Table + Column store</a:t>
            </a:r>
          </a:p>
          <a:p>
            <a:pPr lvl="1"/>
            <a:r>
              <a:rPr lang="en-US"/>
              <a:t>External Table</a:t>
            </a:r>
          </a:p>
          <a:p>
            <a:pPr lvl="1"/>
            <a:r>
              <a:rPr lang="en-US"/>
              <a:t>Indexed View Table</a:t>
            </a:r>
          </a:p>
          <a:p>
            <a:pPr lvl="1"/>
            <a:r>
              <a:rPr lang="en-US"/>
              <a:t>Views</a:t>
            </a:r>
          </a:p>
          <a:p>
            <a:r>
              <a:rPr lang="en-US"/>
              <a:t>In memory Table</a:t>
            </a:r>
          </a:p>
          <a:p>
            <a:pPr lvl="1"/>
            <a:r>
              <a:rPr lang="en-US"/>
              <a:t>Import Mode</a:t>
            </a:r>
          </a:p>
          <a:p>
            <a:pPr lvl="1"/>
            <a:r>
              <a:rPr lang="en-US"/>
              <a:t>Power Query Generated Table</a:t>
            </a:r>
          </a:p>
          <a:p>
            <a:r>
              <a:rPr lang="en-US"/>
              <a:t>Incremental Refresh</a:t>
            </a:r>
          </a:p>
        </p:txBody>
      </p:sp>
    </p:spTree>
    <p:extLst>
      <p:ext uri="{BB962C8B-B14F-4D97-AF65-F5344CB8AC3E}">
        <p14:creationId xmlns:p14="http://schemas.microsoft.com/office/powerpoint/2010/main" val="3846964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66A23-99FD-4841-8798-074D74699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5637C-7718-4E6C-8DAB-8E512A82C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Plan to manage the sync between Aggregated and Detailed tables</a:t>
            </a:r>
          </a:p>
          <a:p>
            <a:r>
              <a:rPr lang="en-US"/>
              <a:t>Data Type Must be same</a:t>
            </a:r>
          </a:p>
          <a:p>
            <a:r>
              <a:rPr lang="en-US"/>
              <a:t>3 Levels - Chained aggregations</a:t>
            </a:r>
          </a:p>
          <a:p>
            <a:r>
              <a:rPr lang="en-US"/>
              <a:t>Duplicate aggregations – Not allowed</a:t>
            </a:r>
          </a:p>
          <a:p>
            <a:r>
              <a:rPr lang="en-US"/>
              <a:t>Detail Table must be Direct Query</a:t>
            </a:r>
          </a:p>
          <a:p>
            <a:r>
              <a:rPr lang="en-US"/>
              <a:t>USERELATIONSHIP  Not supported</a:t>
            </a:r>
          </a:p>
        </p:txBody>
      </p:sp>
    </p:spTree>
    <p:extLst>
      <p:ext uri="{BB962C8B-B14F-4D97-AF65-F5344CB8AC3E}">
        <p14:creationId xmlns:p14="http://schemas.microsoft.com/office/powerpoint/2010/main" val="4117096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66D8A-3233-47EF-88C8-E7F76D104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Creative Aggs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50274-5C07-42B9-9169-CCC432E77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7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Check out Phil Seamark’s </a:t>
            </a:r>
            <a:r>
              <a:rPr lang="en-US">
                <a:hlinkClick r:id="rId2"/>
              </a:rPr>
              <a:t>blog</a:t>
            </a:r>
            <a:endParaRPr lang="en-US"/>
          </a:p>
          <a:p>
            <a:r>
              <a:rPr lang="en-US"/>
              <a:t>Horizontal Aggs 	 - Mixing Agg and base table</a:t>
            </a:r>
          </a:p>
          <a:p>
            <a:r>
              <a:rPr lang="en-US"/>
              <a:t>Accordion Aggs 	 - Variable grain aggs</a:t>
            </a:r>
          </a:p>
          <a:p>
            <a:r>
              <a:rPr lang="en-US"/>
              <a:t>Filtered Aggs 	 - Recent data &amp; older data</a:t>
            </a:r>
          </a:p>
          <a:p>
            <a:r>
              <a:rPr lang="en-US"/>
              <a:t>Incremental Aggs</a:t>
            </a:r>
          </a:p>
          <a:p>
            <a:r>
              <a:rPr lang="en-US"/>
              <a:t>Shadow Models	  - Duplicate table (DQ &amp; Import)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Richard Tkachuk’s </a:t>
            </a:r>
            <a:r>
              <a:rPr lang="en-US">
                <a:hlinkClick r:id="rId3"/>
              </a:rPr>
              <a:t>blog</a:t>
            </a:r>
            <a:endParaRPr lang="en-US"/>
          </a:p>
          <a:p>
            <a:r>
              <a:rPr lang="en-US"/>
              <a:t>HyperLogLog Aproximate Distinct Count</a:t>
            </a:r>
          </a:p>
        </p:txBody>
      </p:sp>
    </p:spTree>
    <p:extLst>
      <p:ext uri="{BB962C8B-B14F-4D97-AF65-F5344CB8AC3E}">
        <p14:creationId xmlns:p14="http://schemas.microsoft.com/office/powerpoint/2010/main" val="2757363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347</Words>
  <Application>Microsoft Office PowerPoint</Application>
  <PresentationFormat>Widescreen</PresentationFormat>
  <Paragraphs>94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Avenir Next LT Pro Light</vt:lpstr>
      <vt:lpstr>Calibri</vt:lpstr>
      <vt:lpstr>Calibri Light</vt:lpstr>
      <vt:lpstr>Libre Baskerville</vt:lpstr>
      <vt:lpstr>Office Theme</vt:lpstr>
      <vt:lpstr>Aggregations in Power BI</vt:lpstr>
      <vt:lpstr>Create an aggregated table</vt:lpstr>
      <vt:lpstr>Aggregation and Relations</vt:lpstr>
      <vt:lpstr>Storage Mode</vt:lpstr>
      <vt:lpstr>PowerPoint Presentation</vt:lpstr>
      <vt:lpstr>Precedence</vt:lpstr>
      <vt:lpstr>Aggregation Tables</vt:lpstr>
      <vt:lpstr>Limitations</vt:lpstr>
      <vt:lpstr>Creative Aggs</vt:lpstr>
      <vt:lpstr>Additional Resources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Aggregations in Power BI</dc:title>
  <dc:creator>Guruprasad Vijayarao</dc:creator>
  <cp:lastModifiedBy>Guruprasad Vijayarao</cp:lastModifiedBy>
  <cp:revision>5</cp:revision>
  <dcterms:created xsi:type="dcterms:W3CDTF">2020-04-01T14:16:46Z</dcterms:created>
  <dcterms:modified xsi:type="dcterms:W3CDTF">2020-04-01T15:31:09Z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guvijaya@corp.microsoft.com</vt:lpwstr>
  </property>
  <property fmtid="{D5CDD505-2E9C-101B-9397-08002B2CF9AE}" pid="5" name="MSIP_Label_f42aa342-8706-4288-bd11-ebb85995028c_SetDate">
    <vt:lpwstr>2020-04-01T14:18:39.3163455Z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1256eb37-22e0-4522-98df-6f7e7c6c2ce4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