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9" r:id="rId3"/>
    <p:sldId id="260" r:id="rId4"/>
    <p:sldId id="397" r:id="rId5"/>
    <p:sldId id="261" r:id="rId6"/>
    <p:sldId id="262" r:id="rId7"/>
    <p:sldId id="265" r:id="rId8"/>
    <p:sldId id="297" r:id="rId9"/>
    <p:sldId id="263" r:id="rId10"/>
    <p:sldId id="298" r:id="rId11"/>
    <p:sldId id="299" r:id="rId12"/>
    <p:sldId id="264" r:id="rId13"/>
    <p:sldId id="269" r:id="rId14"/>
    <p:sldId id="270" r:id="rId15"/>
    <p:sldId id="266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76" r:id="rId30"/>
    <p:sldId id="283" r:id="rId31"/>
    <p:sldId id="282" r:id="rId32"/>
    <p:sldId id="284" r:id="rId33"/>
    <p:sldId id="285" r:id="rId34"/>
    <p:sldId id="286" r:id="rId35"/>
    <p:sldId id="287" r:id="rId36"/>
    <p:sldId id="289" r:id="rId37"/>
    <p:sldId id="288" r:id="rId38"/>
    <p:sldId id="290" r:id="rId39"/>
    <p:sldId id="377" r:id="rId40"/>
    <p:sldId id="380" r:id="rId41"/>
    <p:sldId id="379" r:id="rId42"/>
    <p:sldId id="383" r:id="rId43"/>
    <p:sldId id="381" r:id="rId44"/>
    <p:sldId id="382" r:id="rId45"/>
    <p:sldId id="384" r:id="rId46"/>
    <p:sldId id="386" r:id="rId47"/>
    <p:sldId id="387" r:id="rId48"/>
    <p:sldId id="389" r:id="rId49"/>
    <p:sldId id="388" r:id="rId50"/>
    <p:sldId id="294" r:id="rId51"/>
    <p:sldId id="291" r:id="rId52"/>
    <p:sldId id="292" r:id="rId53"/>
    <p:sldId id="295" r:id="rId54"/>
    <p:sldId id="293" r:id="rId55"/>
    <p:sldId id="296" r:id="rId56"/>
    <p:sldId id="393" r:id="rId57"/>
    <p:sldId id="394" r:id="rId58"/>
    <p:sldId id="395" r:id="rId59"/>
    <p:sldId id="398" r:id="rId60"/>
    <p:sldId id="375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70702" autoAdjust="0"/>
  </p:normalViewPr>
  <p:slideViewPr>
    <p:cSldViewPr snapToGrid="0">
      <p:cViewPr varScale="1">
        <p:scale>
          <a:sx n="49" d="100"/>
          <a:sy n="49" d="100"/>
        </p:scale>
        <p:origin x="37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66D34-CF38-4FA4-BBB7-13C69ED4D789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7E29A-E018-49CA-9EC3-B39230EDC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35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 representa um estado.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7E29A-E018-49CA-9EC3-B39230EDCF0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85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8B"/>
                </a:solidFill>
                <a:effectLst/>
                <a:latin typeface="Open Sans" panose="020B0606030504020204" pitchFamily="34" charset="0"/>
              </a:rPr>
              <a:t>Alternativa correta:</a:t>
            </a:r>
            <a:r>
              <a:rPr lang="pt-BR" b="0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 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BB14-45DF-475F-A7EA-5D66DBCEF2D0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9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B5CE-7A5A-9814-0F78-258C19B8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9C583-6173-BF95-7E47-0EDDD46C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086F5-01BC-465D-3052-DA22A17B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3039-C112-19EE-FA5D-403DA209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4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6643-FFE7-7DF7-3AA2-55557C91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3A501C-D732-0D81-3970-917897181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30562-0522-19A7-C079-A9AF9670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F7EC8-2934-CA8A-973C-7F4CB7D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8B4B5-3E27-8114-ACD9-8021DF2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198B9-6A4E-EC8B-AA8B-DC94D31D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159CA-866E-F47F-497B-E1772A0B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392C6-D60B-48FE-6B3A-5F0F489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C36AB-0D5C-DC1F-C29B-A584112D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70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07485-77E3-A62A-8C7B-9D78F9A2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7C70-DCF1-2183-5C58-4FD47562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1A076-00AD-2B15-3AA5-E068C865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C2203-BA85-B738-4455-EBEBA1F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1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D1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">
            <a:extLst>
              <a:ext uri="{FF2B5EF4-FFF2-40B4-BE49-F238E27FC236}">
                <a16:creationId xmlns:a16="http://schemas.microsoft.com/office/drawing/2014/main" id="{9A4D33E9-5862-EB06-8547-DDD69CB4B3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" y="2946012"/>
            <a:ext cx="12192000" cy="129857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cs typeface="Arial" panose="020B0604020202020204" pitchFamily="34" charset="0"/>
              </a:rPr>
              <a:t>Aprendizagem de Máquina</a:t>
            </a:r>
            <a:endParaRPr kumimoji="0" lang="pt-BR" altLang="pt-BR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0B59A00-CEA4-A348-E141-8D6F5A583A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21" name="Picture 1" descr="logomarca_cor_alta">
            <a:extLst>
              <a:ext uri="{FF2B5EF4-FFF2-40B4-BE49-F238E27FC236}">
                <a16:creationId xmlns:a16="http://schemas.microsoft.com/office/drawing/2014/main" id="{D91FFBBE-6D13-04B8-ED64-237FFC82D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4" y="1309382"/>
            <a:ext cx="1356067" cy="1356067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FAEF6B9D-50CF-4A40-9521-EC5BB30BE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11465"/>
            <a:ext cx="12191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CENTRO UNIVERSITÁRIO 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INSTITUTO DE EDUCAÇÃO SUPERIOR DE BRASÍLIA – IESB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DAE6A7D-AF7F-CFEA-CBB2-68DC94685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5590162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 dirty="0">
                <a:solidFill>
                  <a:prstClr val="white"/>
                </a:solidFill>
                <a:latin typeface="Century Gothic" panose="020B0502020202020204"/>
                <a:cs typeface="Aharoni"/>
              </a:rPr>
              <a:t>PABLO COELHO FERREIRA</a:t>
            </a:r>
            <a:endParaRPr lang="pt-BR" altLang="pt-BR" sz="36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6B3141A-2AA3-56DA-0D60-44F9E86BC9DC}"/>
              </a:ext>
            </a:extLst>
          </p:cNvPr>
          <p:cNvCxnSpPr/>
          <p:nvPr userDrawn="1"/>
        </p:nvCxnSpPr>
        <p:spPr>
          <a:xfrm flipV="1">
            <a:off x="0" y="2970402"/>
            <a:ext cx="12192000" cy="14068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B9351F-BF5E-FEAC-38B1-C35CB308E392}"/>
              </a:ext>
            </a:extLst>
          </p:cNvPr>
          <p:cNvCxnSpPr/>
          <p:nvPr userDrawn="1"/>
        </p:nvCxnSpPr>
        <p:spPr>
          <a:xfrm flipV="1">
            <a:off x="19050" y="4216091"/>
            <a:ext cx="12172950" cy="3987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8C7516D3-D752-E99F-B46A-AA9F0E5211FE}"/>
              </a:ext>
            </a:extLst>
          </p:cNvPr>
          <p:cNvSpPr/>
          <p:nvPr userDrawn="1"/>
        </p:nvSpPr>
        <p:spPr>
          <a:xfrm>
            <a:off x="3888509" y="6236493"/>
            <a:ext cx="4396509" cy="621507"/>
          </a:xfrm>
          <a:prstGeom prst="rect">
            <a:avLst/>
          </a:prstGeom>
          <a:solidFill>
            <a:srgbClr val="D1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0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0F29-AD30-1875-8376-6AD5650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A8501-C202-4EBD-A1F6-013B15C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ECF9A-994C-60F1-8DD0-3085F60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1607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497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7EE50-328A-F91D-C640-7DB80D27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213E8-0534-6E39-6FA9-CCE9BA0A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632AE-3585-7D03-937C-41276E1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D08DF-883D-C905-CFC0-EC7D98FD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5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55CA-FB63-30F4-70F4-8AE151A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F615B-BA99-F900-8EA4-EA267454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C1634-3D66-6739-72BA-41B14D816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22C7F-63E5-42E5-ECDC-7743D14A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206B9-C55D-4801-FD12-9150FA6D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5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3BFC-8255-064E-051B-D3986DFD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9333-7369-DEF3-4D1C-86656DBE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BADFF-6C86-E8F3-6A50-0B9B1565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BAEF8E-1B92-7EC2-8549-23EED75A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96418-7A0E-6630-C5E8-A6B851BD4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CE5D04-849B-F661-A994-C4C2B2B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B5EC5A-26DC-8377-B38E-AE972848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3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56F-7BE9-1F72-662D-E58FD8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02D3C-E215-64E7-1F41-0D76168E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9F1EF-1A9F-C4D0-5927-AFB575A8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6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18FC6-7C1D-D688-5F30-E5E26E2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F02FF-9EE3-0EC1-1449-65DD68D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57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BE8A-8442-D77C-AEB0-BF072627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63D51-DE81-CFC8-2358-0CF9D80C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A28A5-AA18-8463-0E51-95056D42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73351-8A6E-BEFC-DA86-E29E318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927B29-10A9-C839-E4FE-D305753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2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E94D09-6762-AA9E-87A1-AD30975E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91D22-60BF-2502-06F3-41EF6F07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E3DB3-6CD2-9B4D-A663-D3A494872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2819-6FC3-4280-AC55-FFC6A68533FE}" type="datetimeFigureOut">
              <a:rPr lang="pt-BR" smtClean="0"/>
              <a:t>16/02/2025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7F59B-290A-F04F-8ABE-23CDD176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C7E98AA-D506-D83B-324F-1CA0D910FD9D}"/>
              </a:ext>
            </a:extLst>
          </p:cNvPr>
          <p:cNvCxnSpPr/>
          <p:nvPr userDrawn="1"/>
        </p:nvCxnSpPr>
        <p:spPr>
          <a:xfrm>
            <a:off x="4761781" y="6356350"/>
            <a:ext cx="2510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2A0676-C749-F90A-4324-FCA23AC7F319}"/>
              </a:ext>
            </a:extLst>
          </p:cNvPr>
          <p:cNvSpPr txBox="1"/>
          <p:nvPr userDrawn="1"/>
        </p:nvSpPr>
        <p:spPr>
          <a:xfrm>
            <a:off x="4761781" y="6443932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pablo.coelho@gmail.com</a:t>
            </a:r>
          </a:p>
        </p:txBody>
      </p:sp>
      <p:pic>
        <p:nvPicPr>
          <p:cNvPr id="10" name="Picture 1" descr="logomarca_cor_alta">
            <a:extLst>
              <a:ext uri="{FF2B5EF4-FFF2-40B4-BE49-F238E27FC236}">
                <a16:creationId xmlns:a16="http://schemas.microsoft.com/office/drawing/2014/main" id="{2D09D4B8-2FEB-C0D4-D2BF-313B412F6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" y="65450"/>
            <a:ext cx="360000" cy="360000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celo.lima@iesb.b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ablo.coelho@gmail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questoes.grancursosonline.com.br/concursos/20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7C48-FE9A-A06C-B3E8-7C0E7D0C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ambiente dos códigos – Google </a:t>
            </a:r>
            <a:r>
              <a:rPr lang="pt-BR" dirty="0" err="1"/>
              <a:t>Colab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CE6A-27D0-F649-C833-C6F38C92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Utilizarei o Google </a:t>
            </a:r>
            <a:r>
              <a:rPr lang="pt-BR" dirty="0" err="1"/>
              <a:t>Colab</a:t>
            </a:r>
            <a:r>
              <a:rPr lang="pt-BR" dirty="0"/>
              <a:t> para demonstrar alguns códigos.</a:t>
            </a:r>
          </a:p>
          <a:p>
            <a:endParaRPr lang="pt-BR" dirty="0"/>
          </a:p>
          <a:p>
            <a:r>
              <a:rPr lang="pt-BR" dirty="0"/>
              <a:t>Existem duas configurações iniciais que devem ser executadas para qualquer das demonstrações.</a:t>
            </a:r>
          </a:p>
          <a:p>
            <a:endParaRPr lang="pt-BR" dirty="0"/>
          </a:p>
          <a:p>
            <a:r>
              <a:rPr lang="pt-BR" dirty="0"/>
              <a:t>1ª Instalação do </a:t>
            </a:r>
            <a:r>
              <a:rPr lang="pt-BR" dirty="0" err="1"/>
              <a:t>pt_BR</a:t>
            </a:r>
            <a:r>
              <a:rPr lang="pt-BR" dirty="0"/>
              <a:t> para as formatações estarem corretas.</a:t>
            </a:r>
          </a:p>
          <a:p>
            <a:r>
              <a:rPr lang="pt-BR" dirty="0"/>
              <a:t>2ª Conjunto de funções criadas para facilitar os exemplos</a:t>
            </a:r>
          </a:p>
          <a:p>
            <a:endParaRPr lang="pt-BR" dirty="0"/>
          </a:p>
          <a:p>
            <a:r>
              <a:rPr lang="pt-BR" dirty="0"/>
              <a:t>Código disponível no </a:t>
            </a:r>
            <a:r>
              <a:rPr lang="pt-BR" dirty="0" err="1"/>
              <a:t>Classroom</a:t>
            </a:r>
            <a:r>
              <a:rPr lang="pt-BR" dirty="0"/>
              <a:t> </a:t>
            </a:r>
            <a:r>
              <a:rPr lang="pt-BR"/>
              <a:t>para utilizarem.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9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25F09-F593-6720-62DC-52B9A066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DD94A-4E12-C35B-D0FA-F74963D9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 Instalar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pt_BR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!/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-pack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pt_BR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-reconfigure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 Reiniciar o processo Python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os.kill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os.getpid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(), 9)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 Vai aparecer uma mensagem de erro: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must be called from a maintainer script”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interfere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configuraçao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5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F648A-DFF8-FF40-1D4B-AAB7A6C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OS TRABALHOS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773244-B073-7998-C028-38130BE5F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Entendendo o perfil dos alunos.</a:t>
            </a:r>
          </a:p>
        </p:txBody>
      </p:sp>
    </p:spTree>
    <p:extLst>
      <p:ext uri="{BB962C8B-B14F-4D97-AF65-F5344CB8AC3E}">
        <p14:creationId xmlns:p14="http://schemas.microsoft.com/office/powerpoint/2010/main" val="204352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972CEE-2AD2-B3B6-0D9D-9A2CD73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resultado do código abaixo?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F93E748-4A90-3235-E863-FF4F8E56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dirty="0"/>
              <a:t>x = 2</a:t>
            </a:r>
          </a:p>
          <a:p>
            <a:pPr marL="0" indent="0">
              <a:buNone/>
            </a:pPr>
            <a:r>
              <a:rPr lang="es-ES" sz="4000" dirty="0"/>
              <a:t>y = 2</a:t>
            </a:r>
          </a:p>
          <a:p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print</a:t>
            </a:r>
            <a:r>
              <a:rPr lang="es-ES" sz="4000" dirty="0"/>
              <a:t> (x + y)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30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E421B6-308C-0C49-976F-1678ED74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8000" dirty="0"/>
          </a:p>
          <a:p>
            <a:pPr marL="0" indent="0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261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972CEE-2AD2-B3B6-0D9D-9A2CD73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resultado do código abaixo?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F93E748-4A90-3235-E863-FF4F8E56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dirty="0"/>
              <a:t>x = "2"</a:t>
            </a:r>
          </a:p>
          <a:p>
            <a:pPr marL="0" indent="0">
              <a:buNone/>
            </a:pPr>
            <a:r>
              <a:rPr lang="es-ES" sz="4000" dirty="0"/>
              <a:t>y = 2</a:t>
            </a:r>
          </a:p>
          <a:p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print</a:t>
            </a:r>
            <a:r>
              <a:rPr lang="es-ES" sz="4000" dirty="0"/>
              <a:t> (x + y)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9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CB5043-3C52-E327-FFC2-16A93A0B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Ocorreu uma exceção: </a:t>
            </a:r>
            <a:r>
              <a:rPr lang="pt-BR" dirty="0" err="1"/>
              <a:t>TypeError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concatenate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(</a:t>
            </a:r>
            <a:r>
              <a:rPr lang="pt-BR" dirty="0" err="1"/>
              <a:t>not</a:t>
            </a:r>
            <a:r>
              <a:rPr lang="pt-BR" dirty="0"/>
              <a:t> "</a:t>
            </a:r>
            <a:r>
              <a:rPr lang="pt-BR" dirty="0" err="1"/>
              <a:t>int</a:t>
            </a:r>
            <a:r>
              <a:rPr lang="pt-BR" dirty="0"/>
              <a:t>")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str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(...)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TypeError</a:t>
            </a:r>
            <a:r>
              <a:rPr lang="pt-BR" dirty="0"/>
              <a:t>: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concatenate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(</a:t>
            </a:r>
            <a:r>
              <a:rPr lang="pt-BR" dirty="0" err="1"/>
              <a:t>not</a:t>
            </a:r>
            <a:r>
              <a:rPr lang="pt-BR" dirty="0"/>
              <a:t> "</a:t>
            </a:r>
            <a:r>
              <a:rPr lang="pt-BR" dirty="0" err="1"/>
              <a:t>int</a:t>
            </a:r>
            <a:r>
              <a:rPr lang="pt-BR" dirty="0"/>
              <a:t>")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str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81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7B6550D-F5A0-CC25-2C9F-4B8DD241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 err="1"/>
              <a:t>strFrase</a:t>
            </a:r>
            <a:r>
              <a:rPr lang="pt-BR" sz="3600" dirty="0"/>
              <a:t> = "No Brasil, o melhor curso de ADS é do IESB."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strPedaco01 = </a:t>
            </a:r>
            <a:r>
              <a:rPr lang="pt-BR" sz="3600" dirty="0" err="1"/>
              <a:t>strFrase</a:t>
            </a:r>
            <a:r>
              <a:rPr lang="pt-BR" sz="3600" dirty="0"/>
              <a:t>[1:5]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print (strPedaco01)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87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2E3EC16-995F-6080-D4A5-60ED6525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8000" dirty="0"/>
          </a:p>
          <a:p>
            <a:pPr marL="0" indent="0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o Br</a:t>
            </a:r>
          </a:p>
        </p:txBody>
      </p:sp>
    </p:spTree>
    <p:extLst>
      <p:ext uri="{BB962C8B-B14F-4D97-AF65-F5344CB8AC3E}">
        <p14:creationId xmlns:p14="http://schemas.microsoft.com/office/powerpoint/2010/main" val="172673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74B076B-D798-CB5E-BDBF-65199B60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 err="1"/>
              <a:t>lisMinhaLista</a:t>
            </a:r>
            <a:r>
              <a:rPr lang="pt-BR" sz="4000" dirty="0"/>
              <a:t> = [ "Pablo", 26, "janeiro"]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print(</a:t>
            </a:r>
            <a:r>
              <a:rPr lang="pt-BR" sz="4000" dirty="0" err="1"/>
              <a:t>len</a:t>
            </a:r>
            <a:r>
              <a:rPr lang="pt-BR" sz="4000" dirty="0"/>
              <a:t>(</a:t>
            </a:r>
            <a:r>
              <a:rPr lang="pt-BR" sz="4000" dirty="0" err="1"/>
              <a:t>lisMinhaLista</a:t>
            </a:r>
            <a:r>
              <a:rPr lang="pt-BR" sz="4000" dirty="0"/>
              <a:t>))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print (</a:t>
            </a:r>
            <a:r>
              <a:rPr lang="pt-BR" sz="4000" dirty="0" err="1"/>
              <a:t>lisMinhaLista</a:t>
            </a:r>
            <a:r>
              <a:rPr lang="pt-BR" sz="4000" dirty="0"/>
              <a:t>[1])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 err="1"/>
              <a:t>lisMinhaLista</a:t>
            </a:r>
            <a:r>
              <a:rPr lang="pt-BR" sz="4000" dirty="0"/>
              <a:t>[1] = "Atenção!"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print (</a:t>
            </a:r>
            <a:r>
              <a:rPr lang="pt-BR" sz="4000" dirty="0" err="1"/>
              <a:t>lisMinhaLista</a:t>
            </a:r>
            <a:r>
              <a:rPr lang="pt-BR" sz="4000" dirty="0"/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18859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B00D9-1AE3-D260-EF6F-56D32996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FF91B0-B5DC-458A-642E-7D35529E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Coordenador</a:t>
            </a:r>
          </a:p>
          <a:p>
            <a:endParaRPr lang="pt-BR" dirty="0"/>
          </a:p>
          <a:p>
            <a:r>
              <a:rPr lang="pt-BR" dirty="0"/>
              <a:t>Professor</a:t>
            </a:r>
          </a:p>
          <a:p>
            <a:endParaRPr lang="pt-BR" dirty="0"/>
          </a:p>
          <a:p>
            <a:r>
              <a:rPr lang="pt-BR" dirty="0"/>
              <a:t>Alunos</a:t>
            </a:r>
          </a:p>
          <a:p>
            <a:endParaRPr lang="pt-BR" dirty="0"/>
          </a:p>
          <a:p>
            <a:r>
              <a:rPr lang="pt-BR" dirty="0"/>
              <a:t>Disciplina</a:t>
            </a:r>
          </a:p>
          <a:p>
            <a:endParaRPr lang="pt-BR" dirty="0"/>
          </a:p>
          <a:p>
            <a:r>
              <a:rPr lang="pt-BR" dirty="0"/>
              <a:t>Avaliação</a:t>
            </a:r>
          </a:p>
          <a:p>
            <a:endParaRPr lang="pt-BR" dirty="0"/>
          </a:p>
          <a:p>
            <a:r>
              <a:rPr lang="pt-BR" dirty="0"/>
              <a:t>Calendário</a:t>
            </a:r>
          </a:p>
        </p:txBody>
      </p:sp>
    </p:spTree>
    <p:extLst>
      <p:ext uri="{BB962C8B-B14F-4D97-AF65-F5344CB8AC3E}">
        <p14:creationId xmlns:p14="http://schemas.microsoft.com/office/powerpoint/2010/main" val="331015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5835F6D-5574-BA62-0979-992AB40A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/>
              <a:t>3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26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Atenção!</a:t>
            </a:r>
          </a:p>
        </p:txBody>
      </p:sp>
    </p:spTree>
    <p:extLst>
      <p:ext uri="{BB962C8B-B14F-4D97-AF65-F5344CB8AC3E}">
        <p14:creationId xmlns:p14="http://schemas.microsoft.com/office/powerpoint/2010/main" val="37769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F6113D9-DD31-7589-B40B-7BFF4C7F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 err="1"/>
              <a:t>lisMinhaLista</a:t>
            </a:r>
            <a:r>
              <a:rPr lang="pt-BR" sz="4000" dirty="0"/>
              <a:t> = [ "Pablo", 26, "janeiro"]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for item in </a:t>
            </a:r>
            <a:r>
              <a:rPr lang="pt-BR" sz="4000" dirty="0" err="1"/>
              <a:t>lisMinhaLista</a:t>
            </a:r>
            <a:r>
              <a:rPr lang="pt-BR" sz="4000" dirty="0"/>
              <a:t>: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    print (item)</a:t>
            </a:r>
          </a:p>
        </p:txBody>
      </p:sp>
    </p:spTree>
    <p:extLst>
      <p:ext uri="{BB962C8B-B14F-4D97-AF65-F5344CB8AC3E}">
        <p14:creationId xmlns:p14="http://schemas.microsoft.com/office/powerpoint/2010/main" val="207205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12F026-B6A7-8E0F-79B9-653B5B6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/>
              <a:t>Pablo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26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janeiro</a:t>
            </a:r>
          </a:p>
        </p:txBody>
      </p:sp>
    </p:spTree>
    <p:extLst>
      <p:ext uri="{BB962C8B-B14F-4D97-AF65-F5344CB8AC3E}">
        <p14:creationId xmlns:p14="http://schemas.microsoft.com/office/powerpoint/2010/main" val="3318101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D8A1D95-5DCA-6821-0BFD-4F6E6245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i = 1</a:t>
            </a:r>
          </a:p>
          <a:p>
            <a:pPr marL="0" indent="0">
              <a:buNone/>
            </a:pPr>
            <a:r>
              <a:rPr lang="pt-BR" sz="4000" dirty="0" err="1"/>
              <a:t>lisMinhaLista</a:t>
            </a:r>
            <a:r>
              <a:rPr lang="pt-BR" sz="4000" dirty="0"/>
              <a:t> = []</a:t>
            </a:r>
          </a:p>
          <a:p>
            <a:pPr marL="0" indent="0">
              <a:buNone/>
            </a:pPr>
            <a:r>
              <a:rPr lang="pt-BR" sz="4000" dirty="0" err="1"/>
              <a:t>while</a:t>
            </a:r>
            <a:r>
              <a:rPr lang="pt-BR" sz="4000" dirty="0"/>
              <a:t> i &lt; 5:     </a:t>
            </a:r>
          </a:p>
          <a:p>
            <a:pPr marL="0" indent="0">
              <a:buNone/>
            </a:pPr>
            <a:r>
              <a:rPr lang="pt-BR" sz="4000" dirty="0"/>
              <a:t>    </a:t>
            </a:r>
            <a:r>
              <a:rPr lang="pt-BR" sz="4000" dirty="0" err="1"/>
              <a:t>lisMinhaLista.append</a:t>
            </a:r>
            <a:r>
              <a:rPr lang="pt-BR" sz="4000" dirty="0"/>
              <a:t> (i)</a:t>
            </a:r>
          </a:p>
          <a:p>
            <a:pPr marL="0" indent="0">
              <a:buNone/>
            </a:pPr>
            <a:r>
              <a:rPr lang="pt-BR" sz="4000" dirty="0"/>
              <a:t>    i += 1</a:t>
            </a:r>
          </a:p>
          <a:p>
            <a:pPr marL="0" indent="0">
              <a:buNone/>
            </a:pPr>
            <a:r>
              <a:rPr lang="pt-BR" sz="4000" dirty="0"/>
              <a:t>x = 0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for item in </a:t>
            </a:r>
            <a:r>
              <a:rPr lang="pt-BR" sz="4000" dirty="0" err="1"/>
              <a:t>lisMinhaLista</a:t>
            </a:r>
            <a:r>
              <a:rPr lang="pt-BR" sz="4000" dirty="0"/>
              <a:t>:</a:t>
            </a:r>
          </a:p>
          <a:p>
            <a:pPr marL="0" indent="0">
              <a:buNone/>
            </a:pPr>
            <a:r>
              <a:rPr lang="pt-BR" sz="4000" dirty="0"/>
              <a:t>    x = x + item</a:t>
            </a:r>
          </a:p>
          <a:p>
            <a:pPr marL="0" indent="0">
              <a:buNone/>
            </a:pPr>
            <a:r>
              <a:rPr lang="pt-BR" sz="4000" dirty="0"/>
              <a:t>print (x)</a:t>
            </a:r>
          </a:p>
        </p:txBody>
      </p:sp>
    </p:spTree>
    <p:extLst>
      <p:ext uri="{BB962C8B-B14F-4D97-AF65-F5344CB8AC3E}">
        <p14:creationId xmlns:p14="http://schemas.microsoft.com/office/powerpoint/2010/main" val="366461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762FAD-4F53-98C5-57E5-FE7B967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8000" dirty="0"/>
          </a:p>
          <a:p>
            <a:pPr marL="0" indent="0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0430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E2FEE47-5E25-15FC-43DD-38DBA30E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lisMinhaLista</a:t>
            </a:r>
            <a:r>
              <a:rPr lang="pt-BR" sz="3200" dirty="0"/>
              <a:t> = [ "Pablo", 26, "janeiro"]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for index, item in </a:t>
            </a:r>
            <a:r>
              <a:rPr lang="pt-BR" sz="3200" dirty="0" err="1"/>
              <a:t>enumerate</a:t>
            </a:r>
            <a:r>
              <a:rPr lang="pt-BR" sz="3200" dirty="0"/>
              <a:t>(</a:t>
            </a:r>
            <a:r>
              <a:rPr lang="pt-BR" sz="3200" dirty="0" err="1"/>
              <a:t>lisMinhaLista</a:t>
            </a:r>
            <a:r>
              <a:rPr lang="pt-BR" sz="3200" dirty="0"/>
              <a:t>):</a:t>
            </a:r>
          </a:p>
          <a:p>
            <a:pPr marL="0" indent="0">
              <a:buNone/>
            </a:pPr>
            <a:r>
              <a:rPr lang="pt-BR" sz="3200" dirty="0"/>
              <a:t>    </a:t>
            </a:r>
            <a:r>
              <a:rPr lang="pt-BR" sz="3200" dirty="0" err="1"/>
              <a:t>if</a:t>
            </a:r>
            <a:r>
              <a:rPr lang="pt-BR" sz="3200" dirty="0"/>
              <a:t> item == 26: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print ("Dia do aniversário é o item: " + </a:t>
            </a:r>
            <a:r>
              <a:rPr lang="pt-BR" sz="3200" dirty="0" err="1"/>
              <a:t>str</a:t>
            </a:r>
            <a:r>
              <a:rPr lang="pt-BR" sz="3200" dirty="0"/>
              <a:t>(index + 1))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253973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4D5E5A1-40E5-7076-C213-E348F452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6600" dirty="0"/>
          </a:p>
          <a:p>
            <a:pPr marL="0" indent="0">
              <a:buNone/>
            </a:pPr>
            <a:endParaRPr lang="pt-BR" sz="6600" dirty="0"/>
          </a:p>
          <a:p>
            <a:pPr marL="0" indent="0">
              <a:buNone/>
            </a:pPr>
            <a:r>
              <a:rPr lang="pt-BR" sz="6600" dirty="0"/>
              <a:t>Dia do aniversário é o item: 2</a:t>
            </a:r>
          </a:p>
        </p:txBody>
      </p:sp>
    </p:spTree>
    <p:extLst>
      <p:ext uri="{BB962C8B-B14F-4D97-AF65-F5344CB8AC3E}">
        <p14:creationId xmlns:p14="http://schemas.microsoft.com/office/powerpoint/2010/main" val="1675608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263AA35-EEB0-375C-BEF6-47C9484E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# Considerando o arquivo CSV com os dados:</a:t>
            </a:r>
          </a:p>
          <a:p>
            <a:pPr marL="0" indent="0">
              <a:buNone/>
            </a:pPr>
            <a:r>
              <a:rPr lang="pt-BR" sz="4000" dirty="0"/>
              <a:t># Nome, Dia nascimento</a:t>
            </a:r>
          </a:p>
          <a:p>
            <a:pPr marL="0" indent="0">
              <a:buNone/>
            </a:pPr>
            <a:r>
              <a:rPr lang="pt-BR" sz="4000" dirty="0"/>
              <a:t># Pablo, 26</a:t>
            </a:r>
          </a:p>
          <a:p>
            <a:pPr marL="0" indent="0">
              <a:buNone/>
            </a:pPr>
            <a:r>
              <a:rPr lang="pt-BR" sz="4000" dirty="0"/>
              <a:t># João, 27</a:t>
            </a:r>
          </a:p>
          <a:p>
            <a:pPr marL="0" indent="0">
              <a:buNone/>
            </a:pPr>
            <a:r>
              <a:rPr lang="pt-BR" sz="4000" dirty="0"/>
              <a:t># Maria, 28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 err="1"/>
              <a:t>import</a:t>
            </a:r>
            <a:r>
              <a:rPr lang="pt-BR" sz="4000" dirty="0"/>
              <a:t> pandas as </a:t>
            </a:r>
            <a:r>
              <a:rPr lang="pt-BR" sz="4000" dirty="0" err="1"/>
              <a:t>pd</a:t>
            </a:r>
            <a:endParaRPr lang="pt-BR" sz="4000" dirty="0"/>
          </a:p>
          <a:p>
            <a:pPr marL="0" indent="0">
              <a:buNone/>
            </a:pPr>
            <a:r>
              <a:rPr lang="pt-BR" sz="4000" dirty="0" err="1"/>
              <a:t>csvDados</a:t>
            </a:r>
            <a:r>
              <a:rPr lang="pt-BR" sz="4000" dirty="0"/>
              <a:t> = </a:t>
            </a:r>
            <a:r>
              <a:rPr lang="pt-BR" sz="4000" dirty="0" err="1"/>
              <a:t>pd.read_csv</a:t>
            </a:r>
            <a:r>
              <a:rPr lang="pt-BR" sz="4000" dirty="0"/>
              <a:t> ('meuArquivoCSV.csv')</a:t>
            </a:r>
          </a:p>
          <a:p>
            <a:pPr marL="0" indent="0">
              <a:buNone/>
            </a:pPr>
            <a:r>
              <a:rPr lang="pt-BR" sz="4000" dirty="0"/>
              <a:t>print (</a:t>
            </a:r>
            <a:r>
              <a:rPr lang="pt-BR" sz="4000" dirty="0" err="1"/>
              <a:t>csvDados</a:t>
            </a:r>
            <a:r>
              <a:rPr lang="pt-BR" sz="4000" dirty="0"/>
              <a:t>['Nome'][1])</a:t>
            </a:r>
          </a:p>
        </p:txBody>
      </p:sp>
    </p:spTree>
    <p:extLst>
      <p:ext uri="{BB962C8B-B14F-4D97-AF65-F5344CB8AC3E}">
        <p14:creationId xmlns:p14="http://schemas.microsoft.com/office/powerpoint/2010/main" val="4007429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969DCB4-BE9B-6234-EA9E-A677AD2D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8000" dirty="0"/>
          </a:p>
          <a:p>
            <a:pPr marL="0" indent="0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dirty="0"/>
              <a:t>João</a:t>
            </a:r>
          </a:p>
        </p:txBody>
      </p:sp>
    </p:spTree>
    <p:extLst>
      <p:ext uri="{BB962C8B-B14F-4D97-AF65-F5344CB8AC3E}">
        <p14:creationId xmlns:p14="http://schemas.microsoft.com/office/powerpoint/2010/main" val="293394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1ECC0EF-E926-3281-A934-1BD584885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 teste Python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731C7FE-BE33-1473-E5A6-1A70C0C36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Os exemplos e exercícios serão adaptados aos resultados desse teste.</a:t>
            </a:r>
          </a:p>
        </p:txBody>
      </p:sp>
    </p:spTree>
    <p:extLst>
      <p:ext uri="{BB962C8B-B14F-4D97-AF65-F5344CB8AC3E}">
        <p14:creationId xmlns:p14="http://schemas.microsoft.com/office/powerpoint/2010/main" val="101291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98E0D-60C9-AC3B-1179-3AD9E92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Coordenador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8AF2F-63B0-39C3-9FCA-151854FE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Francisco </a:t>
            </a:r>
            <a:r>
              <a:rPr lang="pt-BR" b="1" dirty="0"/>
              <a:t>Marcelo </a:t>
            </a:r>
            <a:r>
              <a:rPr lang="pt-BR" dirty="0"/>
              <a:t>Lima</a:t>
            </a:r>
          </a:p>
          <a:p>
            <a:endParaRPr lang="pt-BR" dirty="0"/>
          </a:p>
          <a:p>
            <a:r>
              <a:rPr lang="pt-BR" dirty="0"/>
              <a:t>Email: </a:t>
            </a:r>
            <a:r>
              <a:rPr lang="pt-BR" dirty="0">
                <a:hlinkClick r:id="rId2"/>
              </a:rPr>
              <a:t>marcelo.lima@iesb.br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Telefone: (61) 9.9347-1505 </a:t>
            </a:r>
          </a:p>
          <a:p>
            <a:endParaRPr lang="pt-BR" dirty="0"/>
          </a:p>
          <a:p>
            <a:r>
              <a:rPr lang="pt-BR" dirty="0"/>
              <a:t>Só devem ligar ou mandar mensagem pelo whatsapp se for assunto </a:t>
            </a:r>
            <a:r>
              <a:rPr lang="pt-BR" b="1" dirty="0"/>
              <a:t>URGENTE </a:t>
            </a:r>
            <a:r>
              <a:rPr lang="pt-BR" dirty="0"/>
              <a:t>pois posso estar em alguma reunião</a:t>
            </a:r>
          </a:p>
          <a:p>
            <a:endParaRPr lang="pt-BR" dirty="0"/>
          </a:p>
          <a:p>
            <a:r>
              <a:rPr lang="pt-BR" dirty="0"/>
              <a:t>Dias no Campus: Asa Sul - Quintas de 08:15 às 9:00 e 19:15 às 21:00</a:t>
            </a:r>
          </a:p>
        </p:txBody>
      </p:sp>
    </p:spTree>
    <p:extLst>
      <p:ext uri="{BB962C8B-B14F-4D97-AF65-F5344CB8AC3E}">
        <p14:creationId xmlns:p14="http://schemas.microsoft.com/office/powerpoint/2010/main" val="3987694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4A70E5-169E-864A-F8AB-A0508443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O aprendizado de máquina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22D60-1A4B-5819-59FB-533C027A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461" y="4072045"/>
            <a:ext cx="4984813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4580F-B6A6-4E5F-5FBF-8531073E4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14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7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685A86-AFD0-946D-0A49-E6E81551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Geoffrey </a:t>
            </a:r>
            <a:r>
              <a:rPr lang="pt-BR" dirty="0" err="1"/>
              <a:t>Hinton</a:t>
            </a:r>
            <a:r>
              <a:rPr lang="pt-BR" dirty="0"/>
              <a:t> e outros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8D15DB-7BED-AC11-5621-4D0F7E6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2006 publicou um artigo (https:/homl.info/136) demonstrando como treinar uma rede neural profunda capaz de reconhecer algarismos escritos a mão com precisão &gt;98%.</a:t>
            </a:r>
          </a:p>
          <a:p>
            <a:endParaRPr lang="pt-BR" dirty="0"/>
          </a:p>
          <a:p>
            <a:r>
              <a:rPr lang="pt-BR" dirty="0"/>
              <a:t>Chamou-se a técnica de </a:t>
            </a:r>
            <a:r>
              <a:rPr lang="pt-BR" b="1" dirty="0" err="1"/>
              <a:t>Deep</a:t>
            </a:r>
            <a:r>
              <a:rPr lang="pt-BR" b="1" dirty="0"/>
              <a:t> Learning </a:t>
            </a:r>
            <a:r>
              <a:rPr lang="pt-BR" dirty="0"/>
              <a:t>(aprendizagem profunda).</a:t>
            </a:r>
          </a:p>
          <a:p>
            <a:endParaRPr lang="pt-BR" dirty="0"/>
          </a:p>
          <a:p>
            <a:r>
              <a:rPr lang="pt-BR" dirty="0"/>
              <a:t>Uma rede neural profunda é um modelo (bastante) simplificado do nosso córtex cerebral, constituído por pilhas de camadas de neurônios artificiais.</a:t>
            </a:r>
          </a:p>
        </p:txBody>
      </p:sp>
    </p:spTree>
    <p:extLst>
      <p:ext uri="{BB962C8B-B14F-4D97-AF65-F5344CB8AC3E}">
        <p14:creationId xmlns:p14="http://schemas.microsoft.com/office/powerpoint/2010/main" val="3054267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ED876-5DD5-4B79-53AC-EA70632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7A800-9F63-8AAA-C807-34C5F6E6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Segmentar clientes e identificar a melhor estratégia de marketing. para cada grupo.</a:t>
            </a:r>
          </a:p>
          <a:p>
            <a:endParaRPr lang="pt-BR" dirty="0"/>
          </a:p>
          <a:p>
            <a:r>
              <a:rPr lang="pt-BR" dirty="0"/>
              <a:t>Detectar transações sujeitas a fraudes.</a:t>
            </a:r>
          </a:p>
          <a:p>
            <a:endParaRPr lang="pt-BR" dirty="0"/>
          </a:p>
          <a:p>
            <a:r>
              <a:rPr lang="pt-BR" dirty="0"/>
              <a:t>Prever quais filmes o usuário quer assistir.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Mais aplicações em: https://homl.info/</a:t>
            </a:r>
            <a:r>
              <a:rPr lang="pt-BR" dirty="0" err="1"/>
              <a:t>usecases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9378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1B502-E6CF-3770-100B-EEB3CD50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de Máquina (AM)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66D7B-E14F-0AE8-6A89-B7DE5288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AM foi introduzida no reconhecimento ótico de caracteres (OCR), mas sua primeira grande aplicação foi o filtro </a:t>
            </a:r>
            <a:r>
              <a:rPr lang="pt-BR" dirty="0" err="1"/>
              <a:t>anti-spam</a:t>
            </a:r>
            <a:r>
              <a:rPr lang="pt-BR" dirty="0"/>
              <a:t> na década de 1990.</a:t>
            </a:r>
          </a:p>
          <a:p>
            <a:endParaRPr lang="pt-BR" dirty="0"/>
          </a:p>
          <a:p>
            <a:r>
              <a:rPr lang="pt-BR" dirty="0"/>
              <a:t>Mas antes de avançarmos nas aplicações, vamos entender melhor o que é aprendizagem de máquina.</a:t>
            </a:r>
          </a:p>
        </p:txBody>
      </p:sp>
    </p:spTree>
    <p:extLst>
      <p:ext uri="{BB962C8B-B14F-4D97-AF65-F5344CB8AC3E}">
        <p14:creationId xmlns:p14="http://schemas.microsoft.com/office/powerpoint/2010/main" val="252198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20F5-75D1-2944-373A-E3A4C9A0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74C5-37ED-B5BF-01E3-B01C8BB4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seguem algoritmos.</a:t>
            </a:r>
          </a:p>
          <a:p>
            <a:endParaRPr lang="pt-BR" dirty="0"/>
          </a:p>
          <a:p>
            <a:r>
              <a:rPr lang="pt-BR" dirty="0"/>
              <a:t>O resultado do processamento de um algoritmo, considerando a mesma entrada de dados, será sempre o mesmo.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64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6B94-6648-EF58-EF2A-ACA1A7DF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4A050-3661-1F1B-6E40-6F47A50A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aprendizado de máquina é a ciência da programação de computadores de modo que eles possam aprender com os dados, ao invés apenas de instruções pré-programadas. </a:t>
            </a:r>
          </a:p>
          <a:p>
            <a:endParaRPr lang="pt-BR" dirty="0"/>
          </a:p>
          <a:p>
            <a:r>
              <a:rPr lang="pt-BR" dirty="0"/>
              <a:t>Outra definição de Artur Samuel em 1959:</a:t>
            </a:r>
          </a:p>
          <a:p>
            <a:pPr lvl="1"/>
            <a:r>
              <a:rPr lang="pt-BR" dirty="0"/>
              <a:t>Campo de estudo que possibilita aos computadores a habilidade de aprender sem explicitamente programá-los. </a:t>
            </a:r>
          </a:p>
        </p:txBody>
      </p:sp>
    </p:spTree>
    <p:extLst>
      <p:ext uri="{BB962C8B-B14F-4D97-AF65-F5344CB8AC3E}">
        <p14:creationId xmlns:p14="http://schemas.microsoft.com/office/powerpoint/2010/main" val="207619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59A5D-8655-F81D-246B-0CFA837C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 é Inteligência Artificial?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6401C-C88B-5500-B7CB-68E3045E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Lexend"/>
              </a:rPr>
              <a:t>Todo aprendizado de máquina é uma inteligência artificial</a:t>
            </a:r>
            <a:r>
              <a:rPr lang="pt-BR" b="0" i="0" dirty="0">
                <a:solidFill>
                  <a:srgbClr val="000000"/>
                </a:solidFill>
                <a:effectLst/>
                <a:latin typeface="Lexend"/>
              </a:rPr>
              <a:t>, mas nem toda inteligência artificial é um aprendizado de máquina.</a:t>
            </a:r>
          </a:p>
          <a:p>
            <a:endParaRPr lang="pt-BR" dirty="0">
              <a:solidFill>
                <a:srgbClr val="000000"/>
              </a:solidFill>
              <a:latin typeface="Lexend"/>
            </a:endParaRPr>
          </a:p>
          <a:p>
            <a:r>
              <a:rPr lang="pt-BR" b="1" i="0" dirty="0">
                <a:solidFill>
                  <a:srgbClr val="000000"/>
                </a:solidFill>
                <a:effectLst/>
                <a:latin typeface="Lexend"/>
              </a:rPr>
              <a:t>Aprendizado de máquina é um subcampo da inteligência artificial </a:t>
            </a:r>
            <a:r>
              <a:rPr lang="pt-BR" b="0" i="0" dirty="0">
                <a:solidFill>
                  <a:srgbClr val="000000"/>
                </a:solidFill>
                <a:effectLst/>
                <a:latin typeface="Lexend"/>
              </a:rPr>
              <a:t>que permite que os robôs aprendam com dados ou experiências anteriores sem precisar serem programados para determinada tarefa. </a:t>
            </a:r>
          </a:p>
          <a:p>
            <a:endParaRPr lang="pt-BR" dirty="0">
              <a:solidFill>
                <a:srgbClr val="000000"/>
              </a:solidFill>
              <a:latin typeface="Lexend"/>
            </a:endParaRPr>
          </a:p>
          <a:p>
            <a:r>
              <a:rPr lang="pt-BR" b="1" i="0" dirty="0">
                <a:solidFill>
                  <a:srgbClr val="000000"/>
                </a:solidFill>
                <a:effectLst/>
                <a:latin typeface="Lexend"/>
              </a:rPr>
              <a:t>A IA é um campo da ciência da computação capaz de criar um sistema de computador que pode imitar a inteligência humana</a:t>
            </a:r>
            <a:r>
              <a:rPr lang="pt-BR" b="0" i="0" dirty="0">
                <a:solidFill>
                  <a:srgbClr val="000000"/>
                </a:solidFill>
                <a:effectLst/>
                <a:latin typeface="Lexend"/>
              </a:rPr>
              <a:t>, e sistemas de inteligência artificial usam algoritmos para trabalhar o seu próprio raciocínio.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31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EF693-DDFD-2AAF-F79D-81B2701F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o Aprendizado de Máquina</a:t>
            </a:r>
            <a:br>
              <a:rPr lang="pt-BR" dirty="0"/>
            </a:br>
            <a:r>
              <a:rPr lang="pt-BR" dirty="0"/>
              <a:t>Forma tradicional de escrever algoritmos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7903D99-73AC-3C7C-0E04-4F5023DC9631}"/>
              </a:ext>
            </a:extLst>
          </p:cNvPr>
          <p:cNvSpPr/>
          <p:nvPr/>
        </p:nvSpPr>
        <p:spPr>
          <a:xfrm>
            <a:off x="2039112" y="3630168"/>
            <a:ext cx="429768" cy="420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B4A2E1-A902-4CF1-7C36-84BFBFA6B8F2}"/>
              </a:ext>
            </a:extLst>
          </p:cNvPr>
          <p:cNvSpPr/>
          <p:nvPr/>
        </p:nvSpPr>
        <p:spPr>
          <a:xfrm>
            <a:off x="2749296" y="3547872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Estudar o Problema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A49AF5-66AA-ADEC-DE70-0C50D5A8F407}"/>
              </a:ext>
            </a:extLst>
          </p:cNvPr>
          <p:cNvSpPr/>
          <p:nvPr/>
        </p:nvSpPr>
        <p:spPr>
          <a:xfrm>
            <a:off x="4751832" y="2709672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Escrever as regras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9DD3FC-2A4C-0355-54D0-60E335580D56}"/>
              </a:ext>
            </a:extLst>
          </p:cNvPr>
          <p:cNvSpPr/>
          <p:nvPr/>
        </p:nvSpPr>
        <p:spPr>
          <a:xfrm>
            <a:off x="4751832" y="4386073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os erros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6B124667-D024-207A-B412-F72B707F8B44}"/>
              </a:ext>
            </a:extLst>
          </p:cNvPr>
          <p:cNvSpPr/>
          <p:nvPr/>
        </p:nvSpPr>
        <p:spPr>
          <a:xfrm>
            <a:off x="6976872" y="3294889"/>
            <a:ext cx="1700784" cy="109118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Avaliar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E47FD5-4B84-876F-07B8-693E01ACF54A}"/>
              </a:ext>
            </a:extLst>
          </p:cNvPr>
          <p:cNvSpPr/>
          <p:nvPr/>
        </p:nvSpPr>
        <p:spPr>
          <a:xfrm>
            <a:off x="7089648" y="2113312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Disponibilizar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293FE8-ADE9-B968-C1CC-FE8EAB3D65BD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468880" y="3840480"/>
            <a:ext cx="280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08F4E93-4F94-E17E-0FD9-02010B9919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24528" y="3002280"/>
            <a:ext cx="527304" cy="8382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A5487BA0-84A3-65AD-7DE1-0C2F374CF46D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486912" y="4133089"/>
            <a:ext cx="1264920" cy="5455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8161877-22C6-9512-036E-35E3B1B50584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880860" y="3732277"/>
            <a:ext cx="292608" cy="16002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33F51F2E-86B0-2067-46E7-87422E2C822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227064" y="3002280"/>
            <a:ext cx="749808" cy="8382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4AD9037-7EC9-0F83-DD16-4AF233D956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9084" y="2996710"/>
            <a:ext cx="596361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áfico 32" descr="Contorno de rosto sorridente estrutura de tópicos">
            <a:extLst>
              <a:ext uri="{FF2B5EF4-FFF2-40B4-BE49-F238E27FC236}">
                <a16:creationId xmlns:a16="http://schemas.microsoft.com/office/drawing/2014/main" id="{C98495C4-0248-2708-C130-70328260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3931" y="2814608"/>
            <a:ext cx="703830" cy="703830"/>
          </a:xfrm>
          <a:prstGeom prst="rect">
            <a:avLst/>
          </a:prstGeom>
        </p:spPr>
      </p:pic>
      <p:pic>
        <p:nvPicPr>
          <p:cNvPr id="35" name="Gráfico 34" descr="Contorno de rosto triste estrutura de tópicos">
            <a:extLst>
              <a:ext uri="{FF2B5EF4-FFF2-40B4-BE49-F238E27FC236}">
                <a16:creationId xmlns:a16="http://schemas.microsoft.com/office/drawing/2014/main" id="{247BA6F2-AEAD-F5E7-2206-1E67DF641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2090" y="4105657"/>
            <a:ext cx="667512" cy="6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2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DF832-B4DE-3CDA-3EB2-A0160D25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B883EBC-AA0A-6148-1AA6-BCC77E56DF8B}"/>
              </a:ext>
            </a:extLst>
          </p:cNvPr>
          <p:cNvSpPr/>
          <p:nvPr/>
        </p:nvSpPr>
        <p:spPr>
          <a:xfrm>
            <a:off x="2039112" y="3630168"/>
            <a:ext cx="429768" cy="420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DEDC35-7FE4-7ED2-0E50-748B9F3FC0B9}"/>
              </a:ext>
            </a:extLst>
          </p:cNvPr>
          <p:cNvSpPr/>
          <p:nvPr/>
        </p:nvSpPr>
        <p:spPr>
          <a:xfrm>
            <a:off x="2749296" y="3547872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Estudar o Problema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95E244-2422-62E0-8B56-8BD4D22F6509}"/>
              </a:ext>
            </a:extLst>
          </p:cNvPr>
          <p:cNvSpPr/>
          <p:nvPr/>
        </p:nvSpPr>
        <p:spPr>
          <a:xfrm>
            <a:off x="4638547" y="2709672"/>
            <a:ext cx="1767840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Treinar algoritmo de AM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CA8A31-4179-CB2A-4856-2E71A2BCA5C3}"/>
              </a:ext>
            </a:extLst>
          </p:cNvPr>
          <p:cNvSpPr/>
          <p:nvPr/>
        </p:nvSpPr>
        <p:spPr>
          <a:xfrm>
            <a:off x="4751832" y="4386073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os erros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7460D35-F54B-8284-512B-A08ECEE7703E}"/>
              </a:ext>
            </a:extLst>
          </p:cNvPr>
          <p:cNvSpPr/>
          <p:nvPr/>
        </p:nvSpPr>
        <p:spPr>
          <a:xfrm>
            <a:off x="6976872" y="3294889"/>
            <a:ext cx="1700784" cy="109118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Avaliar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336A3-0585-9234-BE21-8E584D3085D5}"/>
              </a:ext>
            </a:extLst>
          </p:cNvPr>
          <p:cNvSpPr/>
          <p:nvPr/>
        </p:nvSpPr>
        <p:spPr>
          <a:xfrm>
            <a:off x="7080504" y="2113312"/>
            <a:ext cx="1475232" cy="585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Disponibilizar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01BAA49-3BC6-3776-06C9-56411E6CE6D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468880" y="3840480"/>
            <a:ext cx="280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DB850DE-EAC2-623E-9B9A-3843DC2571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24528" y="3002280"/>
            <a:ext cx="414019" cy="8382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4EF32DC-84C7-5D09-BF3B-4502BF867249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486912" y="4133089"/>
            <a:ext cx="1264920" cy="5455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82C8BD6-C2DD-BB3C-B054-9727A2D3842B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880860" y="3732277"/>
            <a:ext cx="292608" cy="16002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0E8FA404-2111-6EE3-D0C4-1EE93FAD87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406387" y="3002280"/>
            <a:ext cx="570485" cy="8382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8108311-F874-21F3-99E6-37D47D73DC0E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V="1">
            <a:off x="7522733" y="2993915"/>
            <a:ext cx="602714" cy="119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Contorno de rosto sorridente estrutura de tópicos">
            <a:extLst>
              <a:ext uri="{FF2B5EF4-FFF2-40B4-BE49-F238E27FC236}">
                <a16:creationId xmlns:a16="http://schemas.microsoft.com/office/drawing/2014/main" id="{D4B6B38C-1ED3-ABF5-BB8B-48C6CCCD8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3931" y="2814608"/>
            <a:ext cx="703830" cy="703830"/>
          </a:xfrm>
          <a:prstGeom prst="rect">
            <a:avLst/>
          </a:prstGeom>
        </p:spPr>
      </p:pic>
      <p:pic>
        <p:nvPicPr>
          <p:cNvPr id="17" name="Gráfico 16" descr="Contorno de rosto triste estrutura de tópicos">
            <a:extLst>
              <a:ext uri="{FF2B5EF4-FFF2-40B4-BE49-F238E27FC236}">
                <a16:creationId xmlns:a16="http://schemas.microsoft.com/office/drawing/2014/main" id="{CF954A4E-877B-AEE3-DC97-D76D7F033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2090" y="4105657"/>
            <a:ext cx="667512" cy="667512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CCFC743-7AEE-8C41-5328-28DA7AD5F63D}"/>
              </a:ext>
            </a:extLst>
          </p:cNvPr>
          <p:cNvGrpSpPr/>
          <p:nvPr/>
        </p:nvGrpSpPr>
        <p:grpSpPr>
          <a:xfrm>
            <a:off x="5043676" y="1275111"/>
            <a:ext cx="957582" cy="838201"/>
            <a:chOff x="4638547" y="1208216"/>
            <a:chExt cx="957582" cy="838201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4EBB76B-35A0-2F3F-63B7-1E08B8155B73}"/>
                </a:ext>
              </a:extLst>
            </p:cNvPr>
            <p:cNvSpPr/>
            <p:nvPr/>
          </p:nvSpPr>
          <p:spPr>
            <a:xfrm>
              <a:off x="4638547" y="1208216"/>
              <a:ext cx="957582" cy="8382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861B7273-F38D-02D9-33DE-FA7BBEAC1465}"/>
                </a:ext>
              </a:extLst>
            </p:cNvPr>
            <p:cNvCxnSpPr>
              <a:cxnSpLocks/>
            </p:cNvCxnSpPr>
            <p:nvPr/>
          </p:nvCxnSpPr>
          <p:spPr>
            <a:xfrm>
              <a:off x="4809233" y="1354897"/>
              <a:ext cx="713232" cy="527179"/>
            </a:xfrm>
            <a:prstGeom prst="bentConnector3">
              <a:avLst>
                <a:gd name="adj1" fmla="val -1282"/>
              </a:avLst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E6747E6C-0533-5E8E-0B4E-001C7AB6F0FB}"/>
                </a:ext>
              </a:extLst>
            </p:cNvPr>
            <p:cNvGrpSpPr/>
            <p:nvPr/>
          </p:nvGrpSpPr>
          <p:grpSpPr>
            <a:xfrm>
              <a:off x="4977635" y="1385700"/>
              <a:ext cx="376427" cy="396238"/>
              <a:chOff x="3895344" y="616904"/>
              <a:chExt cx="376427" cy="396238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8BA03CD2-3632-5CF1-645A-3B498A53AFED}"/>
                  </a:ext>
                </a:extLst>
              </p:cNvPr>
              <p:cNvSpPr/>
              <p:nvPr/>
            </p:nvSpPr>
            <p:spPr>
              <a:xfrm>
                <a:off x="3895344" y="662623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C4EDEBD3-BDC4-BA67-33FD-42152CDCF387}"/>
                  </a:ext>
                </a:extLst>
              </p:cNvPr>
              <p:cNvSpPr/>
              <p:nvPr/>
            </p:nvSpPr>
            <p:spPr>
              <a:xfrm>
                <a:off x="4047744" y="815023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7A808596-5223-E13E-B464-B6378DD27207}"/>
                  </a:ext>
                </a:extLst>
              </p:cNvPr>
              <p:cNvSpPr/>
              <p:nvPr/>
            </p:nvSpPr>
            <p:spPr>
              <a:xfrm>
                <a:off x="3941063" y="769304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AAB8D66E-D72C-AD4C-F8C1-C3DBF5712EB6}"/>
                  </a:ext>
                </a:extLst>
              </p:cNvPr>
              <p:cNvSpPr/>
              <p:nvPr/>
            </p:nvSpPr>
            <p:spPr>
              <a:xfrm>
                <a:off x="4073652" y="701835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DCA44923-E64D-4048-DD2D-A10CCD1AB2DC}"/>
                  </a:ext>
                </a:extLst>
              </p:cNvPr>
              <p:cNvSpPr/>
              <p:nvPr/>
            </p:nvSpPr>
            <p:spPr>
              <a:xfrm>
                <a:off x="4002025" y="616904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2F7BC339-A519-C978-4D58-882337C1E22A}"/>
                  </a:ext>
                </a:extLst>
              </p:cNvPr>
              <p:cNvSpPr/>
              <p:nvPr/>
            </p:nvSpPr>
            <p:spPr>
              <a:xfrm>
                <a:off x="4047744" y="815023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B58BD871-0E9C-41F5-EF63-9F73A2F90604}"/>
                  </a:ext>
                </a:extLst>
              </p:cNvPr>
              <p:cNvSpPr/>
              <p:nvPr/>
            </p:nvSpPr>
            <p:spPr>
              <a:xfrm>
                <a:off x="4200144" y="967423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046ADD4B-6ED3-DB18-999C-A2C4A1C63105}"/>
                  </a:ext>
                </a:extLst>
              </p:cNvPr>
              <p:cNvSpPr/>
              <p:nvPr/>
            </p:nvSpPr>
            <p:spPr>
              <a:xfrm>
                <a:off x="4093463" y="921704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C02A3E22-C0FB-7061-D499-F870344BB9F1}"/>
                  </a:ext>
                </a:extLst>
              </p:cNvPr>
              <p:cNvSpPr/>
              <p:nvPr/>
            </p:nvSpPr>
            <p:spPr>
              <a:xfrm>
                <a:off x="4226052" y="854235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94458E1-7CED-A69F-4343-574AA5D6F67A}"/>
                  </a:ext>
                </a:extLst>
              </p:cNvPr>
              <p:cNvSpPr/>
              <p:nvPr/>
            </p:nvSpPr>
            <p:spPr>
              <a:xfrm>
                <a:off x="4203193" y="685482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828F34F-2C99-CE3B-29E4-116158D59FCE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5522467" y="2113312"/>
            <a:ext cx="0" cy="5963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9177D5A-2C01-D710-C8C8-AB5755E900D9}"/>
              </a:ext>
            </a:extLst>
          </p:cNvPr>
          <p:cNvSpPr txBox="1"/>
          <p:nvPr/>
        </p:nvSpPr>
        <p:spPr>
          <a:xfrm>
            <a:off x="5096252" y="94501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207187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E9113-28FD-B717-5097-4155EE3A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6C5AE-3B08-F7C3-0860-B37813A2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agente</a:t>
            </a:r>
            <a:r>
              <a:rPr lang="pt-BR" dirty="0"/>
              <a:t> – É uma entidade que percebe seu ambiente e age em conformidade de acordo com o ambiente.</a:t>
            </a:r>
          </a:p>
          <a:p>
            <a:r>
              <a:rPr lang="pt-BR" b="1" dirty="0"/>
              <a:t>estado</a:t>
            </a:r>
            <a:r>
              <a:rPr lang="pt-BR" dirty="0"/>
              <a:t> – uma dada configuração do agente e do seu ambiente.</a:t>
            </a:r>
          </a:p>
          <a:p>
            <a:r>
              <a:rPr lang="pt-BR" b="1" dirty="0"/>
              <a:t>estado inicial </a:t>
            </a:r>
            <a:r>
              <a:rPr lang="pt-BR" dirty="0"/>
              <a:t>– estado como o agente inicia.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42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B26CC-D8C5-8B11-FAF9-3B5CF3E73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4B68-348A-BE4B-827A-E52C179D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2177E-1E6A-A2E2-ACC9-1DB9DEA8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Pablo </a:t>
            </a:r>
            <a:r>
              <a:rPr lang="pt-BR" dirty="0"/>
              <a:t>Coelho Ferreira</a:t>
            </a:r>
          </a:p>
          <a:p>
            <a:endParaRPr lang="pt-BR" dirty="0"/>
          </a:p>
          <a:p>
            <a:r>
              <a:rPr lang="pt-BR" dirty="0"/>
              <a:t>Email: </a:t>
            </a:r>
            <a:r>
              <a:rPr lang="pt-BR" dirty="0">
                <a:hlinkClick r:id="rId2"/>
              </a:rPr>
              <a:t>pablo.coelho@gmail.com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Teleone</a:t>
            </a:r>
            <a:r>
              <a:rPr lang="pt-BR" dirty="0"/>
              <a:t>: (61) 9.8212-1002</a:t>
            </a:r>
          </a:p>
          <a:p>
            <a:endParaRPr lang="pt-BR" dirty="0"/>
          </a:p>
          <a:p>
            <a:r>
              <a:rPr lang="pt-BR" dirty="0"/>
              <a:t>Só devem ligar em último caso,  já </a:t>
            </a:r>
            <a:r>
              <a:rPr lang="pt-BR" b="1" dirty="0"/>
              <a:t>mensagens ou </a:t>
            </a:r>
            <a:r>
              <a:rPr lang="pt-BR" b="1" dirty="0" err="1"/>
              <a:t>emails</a:t>
            </a:r>
            <a:r>
              <a:rPr lang="pt-BR" b="1" dirty="0"/>
              <a:t>, pode mandar a vontade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Prometo responder o mais rápido possível.</a:t>
            </a:r>
          </a:p>
          <a:p>
            <a:endParaRPr lang="pt-BR" dirty="0"/>
          </a:p>
          <a:p>
            <a:r>
              <a:rPr lang="pt-BR" dirty="0"/>
              <a:t>Dias no Campus: Asa Sul – Segundas e terças 19:15 às 22:00 e Sexta das 8:15h as 10:30h – Nesses dias e horários estarei em aula, mas posso atender nos intervalos e após as aulas.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434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30B7-84C7-26C5-F813-14B85170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Estado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5804B3-1856-5CB2-DA5A-F18EE83F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123893"/>
            <a:ext cx="25244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8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89D4-F5E6-2BF9-3672-9C6EAB9E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48195-38C7-0B24-8AB5-97350BF9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diferentes configurações de um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34547-5D7C-C888-E1E9-997E7F33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C38E5F-F619-3D20-201D-58328CB3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2404680"/>
            <a:ext cx="8678486" cy="27435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ADFB68-C44C-52A1-BC2B-7D00B8BB52A2}"/>
              </a:ext>
            </a:extLst>
          </p:cNvPr>
          <p:cNvSpPr txBox="1"/>
          <p:nvPr/>
        </p:nvSpPr>
        <p:spPr>
          <a:xfrm>
            <a:off x="3822460" y="5176386"/>
            <a:ext cx="454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4x4 com diversas formas de ordenação.</a:t>
            </a:r>
          </a:p>
        </p:txBody>
      </p:sp>
    </p:spTree>
    <p:extLst>
      <p:ext uri="{BB962C8B-B14F-4D97-AF65-F5344CB8AC3E}">
        <p14:creationId xmlns:p14="http://schemas.microsoft.com/office/powerpoint/2010/main" val="2536583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E4B2C-7733-DF40-8208-CE79E781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92899-AAB1-A835-BCBB-FEFFFED7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41E52-62F6-5817-0A02-43C0BBD3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ações</a:t>
            </a:r>
            <a:r>
              <a:rPr lang="pt-BR" dirty="0"/>
              <a:t> – escolhas que podem ser feitas em um estado.</a:t>
            </a:r>
          </a:p>
          <a:p>
            <a:pPr lvl="1"/>
            <a:r>
              <a:rPr lang="pt-BR" dirty="0"/>
              <a:t>É uma função </a:t>
            </a:r>
            <a:r>
              <a:rPr lang="pt-BR" b="1" dirty="0" err="1"/>
              <a:t>Actions</a:t>
            </a:r>
            <a:r>
              <a:rPr lang="pt-BR" b="1" dirty="0"/>
              <a:t>(s)</a:t>
            </a:r>
            <a:r>
              <a:rPr lang="pt-BR" dirty="0"/>
              <a:t> que recebe uma entrada (s - estado) e retorna todas as ações que podem ser feitas naquele estado.</a:t>
            </a:r>
          </a:p>
          <a:p>
            <a:r>
              <a:rPr lang="pt-BR" b="1" dirty="0"/>
              <a:t>modelo de transição </a:t>
            </a:r>
            <a:r>
              <a:rPr lang="pt-BR" dirty="0"/>
              <a:t>– descrição do estado resultante sobre a aplicação de qualquer ação possível sobre qualquer estado.</a:t>
            </a:r>
          </a:p>
          <a:p>
            <a:pPr lvl="1"/>
            <a:r>
              <a:rPr lang="pt-BR" dirty="0"/>
              <a:t>É uma função </a:t>
            </a:r>
            <a:r>
              <a:rPr lang="pt-BR" b="1" dirty="0" err="1"/>
              <a:t>Result</a:t>
            </a:r>
            <a:r>
              <a:rPr lang="pt-BR" b="1" dirty="0"/>
              <a:t>(</a:t>
            </a:r>
            <a:r>
              <a:rPr lang="pt-BR" b="1" dirty="0" err="1"/>
              <a:t>s,a</a:t>
            </a:r>
            <a:r>
              <a:rPr lang="pt-BR" b="1" dirty="0"/>
              <a:t>)</a:t>
            </a:r>
            <a:r>
              <a:rPr lang="pt-BR" dirty="0"/>
              <a:t> que retorna o estado resultado da ação "a" no estado "s".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663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791A1-DE0A-9A27-7BAC-8F377FC6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ações possíveis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61538-86B9-8218-580A-CA27197D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1621965"/>
            <a:ext cx="447737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66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4D9A-D93C-2F32-7573-29529353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modelo de transição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B9A95D-2C82-60F9-B6CA-994F9E2E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09" y="1527059"/>
            <a:ext cx="7005981" cy="45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9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E935A-5CEB-7EDC-8516-6B22D220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7E007-C071-5D83-766E-AE79B18A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30465-F60B-00B5-85B6-ADC6EC78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Espaço de estados </a:t>
            </a:r>
            <a:r>
              <a:rPr lang="pt-BR" dirty="0"/>
              <a:t>– escolhas que podem ser feitas em um estado.</a:t>
            </a:r>
          </a:p>
          <a:p>
            <a:pPr lvl="1"/>
            <a:r>
              <a:rPr lang="pt-BR" dirty="0"/>
              <a:t>É uma função </a:t>
            </a:r>
            <a:r>
              <a:rPr lang="pt-BR" b="1" dirty="0" err="1"/>
              <a:t>Actions</a:t>
            </a:r>
            <a:r>
              <a:rPr lang="pt-BR" b="1" dirty="0"/>
              <a:t>(s)</a:t>
            </a:r>
            <a:r>
              <a:rPr lang="pt-BR" dirty="0"/>
              <a:t> que recebe uma entrada (s - estado) e retorna todas as ações que podem ser feitas naquele estado.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CB46DC-68F9-ED67-BB32-286FF060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95" y="3429000"/>
            <a:ext cx="4929876" cy="27245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A52137-F720-7E10-02F5-EB021E10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20" y="3452433"/>
            <a:ext cx="4793793" cy="2724530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935F416-03BD-7E4F-336A-BBC5307967F7}"/>
              </a:ext>
            </a:extLst>
          </p:cNvPr>
          <p:cNvSpPr/>
          <p:nvPr/>
        </p:nvSpPr>
        <p:spPr>
          <a:xfrm>
            <a:off x="5317578" y="4878706"/>
            <a:ext cx="1102534" cy="257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769230-F9C4-964D-9478-AD6B36DD9954}"/>
              </a:ext>
            </a:extLst>
          </p:cNvPr>
          <p:cNvSpPr txBox="1"/>
          <p:nvPr/>
        </p:nvSpPr>
        <p:spPr>
          <a:xfrm>
            <a:off x="5317578" y="5136522"/>
            <a:ext cx="14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Pode ser representada por um grafo</a:t>
            </a:r>
          </a:p>
        </p:txBody>
      </p:sp>
    </p:spTree>
    <p:extLst>
      <p:ext uri="{BB962C8B-B14F-4D97-AF65-F5344CB8AC3E}">
        <p14:creationId xmlns:p14="http://schemas.microsoft.com/office/powerpoint/2010/main" val="393364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E6E8-9499-1F4F-C0DB-8373969D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1A163-BFDA-ED6E-49B2-79E07FAD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B9176-73C3-D56E-8943-1E980556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objetivo da tarefa</a:t>
            </a:r>
            <a:r>
              <a:rPr lang="pt-BR" dirty="0"/>
              <a:t> – Objetivo desejado. Pode ser único ou ter diversas soluções possíveis.</a:t>
            </a:r>
          </a:p>
          <a:p>
            <a:pPr lvl="1"/>
            <a:r>
              <a:rPr lang="pt-BR" dirty="0"/>
              <a:t>Realiza-se o </a:t>
            </a:r>
            <a:r>
              <a:rPr lang="pt-BR" b="1" dirty="0"/>
              <a:t>Teste do Objetivo </a:t>
            </a:r>
            <a:r>
              <a:rPr lang="pt-BR" dirty="0"/>
              <a:t>para verificar se o, ou um, resultado esperado foi atingido após uma ação.</a:t>
            </a:r>
          </a:p>
          <a:p>
            <a:pPr lvl="1"/>
            <a:endParaRPr lang="pt-BR" dirty="0"/>
          </a:p>
          <a:p>
            <a:r>
              <a:rPr lang="pt-BR" b="1" dirty="0"/>
              <a:t>solução</a:t>
            </a:r>
            <a:r>
              <a:rPr lang="pt-BR" dirty="0"/>
              <a:t> – conjunto de ações que a partir do estado inicial leva até o objetivo da tarefa.</a:t>
            </a:r>
          </a:p>
          <a:p>
            <a:pPr lvl="1"/>
            <a:r>
              <a:rPr lang="pt-BR" dirty="0"/>
              <a:t>Solução ótima – solução de menor custo para sua implementação.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675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8506B-A7EF-A47D-F6AE-46D34D6A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3CF3-7A6A-A59E-7938-EFB5C5DF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AD315-789C-3119-B130-07B11F95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custo da solução </a:t>
            </a:r>
            <a:r>
              <a:rPr lang="pt-BR" dirty="0"/>
              <a:t>– custo numérico associado ao custo de uma determinada solução.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B14509-F9A2-FF76-E945-3ADF690D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05" y="2922510"/>
            <a:ext cx="4282189" cy="29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12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1055-4E6F-E01D-894A-CFC19B17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DA582-9C5D-BC3B-74DD-B2524B4F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6FD64-EC63-3180-26D7-4922B620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nó </a:t>
            </a:r>
            <a:r>
              <a:rPr lang="pt-BR" dirty="0"/>
              <a:t>– estrutura de dados que mantêm o registro do:</a:t>
            </a:r>
          </a:p>
          <a:p>
            <a:pPr lvl="1"/>
            <a:r>
              <a:rPr lang="pt-BR" dirty="0"/>
              <a:t>estado do nó</a:t>
            </a:r>
          </a:p>
          <a:p>
            <a:pPr lvl="1"/>
            <a:r>
              <a:rPr lang="pt-BR" dirty="0"/>
              <a:t>pai - nó que o gerou</a:t>
            </a:r>
          </a:p>
          <a:p>
            <a:pPr lvl="1"/>
            <a:r>
              <a:rPr lang="pt-BR" dirty="0"/>
              <a:t>ação - ação aplicada ao pai que causou a origem do nó</a:t>
            </a:r>
          </a:p>
          <a:p>
            <a:pPr lvl="1"/>
            <a:r>
              <a:rPr lang="pt-BR" dirty="0"/>
              <a:t>Custo do caminho – custo desde a origem até o nó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789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7FCD-322F-D542-490C-AF719607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F1F7F-FB5D-038C-70E6-FE0BB5AA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problema para IA tem:</a:t>
            </a:r>
          </a:p>
          <a:p>
            <a:pPr lvl="1"/>
            <a:r>
              <a:rPr lang="pt-BR" dirty="0"/>
              <a:t>estado inicial</a:t>
            </a:r>
          </a:p>
          <a:p>
            <a:pPr lvl="1"/>
            <a:r>
              <a:rPr lang="pt-BR" dirty="0"/>
              <a:t>ações </a:t>
            </a:r>
            <a:r>
              <a:rPr lang="pt-BR"/>
              <a:t>que modificam os nós</a:t>
            </a:r>
            <a:endParaRPr lang="pt-BR" dirty="0"/>
          </a:p>
          <a:p>
            <a:pPr lvl="1"/>
            <a:r>
              <a:rPr lang="pt-BR" dirty="0"/>
              <a:t>modelos de transição</a:t>
            </a:r>
          </a:p>
          <a:p>
            <a:pPr lvl="1"/>
            <a:r>
              <a:rPr lang="pt-BR" dirty="0"/>
              <a:t>teste de objetivo</a:t>
            </a:r>
          </a:p>
          <a:p>
            <a:pPr lvl="1"/>
            <a:r>
              <a:rPr lang="pt-BR" dirty="0"/>
              <a:t>solução</a:t>
            </a:r>
          </a:p>
          <a:p>
            <a:pPr lvl="1"/>
            <a:r>
              <a:rPr lang="pt-BR" dirty="0"/>
              <a:t>custo do caminho para solução</a:t>
            </a:r>
          </a:p>
        </p:txBody>
      </p:sp>
    </p:spTree>
    <p:extLst>
      <p:ext uri="{BB962C8B-B14F-4D97-AF65-F5344CB8AC3E}">
        <p14:creationId xmlns:p14="http://schemas.microsoft.com/office/powerpoint/2010/main" val="133232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18FEE-338F-ADEB-BD13-A54CC5C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Alunos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562D6-742D-F56F-9EDE-CAF196A6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</a:t>
            </a:r>
          </a:p>
          <a:p>
            <a:endParaRPr lang="pt-BR" dirty="0"/>
          </a:p>
          <a:p>
            <a:r>
              <a:rPr lang="pt-BR" dirty="0"/>
              <a:t>Conhecimentos de: </a:t>
            </a:r>
          </a:p>
          <a:p>
            <a:pPr lvl="1"/>
            <a:r>
              <a:rPr lang="pt-BR" dirty="0"/>
              <a:t>Python</a:t>
            </a:r>
          </a:p>
          <a:p>
            <a:pPr lvl="1"/>
            <a:r>
              <a:rPr lang="pt-BR" dirty="0"/>
              <a:t>Estatística</a:t>
            </a:r>
          </a:p>
          <a:p>
            <a:pPr lvl="1"/>
            <a:r>
              <a:rPr lang="pt-BR" dirty="0"/>
              <a:t>Pandas </a:t>
            </a:r>
          </a:p>
          <a:p>
            <a:pPr lvl="1"/>
            <a:r>
              <a:rPr lang="pt-BR" dirty="0" err="1"/>
              <a:t>Scikit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76140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59EF2-4619-F956-FDDE-16063780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Autofit/>
          </a:bodyPr>
          <a:lstStyle/>
          <a:p>
            <a:r>
              <a:rPr lang="pt-BR" dirty="0"/>
              <a:t>E como as máquinas aprendem?</a:t>
            </a:r>
          </a:p>
        </p:txBody>
      </p:sp>
      <p:pic>
        <p:nvPicPr>
          <p:cNvPr id="2052" name="Picture 4" descr="Funcionamento do aprendizado não supervisionado">
            <a:extLst>
              <a:ext uri="{FF2B5EF4-FFF2-40B4-BE49-F238E27FC236}">
                <a16:creationId xmlns:a16="http://schemas.microsoft.com/office/drawing/2014/main" id="{5967976B-8E10-8033-BF50-F0E555785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B022A-E9C1-FDD6-8DFF-96A98046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dirty="0"/>
              <a:t>A partir de dados, modelos estatísticos e técnicas de ensino.</a:t>
            </a:r>
          </a:p>
        </p:txBody>
      </p:sp>
    </p:spTree>
    <p:extLst>
      <p:ext uri="{BB962C8B-B14F-4D97-AF65-F5344CB8AC3E}">
        <p14:creationId xmlns:p14="http://schemas.microsoft.com/office/powerpoint/2010/main" val="37492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5116-5EA2-8C28-CC6D-4BABE035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diferentes de 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C5C7A-0ADA-3999-4005-A75F2E31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Ter ou não supervisão humana</a:t>
            </a:r>
          </a:p>
          <a:p>
            <a:endParaRPr lang="pt-BR" sz="3600" dirty="0"/>
          </a:p>
          <a:p>
            <a:r>
              <a:rPr lang="pt-BR" sz="3600" dirty="0"/>
              <a:t>Aprender ou não gradativamente</a:t>
            </a:r>
          </a:p>
          <a:p>
            <a:endParaRPr lang="pt-BR" sz="3600" u="sng" dirty="0"/>
          </a:p>
          <a:p>
            <a:r>
              <a:rPr lang="pt-BR" sz="3600" dirty="0"/>
              <a:t>Apenas comparam ou criam modelos preditivos</a:t>
            </a:r>
          </a:p>
          <a:p>
            <a:endParaRPr lang="pt-BR" sz="3600" dirty="0"/>
          </a:p>
          <a:p>
            <a:r>
              <a:rPr lang="pt-BR" sz="3600" dirty="0"/>
              <a:t>Aprende por esforço</a:t>
            </a:r>
          </a:p>
        </p:txBody>
      </p:sp>
    </p:spTree>
    <p:extLst>
      <p:ext uri="{BB962C8B-B14F-4D97-AF65-F5344CB8AC3E}">
        <p14:creationId xmlns:p14="http://schemas.microsoft.com/office/powerpoint/2010/main" val="1033354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F947-3D39-E5F7-CE06-89A548F1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Supervisionado/Não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54FA8-F380-1DA6-E550-1DA09882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Supervisionado</a:t>
            </a:r>
          </a:p>
          <a:p>
            <a:pPr lvl="1"/>
            <a:r>
              <a:rPr lang="pt-BR" dirty="0"/>
              <a:t>O conjunto de dados de treinamento inclui as soluções desejadas (rotulados).</a:t>
            </a:r>
          </a:p>
          <a:p>
            <a:pPr lvl="1"/>
            <a:endParaRPr lang="pt-BR" dirty="0"/>
          </a:p>
          <a:p>
            <a:r>
              <a:rPr lang="pt-BR" dirty="0"/>
              <a:t>Não supervisionado</a:t>
            </a:r>
          </a:p>
          <a:p>
            <a:pPr lvl="1"/>
            <a:r>
              <a:rPr lang="pt-BR" dirty="0"/>
              <a:t>Os dados de treinamento não são rotulados (identificados)</a:t>
            </a:r>
          </a:p>
          <a:p>
            <a:pPr lvl="1"/>
            <a:endParaRPr lang="pt-BR" dirty="0"/>
          </a:p>
          <a:p>
            <a:r>
              <a:rPr lang="pt-BR" dirty="0" err="1"/>
              <a:t>Semi-Supervisionado</a:t>
            </a:r>
            <a:endParaRPr lang="pt-BR" dirty="0"/>
          </a:p>
          <a:p>
            <a:pPr lvl="1"/>
            <a:r>
              <a:rPr lang="pt-BR" dirty="0"/>
              <a:t>Alguns dados tem rótulos (identificação de resultado)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483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F018F-EF39-0DF3-6E7D-24CA4597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Gradativamente ou não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40062-BA9B-93FF-A943-EA05EC0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aprendizado por batch (lote) é </a:t>
            </a:r>
            <a:r>
              <a:rPr lang="pt-BR" u="sng" dirty="0"/>
              <a:t>incapaz</a:t>
            </a:r>
            <a:r>
              <a:rPr lang="pt-BR" dirty="0"/>
              <a:t> de aprender de forma incremental (gradativa). </a:t>
            </a:r>
          </a:p>
          <a:p>
            <a:pPr lvl="1"/>
            <a:r>
              <a:rPr lang="pt-BR" dirty="0"/>
              <a:t>É treinado utilizando-se todos os dados disponíveis.</a:t>
            </a:r>
          </a:p>
          <a:p>
            <a:pPr lvl="1"/>
            <a:r>
              <a:rPr lang="pt-BR" dirty="0"/>
              <a:t>Para ter novos dados precisa ser integralmente retreinado.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 aprendizado online recebe fluxo contínuo de dados e se ajusta gradualmente de forma rápida e autônoma. </a:t>
            </a:r>
          </a:p>
        </p:txBody>
      </p:sp>
    </p:spTree>
    <p:extLst>
      <p:ext uri="{BB962C8B-B14F-4D97-AF65-F5344CB8AC3E}">
        <p14:creationId xmlns:p14="http://schemas.microsoft.com/office/powerpoint/2010/main" val="1412160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8A88B-DA83-7BDB-0585-7168ECC2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esforço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7B2235-6C78-52B5-01B9-9C9EB53C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04" y="1470460"/>
            <a:ext cx="6484192" cy="463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90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104C4-7160-702C-8737-534B4770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 X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246D8-61F9-49E0-F3CF-69A83B00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maioria das tarefas de aprendizado faz predição (previsões baseada em dados). </a:t>
            </a:r>
          </a:p>
          <a:p>
            <a:pPr lvl="1"/>
            <a:r>
              <a:rPr lang="pt-BR" dirty="0"/>
              <a:t>Dada uma série de exemplo de treinamento, o sistema deve ser capaz de fazer boas predições para exemplos que nunca viu antes.</a:t>
            </a:r>
          </a:p>
          <a:p>
            <a:pPr lvl="1"/>
            <a:endParaRPr lang="pt-BR" dirty="0"/>
          </a:p>
          <a:p>
            <a:r>
              <a:rPr lang="pt-BR" dirty="0"/>
              <a:t>Aprendizado baseado em Instância</a:t>
            </a:r>
          </a:p>
          <a:p>
            <a:pPr lvl="1"/>
            <a:r>
              <a:rPr lang="pt-BR" dirty="0"/>
              <a:t>O sistema aprende a partir de exemplos genéricos por meio da memorização e depois aplica medidas de similaridade.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Aprendizado baseado em modelo</a:t>
            </a:r>
          </a:p>
          <a:p>
            <a:pPr lvl="1"/>
            <a:r>
              <a:rPr lang="pt-BR" dirty="0"/>
              <a:t>Parte de um modelo </a:t>
            </a:r>
            <a:r>
              <a:rPr lang="pt-BR" dirty="0" err="1"/>
              <a:t>pré</a:t>
            </a:r>
            <a:r>
              <a:rPr lang="pt-BR" dirty="0"/>
              <a:t>-construído para realizar as predições.</a:t>
            </a:r>
          </a:p>
        </p:txBody>
      </p:sp>
    </p:spTree>
    <p:extLst>
      <p:ext uri="{BB962C8B-B14F-4D97-AF65-F5344CB8AC3E}">
        <p14:creationId xmlns:p14="http://schemas.microsoft.com/office/powerpoint/2010/main" val="3719852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1510-CDF6-4553-7298-627D6B8A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Momento concurso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DE456-F86C-4FAE-9FC9-1EB5FDF8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3493332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Assinale a alternativa que apresenta a principal diferença entre aprendizado supervisionado e aprendizado não supervisionado em aprendizado de máquina.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C13B68-F9DC-BFB2-5E89-8FF98ED58596}"/>
              </a:ext>
            </a:extLst>
          </p:cNvPr>
          <p:cNvSpPr txBox="1"/>
          <p:nvPr/>
        </p:nvSpPr>
        <p:spPr>
          <a:xfrm>
            <a:off x="566339" y="6007568"/>
            <a:ext cx="10250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44563"/>
                </a:solidFill>
                <a:effectLst/>
                <a:latin typeface="Source Sans Pro" panose="020B0503030403020204" pitchFamily="34" charset="0"/>
              </a:rPr>
              <a:t>Ano: </a:t>
            </a:r>
            <a:r>
              <a:rPr lang="pt-BR" b="0" i="0" u="none" strike="noStrike" dirty="0">
                <a:solidFill>
                  <a:srgbClr val="0067FF"/>
                </a:solidFill>
                <a:effectLst/>
                <a:latin typeface="Source Sans Pro" panose="020B0503030403020204" pitchFamily="34" charset="0"/>
                <a:hlinkClick r:id="rId3"/>
              </a:rPr>
              <a:t>202</a:t>
            </a:r>
            <a:r>
              <a:rPr lang="pt-BR" b="0" i="0" u="none" strike="noStrike" dirty="0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4   </a:t>
            </a:r>
            <a:r>
              <a:rPr lang="pt-BR" b="1" i="0" dirty="0">
                <a:solidFill>
                  <a:srgbClr val="344563"/>
                </a:solidFill>
                <a:effectLst/>
                <a:latin typeface="Source Sans Pro" panose="020B0503030403020204" pitchFamily="34" charset="0"/>
              </a:rPr>
              <a:t>Banca: </a:t>
            </a:r>
            <a:r>
              <a:rPr lang="pt-BR" b="0" i="0" u="none" strike="noStrike" dirty="0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Instituto </a:t>
            </a:r>
            <a:r>
              <a:rPr lang="pt-BR" b="0" i="0" u="none" strike="noStrike" dirty="0" err="1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Quadrix</a:t>
            </a:r>
            <a:r>
              <a:rPr lang="pt-BR" b="0" i="0" u="none" strike="noStrike" dirty="0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 - </a:t>
            </a:r>
            <a:r>
              <a:rPr lang="pt-BR" b="0" i="0" u="none" strike="noStrike" dirty="0" err="1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Quadriz</a:t>
            </a:r>
            <a:endParaRPr lang="pt-BR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pt-BR" b="1" i="0" dirty="0">
                <a:solidFill>
                  <a:srgbClr val="344563"/>
                </a:solidFill>
                <a:effectLst/>
                <a:latin typeface="Source Sans Pro" panose="020B0503030403020204" pitchFamily="34" charset="0"/>
              </a:rPr>
              <a:t>Prova: </a:t>
            </a:r>
            <a:r>
              <a:rPr lang="pt-BR" b="0" i="0" u="none" strike="noStrike" dirty="0" err="1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Quadrix</a:t>
            </a:r>
            <a:r>
              <a:rPr lang="pt-BR" b="0" i="0" u="none" strike="noStrike" dirty="0">
                <a:solidFill>
                  <a:srgbClr val="0067FF"/>
                </a:solidFill>
                <a:effectLst/>
                <a:latin typeface="Source Sans Pro" panose="020B0503030403020204" pitchFamily="34" charset="0"/>
              </a:rPr>
              <a:t> – CRMB SE – Contador – 2024</a:t>
            </a:r>
            <a:endParaRPr lang="pt-BR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9B5DA7D-5BAA-6E22-1BA3-2FD91828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246" y="1991298"/>
            <a:ext cx="7203357" cy="36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76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9F8D-94B9-5375-1A59-EDCEE33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“Causos” – podem ou não ter acontecido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B3BB2-5EBF-DBE3-F49F-F02CC153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próxima onda</a:t>
            </a:r>
          </a:p>
          <a:p>
            <a:pPr lvl="1"/>
            <a:r>
              <a:rPr lang="pt-BR" dirty="0"/>
              <a:t>Mudanças tecnológicas que impactaram a humanidade e o que IA pode mudar.</a:t>
            </a:r>
          </a:p>
          <a:p>
            <a:pPr lvl="1"/>
            <a:r>
              <a:rPr lang="pt-BR" dirty="0"/>
              <a:t>Como se preparar para isso?</a:t>
            </a:r>
          </a:p>
        </p:txBody>
      </p:sp>
    </p:spTree>
    <p:extLst>
      <p:ext uri="{BB962C8B-B14F-4D97-AF65-F5344CB8AC3E}">
        <p14:creationId xmlns:p14="http://schemas.microsoft.com/office/powerpoint/2010/main" val="285561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B7DCE-6CF2-3CD8-5FA1-D2EB237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Dever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3153E-34D3-8F7F-FA1B-8BC05B26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Criar um notebook no </a:t>
            </a:r>
            <a:r>
              <a:rPr lang="pt-BR" dirty="0" err="1"/>
              <a:t>Colab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Copiar o código base para o seu notebook.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Criar um arquivo CSV com 5 entradas com os seguintes campos:</a:t>
            </a:r>
          </a:p>
          <a:p>
            <a:pPr marL="0" indent="0">
              <a:buNone/>
            </a:pPr>
            <a:r>
              <a:rPr lang="pt-BR" dirty="0"/>
              <a:t>Nome, data de nascimento (mês, dia, ano), dia do cadastro (ano, mês e dia) e hora de cadastro.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Ler o arquivo.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Imprimir o registro N que o usuário informar via prompt, em uma única linha, concatenada e com a data no padrão brasileiro.</a:t>
            </a:r>
          </a:p>
        </p:txBody>
      </p:sp>
    </p:spTree>
    <p:extLst>
      <p:ext uri="{BB962C8B-B14F-4D97-AF65-F5344CB8AC3E}">
        <p14:creationId xmlns:p14="http://schemas.microsoft.com/office/powerpoint/2010/main" val="1961181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185ED-C60D-4A47-DF56-017D078C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Dever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70027-F070-CF8D-D3A4-7571C228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Arquivo CSV</a:t>
            </a:r>
          </a:p>
          <a:p>
            <a:pPr marL="457200" lvl="1" indent="0">
              <a:buNone/>
            </a:pPr>
            <a:r>
              <a:rPr lang="pt-BR" dirty="0"/>
              <a:t>nome, </a:t>
            </a:r>
            <a:r>
              <a:rPr lang="pt-BR" dirty="0" err="1"/>
              <a:t>dataNasc,dataCadastrado,horaCadastro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Pablo Coelho, 01/26/1974, 2025/02/17, 20:30</a:t>
            </a:r>
          </a:p>
          <a:p>
            <a:pPr marL="457200" lvl="1" indent="0">
              <a:buNone/>
            </a:pPr>
            <a:r>
              <a:rPr lang="pt-BR" dirty="0"/>
              <a:t>Mariana Ferreira, 26/04/1995, 2025/02/17, 20:31</a:t>
            </a:r>
          </a:p>
          <a:p>
            <a:pPr marL="457200" lvl="1" indent="0">
              <a:buNone/>
            </a:pPr>
            <a:r>
              <a:rPr lang="pt-BR" dirty="0"/>
              <a:t>(...)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Saída (caso o usuário indique o registro 1):</a:t>
            </a:r>
          </a:p>
          <a:p>
            <a:pPr marL="457200" lvl="1" indent="0">
              <a:buNone/>
            </a:pPr>
            <a:r>
              <a:rPr lang="pt-BR" dirty="0"/>
              <a:t>Registro 1: Nome: Pablo Coelho; Data de nascimento: 26/01/1974; Data de cadastro: 17/02/2025 as 20:30 horas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6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F8BE-CB70-CF2C-114D-F04C029E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Disciplina - Ementa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5447A-BC59-2164-6ED9-5545687A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Python, </a:t>
            </a:r>
            <a:r>
              <a:rPr lang="pt-BR" dirty="0" err="1"/>
              <a:t>NumPy</a:t>
            </a:r>
            <a:r>
              <a:rPr lang="pt-BR" dirty="0"/>
              <a:t>, Pandas e </a:t>
            </a:r>
            <a:r>
              <a:rPr lang="pt-BR" dirty="0" err="1"/>
              <a:t>Matplotlib</a:t>
            </a:r>
            <a:endParaRPr lang="pt-BR" dirty="0"/>
          </a:p>
          <a:p>
            <a:r>
              <a:rPr lang="pt-BR" dirty="0"/>
              <a:t>Introdução as máquinas que aprendem</a:t>
            </a:r>
          </a:p>
          <a:p>
            <a:r>
              <a:rPr lang="pt-BR" dirty="0"/>
              <a:t>Projeto de aprendizagem</a:t>
            </a:r>
          </a:p>
          <a:p>
            <a:r>
              <a:rPr lang="pt-BR" dirty="0"/>
              <a:t>Modelos</a:t>
            </a:r>
          </a:p>
          <a:p>
            <a:pPr lvl="1"/>
            <a:r>
              <a:rPr lang="pt-BR" dirty="0"/>
              <a:t>Modelos Lineares (regressão, regressão Ridge, Lasso)</a:t>
            </a:r>
          </a:p>
          <a:p>
            <a:pPr lvl="1"/>
            <a:r>
              <a:rPr lang="pt-BR" dirty="0"/>
              <a:t>Gradiente Descendente</a:t>
            </a:r>
          </a:p>
          <a:p>
            <a:r>
              <a:rPr lang="pt-BR" dirty="0"/>
              <a:t>Árvores de decisão</a:t>
            </a:r>
          </a:p>
          <a:p>
            <a:r>
              <a:rPr lang="pt-BR" dirty="0"/>
              <a:t>Aprendizado não supervisionado</a:t>
            </a:r>
          </a:p>
          <a:p>
            <a:r>
              <a:rPr lang="pt-BR" dirty="0"/>
              <a:t>Redes neurais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235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D80AF7-ED78-FEFF-1D9E-39FEC31D33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3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Alex Solis &quot;That's All Folks!&quot; Print">
            <a:extLst>
              <a:ext uri="{FF2B5EF4-FFF2-40B4-BE49-F238E27FC236}">
                <a16:creationId xmlns:a16="http://schemas.microsoft.com/office/drawing/2014/main" id="{0A154907-0621-5AA6-5661-FB699206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4BEE-5861-116A-069F-1D8F3040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0F3CD-E24C-A5E6-CDA8-9D4BB895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Avaliação 01: (40% da nota)</a:t>
            </a:r>
          </a:p>
          <a:p>
            <a:pPr lvl="1"/>
            <a:r>
              <a:rPr lang="pt-BR" dirty="0"/>
              <a:t>Prova: 6 pontos</a:t>
            </a:r>
          </a:p>
          <a:p>
            <a:pPr lvl="1"/>
            <a:r>
              <a:rPr lang="pt-BR" dirty="0"/>
              <a:t>Trabalho: 3 pontos</a:t>
            </a:r>
          </a:p>
          <a:p>
            <a:pPr lvl="1"/>
            <a:r>
              <a:rPr lang="pt-BR" dirty="0"/>
              <a:t>Deveres de casa: 1 ponto</a:t>
            </a:r>
          </a:p>
          <a:p>
            <a:endParaRPr lang="pt-BR" dirty="0"/>
          </a:p>
          <a:p>
            <a:r>
              <a:rPr lang="pt-BR" dirty="0"/>
              <a:t>Avaliação 02:  (60% da nota)</a:t>
            </a:r>
          </a:p>
          <a:p>
            <a:pPr lvl="1"/>
            <a:r>
              <a:rPr lang="pt-BR" dirty="0"/>
              <a:t>Prova: 6 pontos</a:t>
            </a:r>
          </a:p>
          <a:p>
            <a:pPr lvl="1"/>
            <a:r>
              <a:rPr lang="pt-BR" dirty="0"/>
              <a:t>Trabalho: 3 pontos</a:t>
            </a:r>
          </a:p>
          <a:p>
            <a:pPr lvl="1"/>
            <a:r>
              <a:rPr lang="pt-BR" dirty="0"/>
              <a:t>Deveres de casa: 1 ponto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>
                <a:highlight>
                  <a:srgbClr val="FFFF00"/>
                </a:highlight>
              </a:rPr>
              <a:t>ESTUDEM!!!! E NÃO fiquem de P3!!!</a:t>
            </a:r>
          </a:p>
        </p:txBody>
      </p:sp>
    </p:spTree>
    <p:extLst>
      <p:ext uri="{BB962C8B-B14F-4D97-AF65-F5344CB8AC3E}">
        <p14:creationId xmlns:p14="http://schemas.microsoft.com/office/powerpoint/2010/main" val="120142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2D601-74A8-AA72-4120-3FBB2C73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os deveres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9ED75-0E63-E42D-0DE5-D6636211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Criar um repositório no GIT chamado Aprendizagem de Máquina.</a:t>
            </a:r>
          </a:p>
          <a:p>
            <a:endParaRPr lang="pt-BR" dirty="0"/>
          </a:p>
          <a:p>
            <a:r>
              <a:rPr lang="pt-BR" dirty="0"/>
              <a:t>Criar uma pasta </a:t>
            </a:r>
            <a:r>
              <a:rPr lang="pt-BR" dirty="0" err="1"/>
              <a:t>DeveresDeCasa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Compartilhar o GIT com o professor (Pablocoelho74)</a:t>
            </a:r>
          </a:p>
          <a:p>
            <a:endParaRPr lang="pt-BR" dirty="0"/>
          </a:p>
          <a:p>
            <a:r>
              <a:rPr lang="pt-BR" dirty="0"/>
              <a:t>Para cada dever criar uma pasta abaixo da pasta </a:t>
            </a:r>
            <a:r>
              <a:rPr lang="pt-BR" dirty="0" err="1"/>
              <a:t>DeveresDeCasa</a:t>
            </a:r>
            <a:r>
              <a:rPr lang="pt-BR" dirty="0"/>
              <a:t> com o número do dever da seguinte forma:</a:t>
            </a:r>
          </a:p>
          <a:p>
            <a:pPr lvl="1"/>
            <a:r>
              <a:rPr lang="pt-BR" dirty="0"/>
              <a:t>Dever-99 (onde 99 é o número do dever)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 err="1"/>
              <a:t>DeveresDeCasa</a:t>
            </a:r>
            <a:r>
              <a:rPr lang="pt-BR" dirty="0"/>
              <a:t> \Dever-01</a:t>
            </a:r>
          </a:p>
          <a:p>
            <a:endParaRPr lang="pt-BR" dirty="0"/>
          </a:p>
          <a:p>
            <a:r>
              <a:rPr lang="pt-BR" dirty="0"/>
              <a:t>Devem estar concluídos e </a:t>
            </a:r>
            <a:r>
              <a:rPr lang="pt-BR" dirty="0" err="1"/>
              <a:t>comitados</a:t>
            </a:r>
            <a:r>
              <a:rPr lang="pt-BR" dirty="0"/>
              <a:t> no dia anterior ao início da aula seguinte aquela que o dever foi passado.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71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FBD9C-B708-F514-3D5A-C52DA0C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Calendário</a:t>
            </a:r>
            <a:endParaRPr lang="pt-BR" dirty="0">
              <a:effectLst/>
            </a:endParaRP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63F1E-8E42-317E-4FDC-24C2E1BE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 encontro por semana.</a:t>
            </a:r>
          </a:p>
          <a:p>
            <a:endParaRPr lang="pt-BR" dirty="0"/>
          </a:p>
          <a:p>
            <a:r>
              <a:rPr lang="pt-BR" dirty="0"/>
              <a:t>Todas as aulas vocês terão deveres de casa, exceto a que anteceder as provas e a do dia da prova.</a:t>
            </a:r>
          </a:p>
          <a:p>
            <a:endParaRPr lang="pt-BR" dirty="0"/>
          </a:p>
          <a:p>
            <a:r>
              <a:rPr lang="pt-BR" dirty="0"/>
              <a:t>P1 – Semana de 7/abril</a:t>
            </a:r>
          </a:p>
          <a:p>
            <a:pPr lvl="1"/>
            <a:r>
              <a:rPr lang="pt-BR" dirty="0"/>
              <a:t>Trabalho 1 na semana de 14/abril</a:t>
            </a:r>
          </a:p>
          <a:p>
            <a:pPr lvl="1"/>
            <a:endParaRPr lang="pt-BR" dirty="0"/>
          </a:p>
          <a:p>
            <a:r>
              <a:rPr lang="pt-BR" dirty="0"/>
              <a:t>P2 – Semana de 16/junho</a:t>
            </a:r>
          </a:p>
          <a:p>
            <a:pPr lvl="1"/>
            <a:r>
              <a:rPr lang="pt-BR" dirty="0"/>
              <a:t>Trabalho 2 na semana de 24/junho</a:t>
            </a:r>
          </a:p>
          <a:p>
            <a:pPr lvl="1"/>
            <a:endParaRPr lang="pt-BR" dirty="0"/>
          </a:p>
          <a:p>
            <a:r>
              <a:rPr lang="pt-BR" dirty="0"/>
              <a:t>P3 – Semana de 30/junho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CC8996-084B-9766-7A81-F73BC6A0ADC1}"/>
              </a:ext>
            </a:extLst>
          </p:cNvPr>
          <p:cNvSpPr txBox="1"/>
          <p:nvPr/>
        </p:nvSpPr>
        <p:spPr>
          <a:xfrm>
            <a:off x="6926094" y="3618689"/>
            <a:ext cx="3599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Feriados:</a:t>
            </a:r>
          </a:p>
          <a:p>
            <a:endParaRPr lang="pt-BR" dirty="0"/>
          </a:p>
          <a:p>
            <a:r>
              <a:rPr lang="pt-BR" dirty="0"/>
              <a:t>1 a 4 de março – Carnaval</a:t>
            </a:r>
          </a:p>
          <a:p>
            <a:endParaRPr lang="pt-BR" dirty="0"/>
          </a:p>
          <a:p>
            <a:r>
              <a:rPr lang="pt-BR" dirty="0"/>
              <a:t>21/04 – Tiradentes/aniversário Brasília (só para turma de segunda)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34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17859</TotalTime>
  <Words>2072</Words>
  <Application>Microsoft Office PowerPoint</Application>
  <PresentationFormat>Widescreen</PresentationFormat>
  <Paragraphs>377</Paragraphs>
  <Slides>60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70" baseType="lpstr">
      <vt:lpstr>Aptos</vt:lpstr>
      <vt:lpstr>Arial</vt:lpstr>
      <vt:lpstr>Calibri</vt:lpstr>
      <vt:lpstr>Calibri Light</vt:lpstr>
      <vt:lpstr>Century Gothic</vt:lpstr>
      <vt:lpstr>Courier New</vt:lpstr>
      <vt:lpstr>Lexend</vt:lpstr>
      <vt:lpstr>Open Sans</vt:lpstr>
      <vt:lpstr>Source Sans Pro</vt:lpstr>
      <vt:lpstr>Tema do Office</vt:lpstr>
      <vt:lpstr>Apresentação do PowerPoint</vt:lpstr>
      <vt:lpstr>Apresentações</vt:lpstr>
      <vt:lpstr>Coordenador do Curso</vt:lpstr>
      <vt:lpstr>Professor</vt:lpstr>
      <vt:lpstr>Alunos</vt:lpstr>
      <vt:lpstr>Disciplina - Ementa</vt:lpstr>
      <vt:lpstr>Avaliação</vt:lpstr>
      <vt:lpstr>Sobre os deveres de casa</vt:lpstr>
      <vt:lpstr>Calendário </vt:lpstr>
      <vt:lpstr>Sobre o ambiente dos códigos – Google Colab</vt:lpstr>
      <vt:lpstr>Configuração do ambiente</vt:lpstr>
      <vt:lpstr>INICIANDO OS TRABALHOS</vt:lpstr>
      <vt:lpstr>Qual é o resultado do código abaixo?</vt:lpstr>
      <vt:lpstr>Apresentação do PowerPoint</vt:lpstr>
      <vt:lpstr>Qual é o resultado do código abaixo?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 teste Python</vt:lpstr>
      <vt:lpstr>O aprendizado de máquina</vt:lpstr>
      <vt:lpstr>Geoffrey Hinton e outros</vt:lpstr>
      <vt:lpstr>Algumas aplicações</vt:lpstr>
      <vt:lpstr>Aprendizagem de Máquina (AM)</vt:lpstr>
      <vt:lpstr>Aprendizagem de máquina</vt:lpstr>
      <vt:lpstr>Aprendizagem de Máquina</vt:lpstr>
      <vt:lpstr>AM é Inteligência Artificial?</vt:lpstr>
      <vt:lpstr>Por que usar o Aprendizado de Máquina Forma tradicional de escrever algoritmos</vt:lpstr>
      <vt:lpstr>Aprendizado</vt:lpstr>
      <vt:lpstr>Alguns conceitos adicionais</vt:lpstr>
      <vt:lpstr>Exemplo – Estado inicial</vt:lpstr>
      <vt:lpstr>Exemplo de diferentes configurações de um ambiente</vt:lpstr>
      <vt:lpstr>Alguns conceitos adicionais</vt:lpstr>
      <vt:lpstr>Exemplos de ações possíveis</vt:lpstr>
      <vt:lpstr>Exemplo de modelo de transição</vt:lpstr>
      <vt:lpstr>Alguns conceitos adicionais</vt:lpstr>
      <vt:lpstr>Alguns conceitos adicionais</vt:lpstr>
      <vt:lpstr>Alguns conceitos adicionais</vt:lpstr>
      <vt:lpstr>Alguns conceitos adicionais</vt:lpstr>
      <vt:lpstr>Resumindo...</vt:lpstr>
      <vt:lpstr>E como as máquinas aprendem?</vt:lpstr>
      <vt:lpstr>Tipos diferentes de AM</vt:lpstr>
      <vt:lpstr>Supervisionado/Não Supervisionado</vt:lpstr>
      <vt:lpstr>Gradativamente ou não</vt:lpstr>
      <vt:lpstr>Aprendizado por esforço</vt:lpstr>
      <vt:lpstr>Instância X Modelo</vt:lpstr>
      <vt:lpstr>Momento concurso</vt:lpstr>
      <vt:lpstr>“Causos” – podem ou não ter acontecido</vt:lpstr>
      <vt:lpstr>Dever de casa</vt:lpstr>
      <vt:lpstr>Dever de casa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Pandas</dc:title>
  <dc:creator>Pablo Ferreira</dc:creator>
  <cp:lastModifiedBy>Pablo Ferreira</cp:lastModifiedBy>
  <cp:revision>36</cp:revision>
  <dcterms:created xsi:type="dcterms:W3CDTF">2023-07-26T20:07:56Z</dcterms:created>
  <dcterms:modified xsi:type="dcterms:W3CDTF">2025-02-16T22:31:18Z</dcterms:modified>
</cp:coreProperties>
</file>