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77" r:id="rId6"/>
    <p:sldId id="279" r:id="rId7"/>
    <p:sldId id="282" r:id="rId8"/>
    <p:sldId id="283" r:id="rId9"/>
    <p:sldId id="284" r:id="rId10"/>
    <p:sldId id="281" r:id="rId11"/>
    <p:sldId id="285" r:id="rId12"/>
    <p:sldId id="286" r:id="rId13"/>
    <p:sldId id="34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3" autoAdjust="0"/>
    <p:restoredTop sz="86441" autoAdjust="0"/>
  </p:normalViewPr>
  <p:slideViewPr>
    <p:cSldViewPr snapToGrid="0">
      <p:cViewPr varScale="1">
        <p:scale>
          <a:sx n="55" d="100"/>
          <a:sy n="55" d="100"/>
        </p:scale>
        <p:origin x="90" y="912"/>
      </p:cViewPr>
      <p:guideLst/>
    </p:cSldViewPr>
  </p:slideViewPr>
  <p:outlineViewPr>
    <p:cViewPr>
      <p:scale>
        <a:sx n="33" d="100"/>
        <a:sy n="33" d="100"/>
      </p:scale>
      <p:origin x="0" y="-38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46"/>
    </p:cViewPr>
  </p:sorter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A745F9-DC4B-4D5F-A0CA-644A2EEEE37E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8ECB8-F054-4FF6-96D1-EEC8B22163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522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6AC75-7756-ECB2-D5E4-212CC2D30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C389A7-E98F-B90F-A687-AE06A6BD7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A016C-1FF2-0EA2-6C7B-EC6BCA7B5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3DB2B8-3335-4B9A-B71A-F1F055C543E6}" type="datetime1">
              <a:rPr lang="pt-BR" smtClean="0"/>
              <a:t>19/02/2025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43596-4F6F-6FA2-54A9-66527820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E9EA23-2E2D-76A3-2746-A1EF5659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73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15C2F-5449-1041-37D5-D0971A0E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B31B80-BC40-798C-B2A9-A69DA0AA1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A1E355-3AA5-027A-DD2E-0E2858E3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B2C324-D23E-4529-A2D8-C9D99B5FE2ED}" type="datetime1">
              <a:rPr lang="pt-BR" smtClean="0"/>
              <a:t>19/02/2025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52BD7E-17D9-7CED-A034-1516250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CFBDE5-7CFD-1732-6C12-B163DBFD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6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7CE5F3-5D68-75AA-A89D-0AE874A2A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7A2494-EE02-9DF6-F402-4B2A62D5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414F4-0AD1-B4AD-958C-A1882B48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AB3329-20BA-4AD6-81E4-504C71CD3CA3}" type="datetime1">
              <a:rPr lang="pt-BR" smtClean="0"/>
              <a:t>19/02/2025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48F2F2-E1E5-2582-0A15-DF418298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D61231-4A2F-2E75-08AE-52833541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596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74161" y="142718"/>
            <a:ext cx="11842923" cy="114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174161" y="1436976"/>
            <a:ext cx="11842923" cy="45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475" cy="5249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buNone/>
              <a:defRPr sz="1270"/>
            </a:lvl1pPr>
            <a:lvl2pPr lvl="1" algn="r" rtl="0">
              <a:buNone/>
              <a:defRPr sz="1270"/>
            </a:lvl2pPr>
            <a:lvl3pPr lvl="2" algn="r" rtl="0">
              <a:buNone/>
              <a:defRPr sz="1270"/>
            </a:lvl3pPr>
            <a:lvl4pPr lvl="3" algn="r" rtl="0">
              <a:buNone/>
              <a:defRPr sz="1270"/>
            </a:lvl4pPr>
            <a:lvl5pPr lvl="4" algn="r" rtl="0">
              <a:buNone/>
              <a:defRPr sz="1270"/>
            </a:lvl5pPr>
            <a:lvl6pPr lvl="5" algn="r" rtl="0">
              <a:buNone/>
              <a:defRPr sz="1270"/>
            </a:lvl6pPr>
            <a:lvl7pPr lvl="6" algn="r" rtl="0">
              <a:buNone/>
              <a:defRPr sz="1270"/>
            </a:lvl7pPr>
            <a:lvl8pPr lvl="7" algn="r" rtl="0">
              <a:buNone/>
              <a:defRPr sz="1270"/>
            </a:lvl8pPr>
            <a:lvl9pPr lvl="8" algn="r" rtl="0">
              <a:buNone/>
              <a:defRPr sz="1270"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02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56EA5-F36F-6908-E464-D566C1B5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423C56-A2E7-8089-52B7-2B4054CA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2B1984-9EE3-8835-61C3-C6E2DAC6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93BC4E-6F6D-4103-9638-A2056708321E}" type="datetime1">
              <a:rPr lang="pt-BR" smtClean="0"/>
              <a:t>19/02/2025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A5D7DB-DA6F-C2A4-323F-0B9DFCFD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A3FA9F-159D-A97D-A7A4-4D541C23D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469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B5BE7-DE6F-0FA1-6B33-17E9B6C1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BD5C96-EE06-D9EC-1CA4-848F107D6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EBD5AA-3DBE-FE17-BE63-346299E4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38684C-C319-4F7F-B8ED-AC3E474F62D8}" type="datetime1">
              <a:rPr lang="pt-BR" smtClean="0"/>
              <a:t>19/02/2025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6F8FA-4F0E-4B6C-45CC-B810DD08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EDCB17-2A2D-E4A8-4497-72E8BEA7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51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FFFC-C978-5C1F-3C69-61ABF683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71BB81-360D-0905-B543-4A1D99B46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89F5D1-D5B0-8E4E-A488-916975102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0C524-5154-F967-96FB-AF4F0E63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73DA07-BBC7-4605-B294-6FE6E9B9970C}" type="datetime1">
              <a:rPr lang="pt-BR" smtClean="0"/>
              <a:t>19/02/2025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0037AF-D72B-06C2-B45B-4F546493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6DD049-7237-C513-5333-123EFFB3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84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F32C4-CDC2-8ED9-9F2F-BABBD97A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A061D3-E960-82C1-F32F-28F119858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090ED3-EB6E-D0F4-0796-046B92887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123545-4D4A-0C8B-8C62-2C80D8B50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3B5A0E-47EB-CE9E-49E2-86DA0914C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A2DE48-B0D3-5142-FC66-143F6C31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A87D39-45C3-4744-A2D5-7A0918AC86EB}" type="datetime1">
              <a:rPr lang="pt-BR" smtClean="0"/>
              <a:t>19/02/2025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8198E9-7FD7-E65B-3419-97D8AB18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D84C55-D867-2D17-EF19-E169B71E2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8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D2D59-FFD0-BDB7-64C5-2200C683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A741F8-4078-DCB3-27C6-18E75963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6C7EF0-1B35-4508-BF3B-7152A062C8DB}" type="datetime1">
              <a:rPr lang="pt-BR" smtClean="0"/>
              <a:t>19/02/2025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47F29F-0177-670F-02A9-196D18B2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3FDFF2D-D8E1-6A09-337F-F2F786FF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2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ACAAF6-776B-899A-0F6A-60CE412E5E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C8F9BB-0518-4228-A7F8-67CAE907AE8C}" type="datetime1">
              <a:rPr lang="pt-BR" smtClean="0"/>
              <a:t>19/02/2025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18F38B-6E7F-4A52-3A46-A32814B7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AE8D73-F76E-2045-7E2E-00CAD3C4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78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23A7E-85B2-DDB5-7BD1-1C6FF2DA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07FF98-5C98-7FA0-E3C8-ECE4DE4A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AED835-A7E6-0284-821F-3A6C868B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DA7FCE-08D5-162E-6BCD-55758FD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8F5AD3-1BD3-4CE9-9992-BF9CB1359159}" type="datetime1">
              <a:rPr lang="pt-BR" smtClean="0"/>
              <a:t>19/02/2025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4C40A6-C816-C703-1F4D-773677D8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228429-DA78-3D0C-975D-2E077078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32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7415D-5502-EB9A-BCCA-C0800DC1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4F4B31-AB63-16D2-4712-A291760CA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26274C-C500-D86A-35EE-2C72E8E9C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F91E7C-783A-ED4B-3D2F-63080B4E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07190-5741-4701-9BE5-1B2B72C3EE88}" type="datetime1">
              <a:rPr lang="pt-BR" smtClean="0"/>
              <a:t>19/02/2025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06A94-FEED-ADB5-525A-A64A2F6C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64F4EA-2A5A-988E-9331-205C60F69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1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CCA5A3-E118-AA8A-047E-B3542B4E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7D2963-597E-2A17-40E8-F4E1BB78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r>
              <a:rPr lang="pt-BR" dirty="0" err="1"/>
              <a:t>ºº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706FBF-E72D-C11B-47E5-ADC722ADB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CONTRUÇÃO DE BACKEND – 1º/2024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ECA43C-76FC-C6CB-1824-346086B43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1FAE-018D-4CEC-8F35-97677C9A656B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Google Shape;11;p1">
            <a:extLst>
              <a:ext uri="{FF2B5EF4-FFF2-40B4-BE49-F238E27FC236}">
                <a16:creationId xmlns:a16="http://schemas.microsoft.com/office/drawing/2014/main" id="{3FA8CA0F-32EE-BD4D-0D15-EFA8CA73FF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141333" y="6161034"/>
            <a:ext cx="1899466" cy="54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6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rAz2Ff8s88" TargetMode="External"/><Relationship Id="rId2" Type="http://schemas.openxmlformats.org/officeDocument/2006/relationships/hyperlink" Target="https://www.youtube.com/watch?v=192HgwRgOY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3zr57hZjM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B6A6A6-FC36-4B58-52A4-4D4B09629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3075"/>
            <a:ext cx="10515600" cy="4351338"/>
          </a:xfrm>
        </p:spPr>
        <p:txBody>
          <a:bodyPr/>
          <a:lstStyle/>
          <a:p>
            <a:r>
              <a:rPr lang="pt-BR" dirty="0"/>
              <a:t>Repositório de arquivos com controle de versão.</a:t>
            </a:r>
          </a:p>
          <a:p>
            <a:pPr lvl="1"/>
            <a:r>
              <a:rPr lang="pt-BR" dirty="0"/>
              <a:t>Mantem controle de mudanças no código.</a:t>
            </a:r>
          </a:p>
          <a:p>
            <a:pPr lvl="1"/>
            <a:r>
              <a:rPr lang="pt-BR" dirty="0"/>
              <a:t>Permite colaboração mais fácil – sincroniza código entre os desenvolvedores.</a:t>
            </a:r>
          </a:p>
        </p:txBody>
      </p:sp>
      <p:sp>
        <p:nvSpPr>
          <p:cNvPr id="20" name="Nuvem 19">
            <a:extLst>
              <a:ext uri="{FF2B5EF4-FFF2-40B4-BE49-F238E27FC236}">
                <a16:creationId xmlns:a16="http://schemas.microsoft.com/office/drawing/2014/main" id="{515D756E-833B-14BD-6B00-69DCCE0907CA}"/>
              </a:ext>
            </a:extLst>
          </p:cNvPr>
          <p:cNvSpPr/>
          <p:nvPr/>
        </p:nvSpPr>
        <p:spPr>
          <a:xfrm>
            <a:off x="4871546" y="2963918"/>
            <a:ext cx="2948152" cy="1423710"/>
          </a:xfrm>
          <a:prstGeom prst="cloud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4D363-8CCC-32BB-46A3-57B6B1BF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</a:p>
        </p:txBody>
      </p:sp>
      <p:pic>
        <p:nvPicPr>
          <p:cNvPr id="5" name="Gráfico 4" descr="Programador com preenchimento sólido">
            <a:extLst>
              <a:ext uri="{FF2B5EF4-FFF2-40B4-BE49-F238E27FC236}">
                <a16:creationId xmlns:a16="http://schemas.microsoft.com/office/drawing/2014/main" id="{298F71D9-F359-F964-81D9-EE5C039C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866" y="5121831"/>
            <a:ext cx="1190069" cy="1190069"/>
          </a:xfrm>
          <a:prstGeom prst="rect">
            <a:avLst/>
          </a:prstGeom>
        </p:spPr>
      </p:pic>
      <p:pic>
        <p:nvPicPr>
          <p:cNvPr id="7" name="Gráfico 6" descr="Programador estrutura de tópicos">
            <a:extLst>
              <a:ext uri="{FF2B5EF4-FFF2-40B4-BE49-F238E27FC236}">
                <a16:creationId xmlns:a16="http://schemas.microsoft.com/office/drawing/2014/main" id="{2BBA1C26-2879-9C2A-6511-20FE94775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1376" y="5121831"/>
            <a:ext cx="1190069" cy="1190069"/>
          </a:xfrm>
          <a:prstGeom prst="rect">
            <a:avLst/>
          </a:prstGeom>
        </p:spPr>
      </p:pic>
      <p:pic>
        <p:nvPicPr>
          <p:cNvPr id="9" name="Gráfico 8" descr="Programadora com preenchimento sólido">
            <a:extLst>
              <a:ext uri="{FF2B5EF4-FFF2-40B4-BE49-F238E27FC236}">
                <a16:creationId xmlns:a16="http://schemas.microsoft.com/office/drawing/2014/main" id="{E7BC0A91-29B6-4214-7A55-4E3125386A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8397" y="5054362"/>
            <a:ext cx="1190069" cy="1190069"/>
          </a:xfrm>
          <a:prstGeom prst="rect">
            <a:avLst/>
          </a:prstGeom>
        </p:spPr>
      </p:pic>
      <p:pic>
        <p:nvPicPr>
          <p:cNvPr id="11" name="Gráfico 10" descr="Programadora estrutura de tópicos">
            <a:extLst>
              <a:ext uri="{FF2B5EF4-FFF2-40B4-BE49-F238E27FC236}">
                <a16:creationId xmlns:a16="http://schemas.microsoft.com/office/drawing/2014/main" id="{81234D6C-C950-913E-A1AE-C665C77683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39886" y="5121831"/>
            <a:ext cx="1190069" cy="1190069"/>
          </a:xfrm>
          <a:prstGeom prst="rect">
            <a:avLst/>
          </a:prstGeom>
        </p:spPr>
      </p:pic>
      <p:pic>
        <p:nvPicPr>
          <p:cNvPr id="13" name="Gráfico 12" descr="Banco de dados com preenchimento sólido">
            <a:extLst>
              <a:ext uri="{FF2B5EF4-FFF2-40B4-BE49-F238E27FC236}">
                <a16:creationId xmlns:a16="http://schemas.microsoft.com/office/drawing/2014/main" id="{960741AC-B733-5DCA-BEE5-E5968BC83C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48546" y="3792593"/>
            <a:ext cx="544128" cy="544128"/>
          </a:xfrm>
          <a:prstGeom prst="rect">
            <a:avLst/>
          </a:prstGeom>
        </p:spPr>
      </p:pic>
      <p:pic>
        <p:nvPicPr>
          <p:cNvPr id="15" name="Gráfico 14" descr="Computador com preenchimento sólido">
            <a:extLst>
              <a:ext uri="{FF2B5EF4-FFF2-40B4-BE49-F238E27FC236}">
                <a16:creationId xmlns:a16="http://schemas.microsoft.com/office/drawing/2014/main" id="{CEBEBA27-99A2-B4C2-7D6F-A3016B12E2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3359" y="2719275"/>
            <a:ext cx="1905282" cy="1905282"/>
          </a:xfrm>
          <a:prstGeom prst="rect">
            <a:avLst/>
          </a:prstGeom>
        </p:spPr>
      </p:pic>
      <p:pic>
        <p:nvPicPr>
          <p:cNvPr id="16" name="Gráfico 15" descr="Banco de dados com preenchimento sólido">
            <a:extLst>
              <a:ext uri="{FF2B5EF4-FFF2-40B4-BE49-F238E27FC236}">
                <a16:creationId xmlns:a16="http://schemas.microsoft.com/office/drawing/2014/main" id="{FB6E6DD9-09A0-EC6A-65A6-6DFE8AB3D5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31099" y="6028863"/>
            <a:ext cx="363669" cy="363669"/>
          </a:xfrm>
          <a:prstGeom prst="rect">
            <a:avLst/>
          </a:prstGeom>
        </p:spPr>
      </p:pic>
      <p:pic>
        <p:nvPicPr>
          <p:cNvPr id="17" name="Gráfico 16" descr="Banco de dados com preenchimento sólido">
            <a:extLst>
              <a:ext uri="{FF2B5EF4-FFF2-40B4-BE49-F238E27FC236}">
                <a16:creationId xmlns:a16="http://schemas.microsoft.com/office/drawing/2014/main" id="{6B83984A-0EA5-BD29-21A7-75822AD669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39609" y="5995128"/>
            <a:ext cx="363669" cy="363669"/>
          </a:xfrm>
          <a:prstGeom prst="rect">
            <a:avLst/>
          </a:prstGeom>
        </p:spPr>
      </p:pic>
      <p:pic>
        <p:nvPicPr>
          <p:cNvPr id="18" name="Gráfico 17" descr="Banco de dados com preenchimento sólido">
            <a:extLst>
              <a:ext uri="{FF2B5EF4-FFF2-40B4-BE49-F238E27FC236}">
                <a16:creationId xmlns:a16="http://schemas.microsoft.com/office/drawing/2014/main" id="{FD6C6309-F01C-7B23-A191-7C9C3E2E48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2324" y="5995127"/>
            <a:ext cx="363669" cy="363669"/>
          </a:xfrm>
          <a:prstGeom prst="rect">
            <a:avLst/>
          </a:prstGeom>
        </p:spPr>
      </p:pic>
      <p:pic>
        <p:nvPicPr>
          <p:cNvPr id="19" name="Gráfico 18" descr="Banco de dados com preenchimento sólido">
            <a:extLst>
              <a:ext uri="{FF2B5EF4-FFF2-40B4-BE49-F238E27FC236}">
                <a16:creationId xmlns:a16="http://schemas.microsoft.com/office/drawing/2014/main" id="{031F65BB-9F5C-F0A6-F771-7771453C88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466562" y="5904211"/>
            <a:ext cx="363669" cy="363669"/>
          </a:xfrm>
          <a:prstGeom prst="rect">
            <a:avLst/>
          </a:prstGeom>
        </p:spPr>
      </p:pic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75BC06C4-7F3C-C964-2787-13242305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45" y="3224133"/>
            <a:ext cx="1090178" cy="6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D1CB532-0018-5DF8-6866-35738B55B4FD}"/>
              </a:ext>
            </a:extLst>
          </p:cNvPr>
          <p:cNvCxnSpPr/>
          <p:nvPr/>
        </p:nvCxnSpPr>
        <p:spPr>
          <a:xfrm flipV="1">
            <a:off x="2681024" y="4256690"/>
            <a:ext cx="4267522" cy="177217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240BC7E-6602-D6D5-E9C2-FE8669054E03}"/>
              </a:ext>
            </a:extLst>
          </p:cNvPr>
          <p:cNvCxnSpPr/>
          <p:nvPr/>
        </p:nvCxnSpPr>
        <p:spPr>
          <a:xfrm flipV="1">
            <a:off x="5683090" y="4409090"/>
            <a:ext cx="1417856" cy="150823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E30F40-099E-5B93-467F-ED827515A762}"/>
              </a:ext>
            </a:extLst>
          </p:cNvPr>
          <p:cNvCxnSpPr/>
          <p:nvPr/>
        </p:nvCxnSpPr>
        <p:spPr>
          <a:xfrm flipH="1" flipV="1">
            <a:off x="7318158" y="4409090"/>
            <a:ext cx="240148" cy="153914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D307E6F9-7D59-8BE5-A1DC-6D9BEBA3C939}"/>
              </a:ext>
            </a:extLst>
          </p:cNvPr>
          <p:cNvCxnSpPr/>
          <p:nvPr/>
        </p:nvCxnSpPr>
        <p:spPr>
          <a:xfrm flipH="1" flipV="1">
            <a:off x="7488277" y="4336721"/>
            <a:ext cx="3085884" cy="156749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81FD7A-FBE1-7A11-6245-57E88BC7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36B40-5384-9D61-6821-F7B87234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03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C5A6E-AD30-7AD6-0B7D-C12121DF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ramificações (</a:t>
            </a:r>
            <a:r>
              <a:rPr lang="pt-BR" dirty="0" err="1"/>
              <a:t>branches</a:t>
            </a:r>
            <a:r>
              <a:rPr lang="pt-BR" dirty="0"/>
              <a:t>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BE4223-53E0-7F49-9CC6-4B69024D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79786" y="1452773"/>
            <a:ext cx="9330559" cy="488299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E8DF2C-4D2C-F0F3-7824-00578246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A16841-4FF1-63BC-956D-64140C50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92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B6309-6659-91CD-9C3D-78FBAEF2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- </a:t>
            </a:r>
            <a:r>
              <a:rPr lang="pt-BR" dirty="0" err="1"/>
              <a:t>Fork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5EACAF-DE21-0072-B4E2-C9716722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Clona um repositório inteiro. </a:t>
            </a:r>
          </a:p>
          <a:p>
            <a:endParaRPr lang="pt-BR" dirty="0"/>
          </a:p>
          <a:p>
            <a:r>
              <a:rPr lang="pt-BR" dirty="0"/>
              <a:t>Para voltar o código para o repositório original abre-se um PULL REQUEST (um </a:t>
            </a:r>
            <a:r>
              <a:rPr lang="pt-BR" dirty="0" err="1"/>
              <a:t>pull</a:t>
            </a:r>
            <a:r>
              <a:rPr lang="pt-BR" dirty="0"/>
              <a:t> que precisa ser aprovado).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33492A-40EC-622E-3093-ADC4D220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736A9C-A581-667A-6CFC-2BE9C8EC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8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7B08C-5111-EC04-3A5B-40E83270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</a:t>
            </a:r>
            <a:r>
              <a:rPr lang="pt-BR" baseline="0" dirty="0"/>
              <a:t> - Pages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925D5-8490-3E5E-E0C1-352A44EE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&lt;nome de usuário&gt;.github.io -&gt; Cria automaticamente um website para você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DD5A6E-B7AF-8A51-C340-E588EDA7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555475-996F-2B44-E1D7-4860CB5E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48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B8C38-F5B2-CA33-01B0-CF75D0FCC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66821A7-E341-C9BE-1C7D-9ED9AD67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para consulta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D35AAC4-3837-3A76-A503-7C2F2B1D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GitHub</a:t>
            </a:r>
          </a:p>
          <a:p>
            <a:pPr lvl="1"/>
            <a:r>
              <a:rPr lang="pt-BR" dirty="0"/>
              <a:t>Básico: https://www.youtube.com/watch?v=_hZf1teRFNg</a:t>
            </a:r>
          </a:p>
          <a:p>
            <a:pPr lvl="1"/>
            <a:r>
              <a:rPr lang="pt-BR" dirty="0"/>
              <a:t>Mais completo: </a:t>
            </a:r>
            <a:r>
              <a:rPr lang="pt-BR" dirty="0">
                <a:hlinkClick r:id="rId2"/>
              </a:rPr>
              <a:t>https://www.youtube.com/watch?v=192HgwRgOYE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DesignPattern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Super básico: https://www.youtube.com/watch?v=J-lHpiu-Twk</a:t>
            </a:r>
          </a:p>
          <a:p>
            <a:pPr lvl="1"/>
            <a:r>
              <a:rPr lang="pt-BR" dirty="0"/>
              <a:t>Básico: </a:t>
            </a:r>
            <a:r>
              <a:rPr lang="pt-BR" dirty="0">
                <a:hlinkClick r:id="rId3"/>
              </a:rPr>
              <a:t>https://www.youtube.com/watch?v=arAz2Ff8s88</a:t>
            </a:r>
            <a:endParaRPr lang="pt-BR" dirty="0"/>
          </a:p>
          <a:p>
            <a:pPr lvl="1"/>
            <a:r>
              <a:rPr lang="pt-BR" dirty="0"/>
              <a:t>Intermediário: </a:t>
            </a:r>
            <a:r>
              <a:rPr lang="pt-BR" dirty="0">
                <a:hlinkClick r:id="rId4"/>
              </a:rPr>
              <a:t>https://www.youtube.com/watch?v=A3zr57hZjMo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Arquitetura WEB:</a:t>
            </a:r>
          </a:p>
          <a:p>
            <a:pPr lvl="1"/>
            <a:r>
              <a:rPr lang="pt-BR" dirty="0"/>
              <a:t>Básico: https://www.youtube.com/watch?v=heUlEWyhA6Q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41BDE5C-D0BE-A298-88FC-F61C75C9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5A7D69-6F69-6972-D16A-DA19A866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10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30888-FA1C-7948-BC79-8F44DCB7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– Criar um repositório vazio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14EB4E-3F82-1C74-C5F2-65391971E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hlinkClick r:id="rId2"/>
              </a:rPr>
              <a:t>https://github.com/new</a:t>
            </a:r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Nome do repositório – qualquer nome, desde que seja único.</a:t>
            </a:r>
          </a:p>
          <a:p>
            <a:pPr lvl="1"/>
            <a:r>
              <a:rPr lang="pt-BR" dirty="0"/>
              <a:t>Público OU Privado</a:t>
            </a:r>
          </a:p>
          <a:p>
            <a:pPr lvl="2"/>
            <a:r>
              <a:rPr lang="pt-BR" dirty="0"/>
              <a:t>O Público não necessariamente permite alterações no seu código, apenas deixa ele disponível para outros usuários baixarem.</a:t>
            </a:r>
          </a:p>
          <a:p>
            <a:pPr lvl="2"/>
            <a:endParaRPr lang="pt-BR" dirty="0"/>
          </a:p>
          <a:p>
            <a:r>
              <a:rPr lang="pt-BR" dirty="0"/>
              <a:t>Depois de criar o repositório – Clonar para o seu computador: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b="1" dirty="0" err="1"/>
              <a:t>git</a:t>
            </a:r>
            <a:r>
              <a:rPr lang="pt-BR" b="1" dirty="0"/>
              <a:t> clone &lt;</a:t>
            </a:r>
            <a:r>
              <a:rPr lang="pt-BR" b="1" dirty="0" err="1"/>
              <a:t>url</a:t>
            </a:r>
            <a:r>
              <a:rPr lang="pt-BR" b="1" dirty="0"/>
              <a:t>&gt;			Autenticação HTTPS ou SSH</a:t>
            </a:r>
          </a:p>
          <a:p>
            <a:pPr marL="457200" lvl="1" indent="0">
              <a:buNone/>
            </a:pPr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C3D7F49-937B-B864-BA0D-CFC1BF46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A011CF-C206-86EE-8ABE-A3EA65AF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98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A75AD-4798-767B-DB77-85BB642B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– Salvando arquivos locais no servidor (PUSH)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18140-E127-2626-846C-CBA50A9B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Após alterar os arquivos no seu repositório você deve copiar os arquivos para o servidor.</a:t>
            </a:r>
          </a:p>
          <a:p>
            <a:endParaRPr lang="pt-BR" dirty="0"/>
          </a:p>
          <a:p>
            <a:r>
              <a:rPr lang="pt-BR" dirty="0"/>
              <a:t>3 passos:</a:t>
            </a:r>
          </a:p>
          <a:p>
            <a:pPr lvl="1"/>
            <a:r>
              <a:rPr lang="pt-BR" dirty="0"/>
              <a:t>ADICIONAR o(s) arquivo(s) que você quer copiar: </a:t>
            </a:r>
          </a:p>
          <a:p>
            <a:pPr lvl="1"/>
            <a:endParaRPr lang="pt-BR" dirty="0"/>
          </a:p>
          <a:p>
            <a:pPr marL="0" indent="0" algn="ctr">
              <a:buNone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dirty="0"/>
              <a:t>&lt;nome do arquivo&gt;</a:t>
            </a:r>
          </a:p>
          <a:p>
            <a:pPr marL="0" indent="0">
              <a:buNone/>
            </a:pPr>
            <a:endParaRPr lang="pt-BR" b="1" dirty="0"/>
          </a:p>
          <a:p>
            <a:pPr lvl="1"/>
            <a:r>
              <a:rPr lang="pt-BR" dirty="0"/>
              <a:t>	Realizar o COMMIT</a:t>
            </a:r>
          </a:p>
          <a:p>
            <a:pPr marL="0" lvl="1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pt-BR" sz="2800" b="1" dirty="0" err="1"/>
              <a:t>git</a:t>
            </a:r>
            <a:r>
              <a:rPr lang="pt-BR" sz="2800" b="1" dirty="0"/>
              <a:t> </a:t>
            </a:r>
            <a:r>
              <a:rPr lang="pt-BR" sz="2800" b="1" dirty="0" err="1"/>
              <a:t>commit</a:t>
            </a:r>
            <a:r>
              <a:rPr lang="pt-BR" sz="2800" b="1" dirty="0"/>
              <a:t> -m “mensagem”</a:t>
            </a:r>
          </a:p>
          <a:p>
            <a:pPr lvl="1"/>
            <a:r>
              <a:rPr lang="pt-BR" sz="2800" dirty="0"/>
              <a:t>	</a:t>
            </a:r>
            <a:r>
              <a:rPr lang="pt-BR" dirty="0"/>
              <a:t>Realizar o PUSH</a:t>
            </a:r>
          </a:p>
          <a:p>
            <a:pPr marL="0" lvl="1" indent="0" algn="ctr">
              <a:lnSpc>
                <a:spcPct val="100000"/>
              </a:lnSpc>
              <a:spcBef>
                <a:spcPts val="1000"/>
              </a:spcBef>
              <a:buNone/>
            </a:pPr>
            <a:r>
              <a:rPr lang="pt-BR" sz="2800" b="1" dirty="0" err="1"/>
              <a:t>git</a:t>
            </a:r>
            <a:r>
              <a:rPr lang="pt-BR" sz="2800" b="1" dirty="0"/>
              <a:t> </a:t>
            </a:r>
            <a:r>
              <a:rPr lang="pt-BR" sz="2800" b="1" dirty="0" err="1"/>
              <a:t>push</a:t>
            </a:r>
            <a:endParaRPr lang="pt-BR" sz="2800" b="1" dirty="0"/>
          </a:p>
          <a:p>
            <a:pPr marL="0" lvl="1" indent="0" algn="ctr">
              <a:lnSpc>
                <a:spcPct val="100000"/>
              </a:lnSpc>
              <a:spcBef>
                <a:spcPts val="1000"/>
              </a:spcBef>
              <a:buNone/>
            </a:pPr>
            <a:endParaRPr lang="pt-BR" sz="2800" b="1" dirty="0"/>
          </a:p>
          <a:p>
            <a:pPr marL="0" lvl="1" indent="0" algn="ctr">
              <a:lnSpc>
                <a:spcPct val="100000"/>
              </a:lnSpc>
              <a:spcBef>
                <a:spcPts val="1000"/>
              </a:spcBef>
              <a:buNone/>
            </a:pPr>
            <a:endParaRPr lang="pt-BR" sz="28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D2D009-189E-D1EB-D937-E1A6D15A3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154AF3-73D8-E5E1-5B27-2C6088E1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04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FEA64-F590-C545-7FD1-D243C1AC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– comandos adicionais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8B541-B220-998E-1F23-1E1CCE04F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status -&gt; </a:t>
            </a:r>
            <a:r>
              <a:rPr lang="pt-BR" dirty="0"/>
              <a:t>mostra as diferenças entre o repositório local e o do servidor.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commit</a:t>
            </a:r>
            <a:r>
              <a:rPr lang="pt-BR" b="1" dirty="0"/>
              <a:t> –</a:t>
            </a:r>
            <a:r>
              <a:rPr lang="pt-BR" b="1" dirty="0" err="1"/>
              <a:t>am</a:t>
            </a:r>
            <a:r>
              <a:rPr lang="pt-BR" b="1" dirty="0"/>
              <a:t> “&lt;MENSAGEM&gt;”</a:t>
            </a:r>
            <a:r>
              <a:rPr lang="pt-BR" dirty="0"/>
              <a:t>  -&gt; faz </a:t>
            </a:r>
            <a:r>
              <a:rPr lang="pt-BR" dirty="0" err="1"/>
              <a:t>commit</a:t>
            </a:r>
            <a:r>
              <a:rPr lang="pt-BR" dirty="0"/>
              <a:t> de todos os arquivos do </a:t>
            </a:r>
            <a:r>
              <a:rPr lang="pt-BR" dirty="0" err="1"/>
              <a:t>respositórios</a:t>
            </a:r>
            <a:r>
              <a:rPr lang="pt-BR" dirty="0"/>
              <a:t> + mensagem do </a:t>
            </a:r>
            <a:r>
              <a:rPr lang="pt-BR" dirty="0" err="1"/>
              <a:t>commit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r>
              <a:rPr lang="pt-BR" b="1" dirty="0"/>
              <a:t> </a:t>
            </a:r>
            <a:r>
              <a:rPr lang="pt-BR" dirty="0"/>
              <a:t>-&gt; baixa o repositório atualizado na estação de trabalho.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1B3F3D-3C3F-F39A-4B23-529E26CC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D5ED49-170B-B812-0D4D-713EFCC3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43F6D-ECF1-74D0-0404-BCE8E5A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– Conflitos de mescla (merge)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1A278D-4693-CFD4-3B16-3B5443A7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acontece se tentar baixar um arquivo que foi alterado por outra pessoa no servidor e você também mudou ele </a:t>
            </a:r>
            <a:r>
              <a:rPr lang="pt-BR" dirty="0" err="1"/>
              <a:t>locamente</a:t>
            </a:r>
            <a:r>
              <a:rPr lang="pt-BR" dirty="0"/>
              <a:t>?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CONFLITO!!!!!! </a:t>
            </a:r>
          </a:p>
          <a:p>
            <a:pPr marL="0" indent="0" algn="ctr">
              <a:buNone/>
            </a:pPr>
            <a:r>
              <a:rPr lang="pt-BR" dirty="0"/>
              <a:t>Merge </a:t>
            </a:r>
            <a:r>
              <a:rPr lang="pt-BR" dirty="0" err="1"/>
              <a:t>Conflict</a:t>
            </a:r>
            <a:r>
              <a:rPr lang="pt-BR" dirty="0"/>
              <a:t> – Conflito de Mescla ou Conflito de Merge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Analisar o conflito. Resolvê-lo e fazer um </a:t>
            </a:r>
            <a:r>
              <a:rPr lang="pt-BR" dirty="0" err="1"/>
              <a:t>commit</a:t>
            </a:r>
            <a:r>
              <a:rPr lang="pt-BR" dirty="0"/>
              <a:t> para resolvê-lo.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6696C7-08A3-ABB5-9B94-35102E8A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F84301-0759-5ACD-EAD4-3B691EE2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20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B974-0455-2728-F613-C29686E6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F1C6-69D5-50D1-8359-FF009848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– comandos adicionais (2)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1C6FCA-0FB0-98CC-9E3E-D44CBE2BD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log -&gt; </a:t>
            </a:r>
            <a:r>
              <a:rPr lang="pt-BR" dirty="0"/>
              <a:t>mostra todas as mudanças realizadas no repositório.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reset -&gt; </a:t>
            </a:r>
            <a:r>
              <a:rPr lang="pt-BR" dirty="0"/>
              <a:t>volta para uma versão anterior do repositório.</a:t>
            </a:r>
          </a:p>
          <a:p>
            <a:pPr marL="0" indent="0">
              <a:buNone/>
            </a:pPr>
            <a:r>
              <a:rPr lang="pt-BR" dirty="0"/>
              <a:t>	Há uma série de parâmetros para o reset. </a:t>
            </a:r>
          </a:p>
          <a:p>
            <a:pPr marL="0" indent="0">
              <a:buNone/>
            </a:pPr>
            <a:r>
              <a:rPr lang="pt-BR" dirty="0"/>
              <a:t>		--hard (altera todos os arquivos)</a:t>
            </a:r>
          </a:p>
          <a:p>
            <a:pPr marL="0" indent="0">
              <a:buNone/>
            </a:pPr>
            <a:r>
              <a:rPr lang="pt-BR" dirty="0"/>
              <a:t>			--hard &lt;</a:t>
            </a:r>
            <a:r>
              <a:rPr lang="pt-BR" dirty="0" err="1"/>
              <a:t>commit</a:t>
            </a:r>
            <a:r>
              <a:rPr lang="pt-BR" dirty="0"/>
              <a:t>&gt; volta a versão de um </a:t>
            </a:r>
            <a:r>
              <a:rPr lang="pt-BR" dirty="0" err="1"/>
              <a:t>commit</a:t>
            </a:r>
            <a:r>
              <a:rPr lang="pt-BR" dirty="0"/>
              <a:t> 							específico</a:t>
            </a:r>
          </a:p>
          <a:p>
            <a:pPr marL="0" indent="0">
              <a:buNone/>
            </a:pPr>
            <a:r>
              <a:rPr lang="pt-BR" dirty="0"/>
              <a:t>			-- hard </a:t>
            </a:r>
            <a:r>
              <a:rPr lang="pt-BR" dirty="0" err="1"/>
              <a:t>origin</a:t>
            </a:r>
            <a:r>
              <a:rPr lang="pt-BR" dirty="0"/>
              <a:t>/master (grava os arquivos que estão 						no </a:t>
            </a:r>
            <a:r>
              <a:rPr lang="pt-BR" dirty="0" err="1"/>
              <a:t>github</a:t>
            </a:r>
            <a:r>
              <a:rPr lang="pt-BR" dirty="0"/>
              <a:t> sobre o seu repositório local)</a:t>
            </a:r>
          </a:p>
          <a:p>
            <a:pPr marL="0" indent="0">
              <a:buNone/>
            </a:pPr>
            <a:endParaRPr lang="pt-BR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18E8B9-A2A0-3E1E-57CB-5448E47B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8F1388-EE8E-0FF8-8320-1544E714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51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A028-6A7A-CF58-F68D-1E6321150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FD5AF-3CBC-2567-FB7B-AB81F468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– </a:t>
            </a:r>
            <a:r>
              <a:rPr lang="pt-BR" dirty="0" err="1"/>
              <a:t>Branches</a:t>
            </a:r>
            <a:r>
              <a:rPr lang="pt-BR" dirty="0"/>
              <a:t> (ramificações)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0089C23-060C-2E33-1033-6FEC44290F5A}"/>
              </a:ext>
            </a:extLst>
          </p:cNvPr>
          <p:cNvSpPr/>
          <p:nvPr/>
        </p:nvSpPr>
        <p:spPr>
          <a:xfrm>
            <a:off x="693683" y="2924791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F78F946-BF79-032C-A1BC-21FFFDE1B6C6}"/>
              </a:ext>
            </a:extLst>
          </p:cNvPr>
          <p:cNvSpPr/>
          <p:nvPr/>
        </p:nvSpPr>
        <p:spPr>
          <a:xfrm>
            <a:off x="1865587" y="2924791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v2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075BB86-2CDE-9A5C-E611-6B381329AE35}"/>
              </a:ext>
            </a:extLst>
          </p:cNvPr>
          <p:cNvCxnSpPr/>
          <p:nvPr/>
        </p:nvCxnSpPr>
        <p:spPr>
          <a:xfrm>
            <a:off x="1303283" y="3234846"/>
            <a:ext cx="56230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7A9D9BA7-2A18-23E1-CB40-967519463E25}"/>
              </a:ext>
            </a:extLst>
          </p:cNvPr>
          <p:cNvSpPr/>
          <p:nvPr/>
        </p:nvSpPr>
        <p:spPr>
          <a:xfrm>
            <a:off x="3037491" y="2924791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v3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EFE7655-BBA0-A455-2AFC-B211388CB7B6}"/>
              </a:ext>
            </a:extLst>
          </p:cNvPr>
          <p:cNvCxnSpPr/>
          <p:nvPr/>
        </p:nvCxnSpPr>
        <p:spPr>
          <a:xfrm>
            <a:off x="2475187" y="3234846"/>
            <a:ext cx="56230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9AA541C-4E30-8CF4-52E4-A0A5C5A47F14}"/>
              </a:ext>
            </a:extLst>
          </p:cNvPr>
          <p:cNvSpPr txBox="1"/>
          <p:nvPr/>
        </p:nvSpPr>
        <p:spPr>
          <a:xfrm>
            <a:off x="5623033" y="2274838"/>
            <a:ext cx="35314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Alterações lineares são limitantes.</a:t>
            </a:r>
          </a:p>
          <a:p>
            <a:endParaRPr lang="pt-BR" dirty="0"/>
          </a:p>
          <a:p>
            <a:r>
              <a:rPr lang="pt-BR" dirty="0"/>
              <a:t>Dificultam o trabalho em equipe (várias pessoas desenvolvendo ao mesmo tempo)</a:t>
            </a:r>
          </a:p>
          <a:p>
            <a:endParaRPr lang="pt-BR" dirty="0"/>
          </a:p>
          <a:p>
            <a:r>
              <a:rPr lang="pt-BR" dirty="0"/>
              <a:t>Dificultam a resolução de um bug em versão anterior a atual.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FC9E02-21E4-6BDE-B640-C45A9DBC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597747-2AAB-52C3-D5C2-300A0C17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31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B03A9-C00D-4EF4-9A77-E9C0CE17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B5580-E8D0-552A-FADD-8AAA5D4F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–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1DC36A5-8234-FD26-C516-09903ADA2915}"/>
              </a:ext>
            </a:extLst>
          </p:cNvPr>
          <p:cNvSpPr/>
          <p:nvPr/>
        </p:nvSpPr>
        <p:spPr>
          <a:xfrm>
            <a:off x="693683" y="2924791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1AE0F33-AC0C-3645-C694-8E78D8D694B3}"/>
              </a:ext>
            </a:extLst>
          </p:cNvPr>
          <p:cNvSpPr/>
          <p:nvPr/>
        </p:nvSpPr>
        <p:spPr>
          <a:xfrm>
            <a:off x="1865587" y="2924791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v2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15C79B9-C0A6-0CF0-4521-8CB2E683CDDA}"/>
              </a:ext>
            </a:extLst>
          </p:cNvPr>
          <p:cNvCxnSpPr/>
          <p:nvPr/>
        </p:nvCxnSpPr>
        <p:spPr>
          <a:xfrm>
            <a:off x="1303283" y="3234846"/>
            <a:ext cx="56230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B826DE61-CDD8-0D39-6E61-0B58FBBF3EDD}"/>
              </a:ext>
            </a:extLst>
          </p:cNvPr>
          <p:cNvSpPr/>
          <p:nvPr/>
        </p:nvSpPr>
        <p:spPr>
          <a:xfrm>
            <a:off x="4151587" y="1996227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v.A</a:t>
            </a:r>
            <a:endParaRPr lang="pt-BR" sz="1600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BC1352A-E04A-C1EF-D0B5-9FE76C1C5FDA}"/>
              </a:ext>
            </a:extLst>
          </p:cNvPr>
          <p:cNvSpPr/>
          <p:nvPr/>
        </p:nvSpPr>
        <p:spPr>
          <a:xfrm>
            <a:off x="5315611" y="1950408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v.B</a:t>
            </a:r>
            <a:endParaRPr lang="pt-BR" sz="16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5312A19-EB76-1889-AC1F-4B74530E28E4}"/>
              </a:ext>
            </a:extLst>
          </p:cNvPr>
          <p:cNvSpPr/>
          <p:nvPr/>
        </p:nvSpPr>
        <p:spPr>
          <a:xfrm>
            <a:off x="6448099" y="1950408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v.C</a:t>
            </a:r>
            <a:endParaRPr lang="pt-BR" sz="16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67DBD21-C4F7-4CA8-0E49-3FF305CB63C0}"/>
              </a:ext>
            </a:extLst>
          </p:cNvPr>
          <p:cNvSpPr/>
          <p:nvPr/>
        </p:nvSpPr>
        <p:spPr>
          <a:xfrm>
            <a:off x="3037491" y="2924791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v3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554499B-DAB3-24FE-462C-07A355B5F908}"/>
              </a:ext>
            </a:extLst>
          </p:cNvPr>
          <p:cNvCxnSpPr/>
          <p:nvPr/>
        </p:nvCxnSpPr>
        <p:spPr>
          <a:xfrm>
            <a:off x="2475187" y="3234846"/>
            <a:ext cx="56230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9E24F441-AA7C-FE16-874F-8A5656E66D9D}"/>
              </a:ext>
            </a:extLst>
          </p:cNvPr>
          <p:cNvSpPr/>
          <p:nvPr/>
        </p:nvSpPr>
        <p:spPr>
          <a:xfrm>
            <a:off x="4151587" y="2924791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v4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227F729-226F-A3A7-E14B-A2488C57C920}"/>
              </a:ext>
            </a:extLst>
          </p:cNvPr>
          <p:cNvCxnSpPr/>
          <p:nvPr/>
        </p:nvCxnSpPr>
        <p:spPr>
          <a:xfrm>
            <a:off x="3647091" y="3234846"/>
            <a:ext cx="56230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4F0ADD8-7044-CDD5-8012-1AADF2F0FCCF}"/>
              </a:ext>
            </a:extLst>
          </p:cNvPr>
          <p:cNvCxnSpPr/>
          <p:nvPr/>
        </p:nvCxnSpPr>
        <p:spPr>
          <a:xfrm flipV="1">
            <a:off x="3400099" y="2330505"/>
            <a:ext cx="809296" cy="6155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3544064-762C-AE3C-ED05-6181765D93FE}"/>
              </a:ext>
            </a:extLst>
          </p:cNvPr>
          <p:cNvCxnSpPr/>
          <p:nvPr/>
        </p:nvCxnSpPr>
        <p:spPr>
          <a:xfrm>
            <a:off x="4761187" y="2270071"/>
            <a:ext cx="56230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A99A4656-CA21-D63F-87AA-BF9007DF8204}"/>
              </a:ext>
            </a:extLst>
          </p:cNvPr>
          <p:cNvCxnSpPr/>
          <p:nvPr/>
        </p:nvCxnSpPr>
        <p:spPr>
          <a:xfrm>
            <a:off x="5925211" y="2260463"/>
            <a:ext cx="56230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ipse 2">
            <a:extLst>
              <a:ext uri="{FF2B5EF4-FFF2-40B4-BE49-F238E27FC236}">
                <a16:creationId xmlns:a16="http://schemas.microsoft.com/office/drawing/2014/main" id="{63F659C8-41CA-1A49-2D62-9DE69F62BD4F}"/>
              </a:ext>
            </a:extLst>
          </p:cNvPr>
          <p:cNvSpPr/>
          <p:nvPr/>
        </p:nvSpPr>
        <p:spPr>
          <a:xfrm>
            <a:off x="7367754" y="2924791"/>
            <a:ext cx="609600" cy="62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v5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19EA3A8-F3FC-961A-7D7A-98E1C1334563}"/>
              </a:ext>
            </a:extLst>
          </p:cNvPr>
          <p:cNvCxnSpPr/>
          <p:nvPr/>
        </p:nvCxnSpPr>
        <p:spPr>
          <a:xfrm>
            <a:off x="4761187" y="3225793"/>
            <a:ext cx="2606567" cy="1810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6E67157-C2C0-3D1F-A072-5345DA7BCC9B}"/>
              </a:ext>
            </a:extLst>
          </p:cNvPr>
          <p:cNvCxnSpPr>
            <a:endCxn id="3" idx="0"/>
          </p:cNvCxnSpPr>
          <p:nvPr/>
        </p:nvCxnSpPr>
        <p:spPr>
          <a:xfrm>
            <a:off x="7057699" y="2260463"/>
            <a:ext cx="614855" cy="664328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183E4F4-7E7B-7B7E-41A9-4BD3C8E4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BD950980-F77E-8D59-90C2-0F9D9A0D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40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E8725-523F-1EA0-220A-7A87EFE4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GitHub – </a:t>
            </a:r>
            <a:r>
              <a:rPr lang="pt-BR" dirty="0" err="1"/>
              <a:t>Branches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2816B0-0E36-F998-566A-E974A2BD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Branch - &gt;</a:t>
            </a:r>
            <a:r>
              <a:rPr lang="pt-BR" dirty="0"/>
              <a:t> Mostra as </a:t>
            </a:r>
            <a:r>
              <a:rPr lang="pt-BR" dirty="0" err="1"/>
              <a:t>branches</a:t>
            </a:r>
            <a:r>
              <a:rPr lang="pt-BR" dirty="0"/>
              <a:t> que existem e a qual estou trabalhando.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checkout –b &lt;nome&gt; -&gt; </a:t>
            </a:r>
            <a:r>
              <a:rPr lang="pt-BR" dirty="0"/>
              <a:t>Cria uma nova Branch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checkout &lt;nome&gt; -&gt; </a:t>
            </a:r>
            <a:r>
              <a:rPr lang="pt-BR" dirty="0"/>
              <a:t>Muda o foco do trabalho para uma outra </a:t>
            </a:r>
            <a:r>
              <a:rPr lang="pt-BR" dirty="0" err="1"/>
              <a:t>branch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 err="1"/>
              <a:t>git</a:t>
            </a:r>
            <a:r>
              <a:rPr lang="pt-BR" b="1" dirty="0"/>
              <a:t> merge &lt;nome&gt; -&gt; </a:t>
            </a:r>
            <a:r>
              <a:rPr lang="pt-BR" dirty="0"/>
              <a:t>Faz a junção da </a:t>
            </a:r>
            <a:r>
              <a:rPr lang="pt-BR" b="1" dirty="0" err="1"/>
              <a:t>branch</a:t>
            </a:r>
            <a:r>
              <a:rPr lang="pt-BR" b="1" dirty="0"/>
              <a:t> atual </a:t>
            </a:r>
            <a:r>
              <a:rPr lang="pt-BR" dirty="0"/>
              <a:t>com &lt;nome&gt;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5E1BF0-07EA-E340-64B5-DC886AA7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CONTRUÇÃO DE BACKEND – 1º/2024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9C7B2B-53EA-9507-8EAE-27A66697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1A1DE-FDBE-4A68-8C41-7372D21257E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05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9283</TotalTime>
  <Words>748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GitHub</vt:lpstr>
      <vt:lpstr>GitHub – Criar um repositório vazio</vt:lpstr>
      <vt:lpstr>GitHub – Salvando arquivos locais no servidor (PUSH)</vt:lpstr>
      <vt:lpstr>GitHub – comandos adicionais </vt:lpstr>
      <vt:lpstr>GitHub – Conflitos de mescla (merge)</vt:lpstr>
      <vt:lpstr>GitHub – comandos adicionais (2) </vt:lpstr>
      <vt:lpstr>GitHub – Branches (ramificações)</vt:lpstr>
      <vt:lpstr>GitHub – Branches</vt:lpstr>
      <vt:lpstr>GitHub – Branches</vt:lpstr>
      <vt:lpstr>Modelo de ramificações (branches)</vt:lpstr>
      <vt:lpstr>GitHub - Fork</vt:lpstr>
      <vt:lpstr>GitHub - Pages</vt:lpstr>
      <vt:lpstr>Material para consulta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CONSTRUÇÃO DE BACKEND</dc:title>
  <dc:creator>Pablo Coelho Ferreira</dc:creator>
  <cp:lastModifiedBy>Pablo Coelho Ferreira</cp:lastModifiedBy>
  <cp:revision>34</cp:revision>
  <dcterms:created xsi:type="dcterms:W3CDTF">2024-02-05T16:59:36Z</dcterms:created>
  <dcterms:modified xsi:type="dcterms:W3CDTF">2025-02-19T18:25:09Z</dcterms:modified>
</cp:coreProperties>
</file>