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3" r:id="rId48"/>
    <p:sldId id="304" r:id="rId49"/>
    <p:sldId id="305" r:id="rId50"/>
    <p:sldId id="306" r:id="rId51"/>
    <p:sldId id="307" r:id="rId52"/>
    <p:sldId id="308" r:id="rId53"/>
    <p:sldId id="309" r:id="rId54"/>
  </p:sldIdLst>
  <p:sldSz cx="12192000" cy="6858000"/>
  <p:notesSz cx="6858000" cy="9144000"/>
  <p:embeddedFontLst>
    <p:embeddedFont>
      <p:font typeface="Century Gothic" panose="020B0502020202020204" pitchFamily="34" charset="0"/>
      <p:regular r:id="rId56"/>
      <p:bold r:id="rId57"/>
      <p:italic r:id="rId58"/>
      <p:boldItalic r:id="rId59"/>
    </p:embeddedFont>
    <p:embeddedFont>
      <p:font typeface="Open Sans" panose="020B060603050402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il98e31EM6f7z2NELtAx2RN//LD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C72B69-6787-4617-94B9-F54936567B3E}">
  <a:tblStyle styleId="{7BC72B69-6787-4617-94B9-F54936567B3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90"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BR"/>
              <a:t>Nó representa um estado.</a:t>
            </a:r>
            <a:endParaRPr/>
          </a:p>
        </p:txBody>
      </p:sp>
      <p:sp>
        <p:nvSpPr>
          <p:cNvPr id="205" name="Google Shape;20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pt-BR"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pt-BR"/>
              <a:t>Tipagem dinâmica: </a:t>
            </a:r>
            <a:r>
              <a:rPr lang="pt-BR" b="0" i="0">
                <a:solidFill>
                  <a:srgbClr val="040C28"/>
                </a:solidFill>
                <a:latin typeface="Arial"/>
                <a:ea typeface="Arial"/>
                <a:cs typeface="Arial"/>
                <a:sym typeface="Arial"/>
              </a:rPr>
              <a:t>Tipagem dinâmica</a:t>
            </a:r>
            <a:r>
              <a:rPr lang="pt-BR" b="0" i="0">
                <a:solidFill>
                  <a:srgbClr val="202124"/>
                </a:solidFill>
                <a:latin typeface="Arial"/>
                <a:ea typeface="Arial"/>
                <a:cs typeface="Arial"/>
                <a:sym typeface="Arial"/>
              </a:rPr>
              <a:t> é uma característica de determinadas linguagens de programação, que não exigem declarações de tipos de dados, pois são capazes de escolher que tipo utilizar dinamicamente para cada variável, podendo alterá-lo durante a compilação ou a execução do programa.</a:t>
            </a:r>
            <a:endParaRPr/>
          </a:p>
        </p:txBody>
      </p:sp>
      <p:sp>
        <p:nvSpPr>
          <p:cNvPr id="271" name="Google Shape;271;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BR"/>
              <a:t>Em Python 2 existia o Long Integer e o Integer.</a:t>
            </a:r>
            <a:endParaRPr/>
          </a:p>
          <a:p>
            <a:pPr marL="0" lvl="0" indent="0" algn="l" rtl="0">
              <a:spcBef>
                <a:spcPts val="0"/>
              </a:spcBef>
              <a:spcAft>
                <a:spcPts val="0"/>
              </a:spcAft>
              <a:buNone/>
            </a:pPr>
            <a:r>
              <a:rPr lang="pt-BR"/>
              <a:t>Integer era limitado a 2**31-1 em ambientes de 32 bits e em ambientes de 64 bits era limitado a 2**63-1</a:t>
            </a:r>
            <a:endParaRPr/>
          </a:p>
          <a:p>
            <a:pPr marL="0" lvl="0" indent="0" algn="l" rtl="0">
              <a:spcBef>
                <a:spcPts val="0"/>
              </a:spcBef>
              <a:spcAft>
                <a:spcPts val="0"/>
              </a:spcAft>
              <a:buNone/>
            </a:pPr>
            <a:r>
              <a:rPr lang="pt-BR"/>
              <a:t>O Long Integer não tinha limites</a:t>
            </a:r>
            <a:endParaRPr/>
          </a:p>
        </p:txBody>
      </p:sp>
      <p:sp>
        <p:nvSpPr>
          <p:cNvPr id="278" name="Google Shape;278;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 name="Google Shape;33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33a512654f5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33a512654f5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3" name="Google Shape;343;g33a512654f5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t-BR"/>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3a512654f5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3a512654f5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0" name="Google Shape;350;g33a512654f5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t-BR"/>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2" name="Google Shape;36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4" name="Google Shape;374;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3a512654f5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3a512654f5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g33a512654f5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t-BR"/>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pt-BR" b="1" i="0">
                <a:solidFill>
                  <a:srgbClr val="00008B"/>
                </a:solidFill>
                <a:latin typeface="Open Sans"/>
                <a:ea typeface="Open Sans"/>
                <a:cs typeface="Open Sans"/>
                <a:sym typeface="Open Sans"/>
              </a:rPr>
              <a:t>Alternativa correta:</a:t>
            </a:r>
            <a:r>
              <a:rPr lang="pt-BR" b="0" i="0">
                <a:solidFill>
                  <a:srgbClr val="343A40"/>
                </a:solidFill>
                <a:latin typeface="Open Sans"/>
                <a:ea typeface="Open Sans"/>
                <a:cs typeface="Open Sans"/>
                <a:sym typeface="Open Sans"/>
              </a:rPr>
              <a:t> B</a:t>
            </a:r>
            <a:endParaRPr/>
          </a:p>
        </p:txBody>
      </p:sp>
      <p:sp>
        <p:nvSpPr>
          <p:cNvPr id="481" name="Google Shape;481;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pt-BR"/>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9" name="Google Shape;489;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9" name="Google Shape;509;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Layout Personalizado">
  <p:cSld name="Layout Personalizado">
    <p:bg>
      <p:bgPr>
        <a:solidFill>
          <a:srgbClr val="D13F3F"/>
        </a:solidFill>
        <a:effectLst/>
      </p:bgPr>
    </p:bg>
    <p:spTree>
      <p:nvGrpSpPr>
        <p:cNvPr id="1" name="Shape 17"/>
        <p:cNvGrpSpPr/>
        <p:nvPr/>
      </p:nvGrpSpPr>
      <p:grpSpPr>
        <a:xfrm>
          <a:off x="0" y="0"/>
          <a:ext cx="0" cy="0"/>
          <a:chOff x="0" y="0"/>
          <a:chExt cx="0" cy="0"/>
        </a:xfrm>
      </p:grpSpPr>
      <p:sp>
        <p:nvSpPr>
          <p:cNvPr id="18" name="Google Shape;18;p52"/>
          <p:cNvSpPr txBox="1"/>
          <p:nvPr/>
        </p:nvSpPr>
        <p:spPr>
          <a:xfrm>
            <a:off x="-2" y="2946012"/>
            <a:ext cx="12192000" cy="129857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Century Gothic"/>
              <a:buNone/>
            </a:pPr>
            <a:r>
              <a:rPr lang="pt-BR" sz="4400" b="1" i="0" u="none" strike="noStrike" cap="none">
                <a:solidFill>
                  <a:srgbClr val="000000"/>
                </a:solidFill>
                <a:latin typeface="Century Gothic"/>
                <a:ea typeface="Century Gothic"/>
                <a:cs typeface="Century Gothic"/>
                <a:sym typeface="Century Gothic"/>
              </a:rPr>
              <a:t>Aprendizagem de Máquina</a:t>
            </a:r>
            <a:endParaRPr sz="4400" b="1" i="0" u="none" strike="noStrike" cap="none">
              <a:solidFill>
                <a:srgbClr val="000000"/>
              </a:solidFill>
              <a:latin typeface="Century Gothic"/>
              <a:ea typeface="Century Gothic"/>
              <a:cs typeface="Century Gothic"/>
              <a:sym typeface="Century Gothic"/>
            </a:endParaRPr>
          </a:p>
        </p:txBody>
      </p:sp>
      <p:sp>
        <p:nvSpPr>
          <p:cNvPr id="19" name="Google Shape;19;p52"/>
          <p:cNvSpPr/>
          <p:nvPr/>
        </p:nvSpPr>
        <p:spPr>
          <a:xfrm>
            <a:off x="0" y="0"/>
            <a:ext cx="12192000" cy="45720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rgbClr val="FFFFFF"/>
              </a:solidFill>
              <a:latin typeface="Century Gothic"/>
              <a:ea typeface="Century Gothic"/>
              <a:cs typeface="Century Gothic"/>
              <a:sym typeface="Century Gothic"/>
            </a:endParaRPr>
          </a:p>
        </p:txBody>
      </p:sp>
      <p:pic>
        <p:nvPicPr>
          <p:cNvPr id="20" name="Google Shape;20;p52" descr="logomarca_cor_alta"/>
          <p:cNvPicPr preferRelativeResize="0"/>
          <p:nvPr/>
        </p:nvPicPr>
        <p:blipFill rotWithShape="1">
          <a:blip r:embed="rId2">
            <a:alphaModFix/>
          </a:blip>
          <a:srcRect/>
          <a:stretch/>
        </p:blipFill>
        <p:spPr>
          <a:xfrm>
            <a:off x="5417964" y="1309382"/>
            <a:ext cx="1356067" cy="1356067"/>
          </a:xfrm>
          <a:prstGeom prst="rect">
            <a:avLst/>
          </a:prstGeom>
          <a:noFill/>
          <a:ln w="25400" cap="flat" cmpd="sng">
            <a:solidFill>
              <a:srgbClr val="FFFFFF"/>
            </a:solidFill>
            <a:prstDash val="solid"/>
            <a:round/>
            <a:headEnd type="none" w="sm" len="sm"/>
            <a:tailEnd type="none" w="sm" len="sm"/>
          </a:ln>
        </p:spPr>
      </p:pic>
      <p:sp>
        <p:nvSpPr>
          <p:cNvPr id="21" name="Google Shape;21;p52"/>
          <p:cNvSpPr/>
          <p:nvPr/>
        </p:nvSpPr>
        <p:spPr>
          <a:xfrm>
            <a:off x="1" y="-11465"/>
            <a:ext cx="12191999" cy="1077218"/>
          </a:xfrm>
          <a:prstGeom prst="rect">
            <a:avLst/>
          </a:prstGeom>
          <a:noFill/>
          <a:ln>
            <a:noFill/>
          </a:ln>
        </p:spPr>
        <p:txBody>
          <a:bodyPr spcFirstLastPara="1" wrap="square" lIns="91425" tIns="45700" rIns="91425" bIns="45700" anchor="ctr" anchorCtr="0">
            <a:spAutoFit/>
          </a:bodyPr>
          <a:lstStyle/>
          <a:p>
            <a:pPr marL="0" marR="0" lvl="0" indent="269875" algn="ctr" rtl="0">
              <a:spcBef>
                <a:spcPts val="0"/>
              </a:spcBef>
              <a:spcAft>
                <a:spcPts val="0"/>
              </a:spcAft>
              <a:buNone/>
            </a:pPr>
            <a:r>
              <a:rPr lang="pt-BR" sz="3200" b="1" u="none">
                <a:solidFill>
                  <a:srgbClr val="FFFFFF"/>
                </a:solidFill>
                <a:latin typeface="Century Gothic"/>
                <a:ea typeface="Century Gothic"/>
                <a:cs typeface="Century Gothic"/>
                <a:sym typeface="Century Gothic"/>
              </a:rPr>
              <a:t>CENTRO UNIVERSITÁRIO </a:t>
            </a:r>
            <a:endParaRPr sz="3200" b="0" u="none">
              <a:solidFill>
                <a:srgbClr val="FFFFFF"/>
              </a:solidFill>
              <a:latin typeface="Century Gothic"/>
              <a:ea typeface="Century Gothic"/>
              <a:cs typeface="Century Gothic"/>
              <a:sym typeface="Century Gothic"/>
            </a:endParaRPr>
          </a:p>
          <a:p>
            <a:pPr marL="0" marR="0" lvl="0" indent="269875" algn="ctr" rtl="0">
              <a:spcBef>
                <a:spcPts val="0"/>
              </a:spcBef>
              <a:spcAft>
                <a:spcPts val="0"/>
              </a:spcAft>
              <a:buNone/>
            </a:pPr>
            <a:r>
              <a:rPr lang="pt-BR" sz="3200" b="1" u="none">
                <a:solidFill>
                  <a:srgbClr val="FFFFFF"/>
                </a:solidFill>
                <a:latin typeface="Century Gothic"/>
                <a:ea typeface="Century Gothic"/>
                <a:cs typeface="Century Gothic"/>
                <a:sym typeface="Century Gothic"/>
              </a:rPr>
              <a:t>INSTITUTO DE EDUCAÇÃO SUPERIOR DE BRASÍLIA – IESB</a:t>
            </a:r>
            <a:endParaRPr sz="3200" b="0" u="none">
              <a:solidFill>
                <a:srgbClr val="FFFFFF"/>
              </a:solidFill>
              <a:latin typeface="Century Gothic"/>
              <a:ea typeface="Century Gothic"/>
              <a:cs typeface="Century Gothic"/>
              <a:sym typeface="Century Gothic"/>
            </a:endParaRPr>
          </a:p>
        </p:txBody>
      </p:sp>
      <p:sp>
        <p:nvSpPr>
          <p:cNvPr id="22" name="Google Shape;22;p52"/>
          <p:cNvSpPr/>
          <p:nvPr/>
        </p:nvSpPr>
        <p:spPr>
          <a:xfrm>
            <a:off x="1" y="5590162"/>
            <a:ext cx="12191999" cy="646331"/>
          </a:xfrm>
          <a:prstGeom prst="rect">
            <a:avLst/>
          </a:prstGeom>
          <a:noFill/>
          <a:ln>
            <a:noFill/>
          </a:ln>
        </p:spPr>
        <p:txBody>
          <a:bodyPr spcFirstLastPara="1" wrap="square" lIns="91425" tIns="45700" rIns="91425" bIns="45700" anchor="ctr" anchorCtr="0">
            <a:spAutoFit/>
          </a:bodyPr>
          <a:lstStyle/>
          <a:p>
            <a:pPr marL="0" marR="0" lvl="0" indent="269875" algn="ctr" rtl="0">
              <a:spcBef>
                <a:spcPts val="0"/>
              </a:spcBef>
              <a:spcAft>
                <a:spcPts val="0"/>
              </a:spcAft>
              <a:buNone/>
            </a:pPr>
            <a:r>
              <a:rPr lang="pt-BR" sz="3600" b="1" u="none">
                <a:solidFill>
                  <a:srgbClr val="FFFFFF"/>
                </a:solidFill>
                <a:latin typeface="Century Gothic"/>
                <a:ea typeface="Century Gothic"/>
                <a:cs typeface="Century Gothic"/>
                <a:sym typeface="Century Gothic"/>
              </a:rPr>
              <a:t>PABLO COELHO FERREIRA</a:t>
            </a:r>
            <a:endParaRPr sz="3600" b="0" u="none">
              <a:solidFill>
                <a:srgbClr val="FFFFFF"/>
              </a:solidFill>
              <a:latin typeface="Century Gothic"/>
              <a:ea typeface="Century Gothic"/>
              <a:cs typeface="Century Gothic"/>
              <a:sym typeface="Century Gothic"/>
            </a:endParaRPr>
          </a:p>
        </p:txBody>
      </p:sp>
      <p:cxnSp>
        <p:nvCxnSpPr>
          <p:cNvPr id="23" name="Google Shape;23;p52"/>
          <p:cNvCxnSpPr/>
          <p:nvPr/>
        </p:nvCxnSpPr>
        <p:spPr>
          <a:xfrm rot="10800000" flipH="1">
            <a:off x="0" y="2970402"/>
            <a:ext cx="12192000" cy="14068"/>
          </a:xfrm>
          <a:prstGeom prst="straightConnector1">
            <a:avLst/>
          </a:prstGeom>
          <a:noFill/>
          <a:ln w="25400" cap="rnd" cmpd="sng">
            <a:solidFill>
              <a:srgbClr val="FF0000">
                <a:alpha val="60000"/>
              </a:srgbClr>
            </a:solidFill>
            <a:prstDash val="solid"/>
            <a:round/>
            <a:headEnd type="none" w="sm" len="sm"/>
            <a:tailEnd type="none" w="sm" len="sm"/>
          </a:ln>
        </p:spPr>
      </p:cxnSp>
      <p:cxnSp>
        <p:nvCxnSpPr>
          <p:cNvPr id="24" name="Google Shape;24;p52"/>
          <p:cNvCxnSpPr/>
          <p:nvPr/>
        </p:nvCxnSpPr>
        <p:spPr>
          <a:xfrm rot="10800000" flipH="1">
            <a:off x="19050" y="4216091"/>
            <a:ext cx="12172950" cy="3987"/>
          </a:xfrm>
          <a:prstGeom prst="straightConnector1">
            <a:avLst/>
          </a:prstGeom>
          <a:noFill/>
          <a:ln w="25400" cap="rnd" cmpd="sng">
            <a:solidFill>
              <a:srgbClr val="FF0000">
                <a:alpha val="60000"/>
              </a:srgbClr>
            </a:solidFill>
            <a:prstDash val="solid"/>
            <a:round/>
            <a:headEnd type="none" w="sm" len="sm"/>
            <a:tailEnd type="none" w="sm" len="sm"/>
          </a:ln>
        </p:spPr>
      </p:cxnSp>
      <p:sp>
        <p:nvSpPr>
          <p:cNvPr id="25" name="Google Shape;25;p52"/>
          <p:cNvSpPr/>
          <p:nvPr/>
        </p:nvSpPr>
        <p:spPr>
          <a:xfrm>
            <a:off x="3888509" y="6236493"/>
            <a:ext cx="4396509" cy="621507"/>
          </a:xfrm>
          <a:prstGeom prst="rect">
            <a:avLst/>
          </a:prstGeom>
          <a:solidFill>
            <a:srgbClr val="D1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údo com Legenda" type="objTx">
  <p:cSld name="OBJECT_WITH_CAPTION_TEXT">
    <p:spTree>
      <p:nvGrpSpPr>
        <p:cNvPr id="1" name="Shape 64"/>
        <p:cNvGrpSpPr/>
        <p:nvPr/>
      </p:nvGrpSpPr>
      <p:grpSpPr>
        <a:xfrm>
          <a:off x="0" y="0"/>
          <a:ext cx="0" cy="0"/>
          <a:chOff x="0" y="0"/>
          <a:chExt cx="0" cy="0"/>
        </a:xfrm>
      </p:grpSpPr>
      <p:sp>
        <p:nvSpPr>
          <p:cNvPr id="65" name="Google Shape;65;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6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6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m com Legenda" type="picTx">
  <p:cSld name="PICTURE_WITH_CAPTION_TEXT">
    <p:spTree>
      <p:nvGrpSpPr>
        <p:cNvPr id="1" name="Shape 70"/>
        <p:cNvGrpSpPr/>
        <p:nvPr/>
      </p:nvGrpSpPr>
      <p:grpSpPr>
        <a:xfrm>
          <a:off x="0" y="0"/>
          <a:ext cx="0" cy="0"/>
          <a:chOff x="0" y="0"/>
          <a:chExt cx="0" cy="0"/>
        </a:xfrm>
      </p:grpSpPr>
      <p:sp>
        <p:nvSpPr>
          <p:cNvPr id="71" name="Google Shape;71;p6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62"/>
          <p:cNvSpPr>
            <a:spLocks noGrp="1"/>
          </p:cNvSpPr>
          <p:nvPr>
            <p:ph type="pic" idx="2"/>
          </p:nvPr>
        </p:nvSpPr>
        <p:spPr>
          <a:xfrm>
            <a:off x="5183188" y="987425"/>
            <a:ext cx="6172200" cy="4873625"/>
          </a:xfrm>
          <a:prstGeom prst="rect">
            <a:avLst/>
          </a:prstGeom>
          <a:noFill/>
          <a:ln>
            <a:noFill/>
          </a:ln>
        </p:spPr>
      </p:sp>
      <p:sp>
        <p:nvSpPr>
          <p:cNvPr id="73" name="Google Shape;73;p6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e Texto Vertical" type="vertTx">
  <p:cSld name="VERTICAL_TEXT">
    <p:spTree>
      <p:nvGrpSpPr>
        <p:cNvPr id="1" name="Shape 76"/>
        <p:cNvGrpSpPr/>
        <p:nvPr/>
      </p:nvGrpSpPr>
      <p:grpSpPr>
        <a:xfrm>
          <a:off x="0" y="0"/>
          <a:ext cx="0" cy="0"/>
          <a:chOff x="0" y="0"/>
          <a:chExt cx="0" cy="0"/>
        </a:xfrm>
      </p:grpSpPr>
      <p:sp>
        <p:nvSpPr>
          <p:cNvPr id="77" name="Google Shape;77;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6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exto e Título Vertical" type="vertTitleAndTx">
  <p:cSld name="VERTICAL_TITLE_AND_VERTICAL_TEXT">
    <p:spTree>
      <p:nvGrpSpPr>
        <p:cNvPr id="1" name="Shape 81"/>
        <p:cNvGrpSpPr/>
        <p:nvPr/>
      </p:nvGrpSpPr>
      <p:grpSpPr>
        <a:xfrm>
          <a:off x="0" y="0"/>
          <a:ext cx="0" cy="0"/>
          <a:chOff x="0" y="0"/>
          <a:chExt cx="0" cy="0"/>
        </a:xfrm>
      </p:grpSpPr>
      <p:sp>
        <p:nvSpPr>
          <p:cNvPr id="82" name="Google Shape;82;p6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6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e Conteúdo" type="obj">
  <p:cSld name="OBJECT">
    <p:spTree>
      <p:nvGrpSpPr>
        <p:cNvPr id="1" name="Shape 26"/>
        <p:cNvGrpSpPr/>
        <p:nvPr/>
      </p:nvGrpSpPr>
      <p:grpSpPr>
        <a:xfrm>
          <a:off x="0" y="0"/>
          <a:ext cx="0" cy="0"/>
          <a:chOff x="0" y="0"/>
          <a:chExt cx="0" cy="0"/>
        </a:xfrm>
      </p:grpSpPr>
      <p:sp>
        <p:nvSpPr>
          <p:cNvPr id="27" name="Google Shape;27;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lide de Título" type="title">
  <p:cSld name="TITLE">
    <p:spTree>
      <p:nvGrpSpPr>
        <p:cNvPr id="1" name="Shape 31"/>
        <p:cNvGrpSpPr/>
        <p:nvPr/>
      </p:nvGrpSpPr>
      <p:grpSpPr>
        <a:xfrm>
          <a:off x="0" y="0"/>
          <a:ext cx="0" cy="0"/>
          <a:chOff x="0" y="0"/>
          <a:chExt cx="0" cy="0"/>
        </a:xfrm>
      </p:grpSpPr>
      <p:sp>
        <p:nvSpPr>
          <p:cNvPr id="32" name="Google Shape;32;p5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4" name="Google Shape;34;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uas Partes de Conteúdo" type="twoObj">
  <p:cSld name="TWO_OBJECTS">
    <p:spTree>
      <p:nvGrpSpPr>
        <p:cNvPr id="1" name="Shape 36"/>
        <p:cNvGrpSpPr/>
        <p:nvPr/>
      </p:nvGrpSpPr>
      <p:grpSpPr>
        <a:xfrm>
          <a:off x="0" y="0"/>
          <a:ext cx="0" cy="0"/>
          <a:chOff x="0" y="0"/>
          <a:chExt cx="0" cy="0"/>
        </a:xfrm>
      </p:grpSpPr>
      <p:sp>
        <p:nvSpPr>
          <p:cNvPr id="37" name="Google Shape;37;p5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Em Branco" type="blank">
  <p:cSld name="BLANK">
    <p:spTree>
      <p:nvGrpSpPr>
        <p:cNvPr id="1" name="Shape 42"/>
        <p:cNvGrpSpPr/>
        <p:nvPr/>
      </p:nvGrpSpPr>
      <p:grpSpPr>
        <a:xfrm>
          <a:off x="0" y="0"/>
          <a:ext cx="0" cy="0"/>
          <a:chOff x="0" y="0"/>
          <a:chExt cx="0" cy="0"/>
        </a:xfrm>
      </p:grpSpPr>
      <p:sp>
        <p:nvSpPr>
          <p:cNvPr id="43" name="Google Shape;43;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ítulo e Conteúdo">
  <p:cSld name="1_Título e Conteúdo">
    <p:spTree>
      <p:nvGrpSpPr>
        <p:cNvPr id="1" name="Shape 45"/>
        <p:cNvGrpSpPr/>
        <p:nvPr/>
      </p:nvGrpSpPr>
      <p:grpSpPr>
        <a:xfrm>
          <a:off x="0" y="0"/>
          <a:ext cx="0" cy="0"/>
          <a:chOff x="0" y="0"/>
          <a:chExt cx="0" cy="0"/>
        </a:xfrm>
      </p:grpSpPr>
      <p:sp>
        <p:nvSpPr>
          <p:cNvPr id="46" name="Google Shape;46;p57"/>
          <p:cNvSpPr txBox="1">
            <a:spLocks noGrp="1"/>
          </p:cNvSpPr>
          <p:nvPr>
            <p:ph type="body" idx="1"/>
          </p:nvPr>
        </p:nvSpPr>
        <p:spPr>
          <a:xfrm>
            <a:off x="838200" y="136525"/>
            <a:ext cx="10515600" cy="616075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beçalho da Seção" type="secHead">
  <p:cSld name="SECTION_HEADER">
    <p:spTree>
      <p:nvGrpSpPr>
        <p:cNvPr id="1" name="Shape 47"/>
        <p:cNvGrpSpPr/>
        <p:nvPr/>
      </p:nvGrpSpPr>
      <p:grpSpPr>
        <a:xfrm>
          <a:off x="0" y="0"/>
          <a:ext cx="0" cy="0"/>
          <a:chOff x="0" y="0"/>
          <a:chExt cx="0" cy="0"/>
        </a:xfrm>
      </p:grpSpPr>
      <p:sp>
        <p:nvSpPr>
          <p:cNvPr id="48" name="Google Shape;48;p5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5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0" name="Google Shape;50;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ação" type="twoTxTwoObj">
  <p:cSld name="TWO_OBJECTS_WITH_TEXT">
    <p:spTree>
      <p:nvGrpSpPr>
        <p:cNvPr id="1" name="Shape 52"/>
        <p:cNvGrpSpPr/>
        <p:nvPr/>
      </p:nvGrpSpPr>
      <p:grpSpPr>
        <a:xfrm>
          <a:off x="0" y="0"/>
          <a:ext cx="0" cy="0"/>
          <a:chOff x="0" y="0"/>
          <a:chExt cx="0" cy="0"/>
        </a:xfrm>
      </p:grpSpPr>
      <p:sp>
        <p:nvSpPr>
          <p:cNvPr id="53" name="Google Shape;53;p5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5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5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5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5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mente Título" type="titleOnly">
  <p:cSld name="TITLE_ONLY">
    <p:spTree>
      <p:nvGrpSpPr>
        <p:cNvPr id="1" name="Shape 60"/>
        <p:cNvGrpSpPr/>
        <p:nvPr/>
      </p:nvGrpSpPr>
      <p:grpSpPr>
        <a:xfrm>
          <a:off x="0" y="0"/>
          <a:ext cx="0" cy="0"/>
          <a:chOff x="0" y="0"/>
          <a:chExt cx="0" cy="0"/>
        </a:xfrm>
      </p:grpSpPr>
      <p:sp>
        <p:nvSpPr>
          <p:cNvPr id="61" name="Google Shape;61;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a:p>
        </p:txBody>
      </p:sp>
      <p:cxnSp>
        <p:nvCxnSpPr>
          <p:cNvPr id="14" name="Google Shape;14;p51"/>
          <p:cNvCxnSpPr/>
          <p:nvPr/>
        </p:nvCxnSpPr>
        <p:spPr>
          <a:xfrm>
            <a:off x="4761781" y="6356350"/>
            <a:ext cx="2510287" cy="0"/>
          </a:xfrm>
          <a:prstGeom prst="straightConnector1">
            <a:avLst/>
          </a:prstGeom>
          <a:noFill/>
          <a:ln w="9525" cap="flat" cmpd="sng">
            <a:solidFill>
              <a:schemeClr val="dk1"/>
            </a:solidFill>
            <a:prstDash val="solid"/>
            <a:miter lim="800000"/>
            <a:headEnd type="none" w="sm" len="sm"/>
            <a:tailEnd type="none" w="sm" len="sm"/>
          </a:ln>
        </p:spPr>
      </p:cxnSp>
      <p:sp>
        <p:nvSpPr>
          <p:cNvPr id="15" name="Google Shape;15;p51"/>
          <p:cNvSpPr txBox="1"/>
          <p:nvPr/>
        </p:nvSpPr>
        <p:spPr>
          <a:xfrm>
            <a:off x="4761781" y="6443932"/>
            <a:ext cx="2510287"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pt-BR" sz="1400" b="0" i="0" u="none" strike="noStrike" cap="none">
                <a:solidFill>
                  <a:schemeClr val="dk1"/>
                </a:solidFill>
                <a:latin typeface="Calibri"/>
                <a:ea typeface="Calibri"/>
                <a:cs typeface="Calibri"/>
                <a:sym typeface="Calibri"/>
              </a:rPr>
              <a:t>pablo.coelho@gmail.com</a:t>
            </a:r>
            <a:endParaRPr/>
          </a:p>
        </p:txBody>
      </p:sp>
      <p:pic>
        <p:nvPicPr>
          <p:cNvPr id="16" name="Google Shape;16;p51" descr="logomarca_cor_alta"/>
          <p:cNvPicPr preferRelativeResize="0"/>
          <p:nvPr/>
        </p:nvPicPr>
        <p:blipFill rotWithShape="1">
          <a:blip r:embed="rId15">
            <a:alphaModFix/>
          </a:blip>
          <a:srcRect/>
          <a:stretch/>
        </p:blipFill>
        <p:spPr>
          <a:xfrm>
            <a:off x="70110" y="65450"/>
            <a:ext cx="360000" cy="360000"/>
          </a:xfrm>
          <a:prstGeom prst="rect">
            <a:avLst/>
          </a:prstGeom>
          <a:noFill/>
          <a:ln w="25400" cap="flat" cmpd="sng">
            <a:solidFill>
              <a:srgbClr val="FFFFFF"/>
            </a:solidFill>
            <a:prstDash val="solid"/>
            <a:round/>
            <a:headEnd type="none" w="sm" len="sm"/>
            <a:tailEnd type="none" w="sm" len="sm"/>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qconcursos.com/questoes-de-concursos/bancas/cespe-cebraspe"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hyperlink" Target="https://www.qconcursos.com/questoes-de-concursos/provas/cespe-cebraspe-2025-trf-6-regiao-analista-judiciario-area-apoio-especializado-especialidade-estatistica" TargetMode="External"/><Relationship Id="rId4" Type="http://schemas.openxmlformats.org/officeDocument/2006/relationships/hyperlink" Target="https://www.qconcursos.com/questoes-de-concursos/institutos/trf-6-regia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Alguns conceitos adicionais</a:t>
            </a:r>
            <a:endParaRPr/>
          </a:p>
        </p:txBody>
      </p:sp>
      <p:sp>
        <p:nvSpPr>
          <p:cNvPr id="189" name="Google Shape;189;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b="1"/>
              <a:t>ações</a:t>
            </a:r>
            <a:r>
              <a:rPr lang="pt-BR"/>
              <a:t> – escolhas que podem ser feitas em um estado.</a:t>
            </a:r>
            <a:endParaRPr/>
          </a:p>
          <a:p>
            <a:pPr marL="685800" lvl="1" indent="-228600" algn="l" rtl="0">
              <a:lnSpc>
                <a:spcPct val="90000"/>
              </a:lnSpc>
              <a:spcBef>
                <a:spcPts val="500"/>
              </a:spcBef>
              <a:spcAft>
                <a:spcPts val="0"/>
              </a:spcAft>
              <a:buClr>
                <a:schemeClr val="dk1"/>
              </a:buClr>
              <a:buSzPts val="2400"/>
              <a:buChar char="•"/>
            </a:pPr>
            <a:r>
              <a:rPr lang="pt-BR"/>
              <a:t>É uma função </a:t>
            </a:r>
            <a:r>
              <a:rPr lang="pt-BR" b="1"/>
              <a:t>Actions(s)</a:t>
            </a:r>
            <a:r>
              <a:rPr lang="pt-BR"/>
              <a:t> que recebe uma entrada (s - estado) e retorna todas as ações que podem ser feitas naquele estado.</a:t>
            </a:r>
            <a:endParaRPr/>
          </a:p>
          <a:p>
            <a:pPr marL="228600" lvl="0" indent="-228600" algn="l" rtl="0">
              <a:lnSpc>
                <a:spcPct val="90000"/>
              </a:lnSpc>
              <a:spcBef>
                <a:spcPts val="1000"/>
              </a:spcBef>
              <a:spcAft>
                <a:spcPts val="0"/>
              </a:spcAft>
              <a:buClr>
                <a:schemeClr val="dk1"/>
              </a:buClr>
              <a:buSzPts val="2800"/>
              <a:buChar char="•"/>
            </a:pPr>
            <a:r>
              <a:rPr lang="pt-BR" b="1"/>
              <a:t>modelo de transição </a:t>
            </a:r>
            <a:r>
              <a:rPr lang="pt-BR"/>
              <a:t>– descrição do estado resultante sobre a aplicação de qualquer ação possível sobre qualquer estado.</a:t>
            </a:r>
            <a:endParaRPr/>
          </a:p>
          <a:p>
            <a:pPr marL="685800" lvl="1" indent="-228600" algn="l" rtl="0">
              <a:lnSpc>
                <a:spcPct val="90000"/>
              </a:lnSpc>
              <a:spcBef>
                <a:spcPts val="500"/>
              </a:spcBef>
              <a:spcAft>
                <a:spcPts val="0"/>
              </a:spcAft>
              <a:buClr>
                <a:schemeClr val="dk1"/>
              </a:buClr>
              <a:buSzPts val="2400"/>
              <a:buChar char="•"/>
            </a:pPr>
            <a:r>
              <a:rPr lang="pt-BR"/>
              <a:t>É uma função </a:t>
            </a:r>
            <a:r>
              <a:rPr lang="pt-BR" b="1"/>
              <a:t>Result(s,a)</a:t>
            </a:r>
            <a:r>
              <a:rPr lang="pt-BR"/>
              <a:t> que retorna o estado resultado da ação "a" no estado "s".</a:t>
            </a:r>
            <a:endParaRPr/>
          </a:p>
          <a:p>
            <a:pPr marL="0" lvl="0" indent="0" algn="l" rtl="0">
              <a:lnSpc>
                <a:spcPct val="90000"/>
              </a:lnSpc>
              <a:spcBef>
                <a:spcPts val="1000"/>
              </a:spcBef>
              <a:spcAft>
                <a:spcPts val="0"/>
              </a:spcAft>
              <a:buClr>
                <a:schemeClr val="dk1"/>
              </a:buClr>
              <a:buSzPts val="2800"/>
              <a:buNone/>
            </a:pPr>
            <a:r>
              <a:rPr lang="pt-B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Exemplos de ações possíveis</a:t>
            </a:r>
            <a:endParaRPr/>
          </a:p>
        </p:txBody>
      </p:sp>
      <p:pic>
        <p:nvPicPr>
          <p:cNvPr id="195" name="Google Shape;195;p11"/>
          <p:cNvPicPr preferRelativeResize="0"/>
          <p:nvPr/>
        </p:nvPicPr>
        <p:blipFill rotWithShape="1">
          <a:blip r:embed="rId3">
            <a:alphaModFix/>
          </a:blip>
          <a:srcRect/>
          <a:stretch/>
        </p:blipFill>
        <p:spPr>
          <a:xfrm>
            <a:off x="3857312" y="1621965"/>
            <a:ext cx="4477375" cy="41915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Exemplo de modelo de transição</a:t>
            </a:r>
            <a:endParaRPr/>
          </a:p>
        </p:txBody>
      </p:sp>
      <p:pic>
        <p:nvPicPr>
          <p:cNvPr id="201" name="Google Shape;201;p12"/>
          <p:cNvPicPr preferRelativeResize="0"/>
          <p:nvPr/>
        </p:nvPicPr>
        <p:blipFill rotWithShape="1">
          <a:blip r:embed="rId3">
            <a:alphaModFix/>
          </a:blip>
          <a:srcRect/>
          <a:stretch/>
        </p:blipFill>
        <p:spPr>
          <a:xfrm>
            <a:off x="2593009" y="1527059"/>
            <a:ext cx="7005981" cy="459144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Alguns conceitos adicionais</a:t>
            </a:r>
            <a:endParaRPr/>
          </a:p>
        </p:txBody>
      </p:sp>
      <p:sp>
        <p:nvSpPr>
          <p:cNvPr id="208" name="Google Shape;208;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b="1"/>
              <a:t>Espaço de estados </a:t>
            </a:r>
            <a:r>
              <a:rPr lang="pt-BR"/>
              <a:t>– escolhas que podem ser feitas em um estado.</a:t>
            </a:r>
            <a:endParaRPr/>
          </a:p>
          <a:p>
            <a:pPr marL="685800" lvl="1" indent="-228600" algn="l" rtl="0">
              <a:lnSpc>
                <a:spcPct val="90000"/>
              </a:lnSpc>
              <a:spcBef>
                <a:spcPts val="500"/>
              </a:spcBef>
              <a:spcAft>
                <a:spcPts val="0"/>
              </a:spcAft>
              <a:buClr>
                <a:schemeClr val="dk1"/>
              </a:buClr>
              <a:buSzPts val="2400"/>
              <a:buChar char="•"/>
            </a:pPr>
            <a:r>
              <a:rPr lang="pt-BR"/>
              <a:t>É uma função </a:t>
            </a:r>
            <a:r>
              <a:rPr lang="pt-BR" b="1"/>
              <a:t>Actions(s)</a:t>
            </a:r>
            <a:r>
              <a:rPr lang="pt-BR"/>
              <a:t> que recebe uma entrada (s - estado) e retorna todas as ações que podem ser feitas naquele estado.</a:t>
            </a:r>
            <a:endParaRPr/>
          </a:p>
          <a:p>
            <a:pPr marL="0" lvl="0" indent="0" algn="l" rtl="0">
              <a:lnSpc>
                <a:spcPct val="90000"/>
              </a:lnSpc>
              <a:spcBef>
                <a:spcPts val="1000"/>
              </a:spcBef>
              <a:spcAft>
                <a:spcPts val="0"/>
              </a:spcAft>
              <a:buClr>
                <a:schemeClr val="dk1"/>
              </a:buClr>
              <a:buSzPts val="2800"/>
              <a:buNone/>
            </a:pPr>
            <a:r>
              <a:rPr lang="pt-BR"/>
              <a:t> </a:t>
            </a:r>
            <a:endParaRPr/>
          </a:p>
        </p:txBody>
      </p:sp>
      <p:pic>
        <p:nvPicPr>
          <p:cNvPr id="209" name="Google Shape;209;p13"/>
          <p:cNvPicPr preferRelativeResize="0"/>
          <p:nvPr/>
        </p:nvPicPr>
        <p:blipFill rotWithShape="1">
          <a:blip r:embed="rId3">
            <a:alphaModFix/>
          </a:blip>
          <a:srcRect/>
          <a:stretch/>
        </p:blipFill>
        <p:spPr>
          <a:xfrm>
            <a:off x="252595" y="3429000"/>
            <a:ext cx="4929876" cy="2724530"/>
          </a:xfrm>
          <a:prstGeom prst="rect">
            <a:avLst/>
          </a:prstGeom>
          <a:noFill/>
          <a:ln>
            <a:noFill/>
          </a:ln>
        </p:spPr>
      </p:pic>
      <p:pic>
        <p:nvPicPr>
          <p:cNvPr id="210" name="Google Shape;210;p13"/>
          <p:cNvPicPr preferRelativeResize="0"/>
          <p:nvPr/>
        </p:nvPicPr>
        <p:blipFill rotWithShape="1">
          <a:blip r:embed="rId4">
            <a:alphaModFix/>
          </a:blip>
          <a:srcRect/>
          <a:stretch/>
        </p:blipFill>
        <p:spPr>
          <a:xfrm>
            <a:off x="6555220" y="3452433"/>
            <a:ext cx="4793793" cy="2724530"/>
          </a:xfrm>
          <a:prstGeom prst="rect">
            <a:avLst/>
          </a:prstGeom>
          <a:noFill/>
          <a:ln>
            <a:noFill/>
          </a:ln>
        </p:spPr>
      </p:pic>
      <p:sp>
        <p:nvSpPr>
          <p:cNvPr id="211" name="Google Shape;211;p13"/>
          <p:cNvSpPr/>
          <p:nvPr/>
        </p:nvSpPr>
        <p:spPr>
          <a:xfrm>
            <a:off x="5317578" y="4878706"/>
            <a:ext cx="1102534" cy="257816"/>
          </a:xfrm>
          <a:prstGeom prst="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13"/>
          <p:cNvSpPr txBox="1"/>
          <p:nvPr/>
        </p:nvSpPr>
        <p:spPr>
          <a:xfrm>
            <a:off x="5317578" y="5136522"/>
            <a:ext cx="1430658"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200">
                <a:solidFill>
                  <a:schemeClr val="dk1"/>
                </a:solidFill>
                <a:latin typeface="Calibri"/>
                <a:ea typeface="Calibri"/>
                <a:cs typeface="Calibri"/>
                <a:sym typeface="Calibri"/>
              </a:rPr>
              <a:t>Pode ser representada por um grafo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Alguns conceitos adicionais</a:t>
            </a:r>
            <a:endParaRPr/>
          </a:p>
        </p:txBody>
      </p:sp>
      <p:sp>
        <p:nvSpPr>
          <p:cNvPr id="218" name="Google Shape;218;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b="1"/>
              <a:t>objetivo da tarefa</a:t>
            </a:r>
            <a:r>
              <a:rPr lang="pt-BR"/>
              <a:t> – Objetivo desejado. Pode ser único ou ter diversas soluções possíveis.</a:t>
            </a:r>
            <a:endParaRPr/>
          </a:p>
          <a:p>
            <a:pPr marL="685800" lvl="1" indent="-228600" algn="l" rtl="0">
              <a:lnSpc>
                <a:spcPct val="90000"/>
              </a:lnSpc>
              <a:spcBef>
                <a:spcPts val="500"/>
              </a:spcBef>
              <a:spcAft>
                <a:spcPts val="0"/>
              </a:spcAft>
              <a:buClr>
                <a:schemeClr val="dk1"/>
              </a:buClr>
              <a:buSzPts val="2400"/>
              <a:buChar char="•"/>
            </a:pPr>
            <a:r>
              <a:rPr lang="pt-BR"/>
              <a:t>Realiza-se o </a:t>
            </a:r>
            <a:r>
              <a:rPr lang="pt-BR" b="1"/>
              <a:t>Teste do Objetivo </a:t>
            </a:r>
            <a:r>
              <a:rPr lang="pt-BR"/>
              <a:t>para verificar se o, ou um, resultado esperado foi atingido após uma ação.</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pt-BR" b="1"/>
              <a:t>solução</a:t>
            </a:r>
            <a:r>
              <a:rPr lang="pt-BR"/>
              <a:t> – conjunto de ações que a partir do estado inicial leva até o objetivo da tarefa.</a:t>
            </a:r>
            <a:endParaRPr/>
          </a:p>
          <a:p>
            <a:pPr marL="685800" lvl="1" indent="-228600" algn="l" rtl="0">
              <a:lnSpc>
                <a:spcPct val="90000"/>
              </a:lnSpc>
              <a:spcBef>
                <a:spcPts val="500"/>
              </a:spcBef>
              <a:spcAft>
                <a:spcPts val="0"/>
              </a:spcAft>
              <a:buClr>
                <a:schemeClr val="dk1"/>
              </a:buClr>
              <a:buSzPts val="2400"/>
              <a:buChar char="•"/>
            </a:pPr>
            <a:r>
              <a:rPr lang="pt-BR"/>
              <a:t>Solução ótima – solução de menor custo para sua implementação.</a:t>
            </a:r>
            <a:endParaRPr/>
          </a:p>
          <a:p>
            <a:pPr marL="0" lvl="0" indent="0" algn="l" rtl="0">
              <a:lnSpc>
                <a:spcPct val="90000"/>
              </a:lnSpc>
              <a:spcBef>
                <a:spcPts val="1000"/>
              </a:spcBef>
              <a:spcAft>
                <a:spcPts val="0"/>
              </a:spcAft>
              <a:buClr>
                <a:schemeClr val="dk1"/>
              </a:buClr>
              <a:buSzPts val="2800"/>
              <a:buNone/>
            </a:pPr>
            <a:r>
              <a:rPr lang="pt-B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Alguns conceitos adicionais</a:t>
            </a:r>
            <a:endParaRPr/>
          </a:p>
        </p:txBody>
      </p:sp>
      <p:sp>
        <p:nvSpPr>
          <p:cNvPr id="224" name="Google Shape;224;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b="1"/>
              <a:t>custo da solução </a:t>
            </a:r>
            <a:r>
              <a:rPr lang="pt-BR"/>
              <a:t>– custo numérico associado ao custo de uma determinada solução.</a:t>
            </a:r>
            <a:endParaRPr/>
          </a:p>
          <a:p>
            <a:pPr marL="0" lvl="0" indent="0" algn="l" rtl="0">
              <a:lnSpc>
                <a:spcPct val="90000"/>
              </a:lnSpc>
              <a:spcBef>
                <a:spcPts val="1000"/>
              </a:spcBef>
              <a:spcAft>
                <a:spcPts val="0"/>
              </a:spcAft>
              <a:buClr>
                <a:schemeClr val="dk1"/>
              </a:buClr>
              <a:buSzPts val="2800"/>
              <a:buNone/>
            </a:pPr>
            <a:r>
              <a:rPr lang="pt-BR"/>
              <a:t> </a:t>
            </a:r>
            <a:endParaRPr/>
          </a:p>
        </p:txBody>
      </p:sp>
      <p:pic>
        <p:nvPicPr>
          <p:cNvPr id="225" name="Google Shape;225;p15"/>
          <p:cNvPicPr preferRelativeResize="0"/>
          <p:nvPr/>
        </p:nvPicPr>
        <p:blipFill rotWithShape="1">
          <a:blip r:embed="rId3">
            <a:alphaModFix/>
          </a:blip>
          <a:srcRect/>
          <a:stretch/>
        </p:blipFill>
        <p:spPr>
          <a:xfrm>
            <a:off x="3954905" y="2922510"/>
            <a:ext cx="4282189" cy="297166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Alguns conceitos adicionais</a:t>
            </a:r>
            <a:endParaRPr/>
          </a:p>
        </p:txBody>
      </p:sp>
      <p:sp>
        <p:nvSpPr>
          <p:cNvPr id="231" name="Google Shape;231;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b="1"/>
              <a:t>nó </a:t>
            </a:r>
            <a:r>
              <a:rPr lang="pt-BR"/>
              <a:t>– estrutura de dados que mantêm o registro do:</a:t>
            </a:r>
            <a:endParaRPr/>
          </a:p>
          <a:p>
            <a:pPr marL="685800" lvl="1" indent="-228600" algn="l" rtl="0">
              <a:lnSpc>
                <a:spcPct val="90000"/>
              </a:lnSpc>
              <a:spcBef>
                <a:spcPts val="500"/>
              </a:spcBef>
              <a:spcAft>
                <a:spcPts val="0"/>
              </a:spcAft>
              <a:buClr>
                <a:schemeClr val="dk1"/>
              </a:buClr>
              <a:buSzPts val="2400"/>
              <a:buChar char="•"/>
            </a:pPr>
            <a:r>
              <a:rPr lang="pt-BR"/>
              <a:t>estado do nó</a:t>
            </a:r>
            <a:endParaRPr/>
          </a:p>
          <a:p>
            <a:pPr marL="685800" lvl="1" indent="-228600" algn="l" rtl="0">
              <a:lnSpc>
                <a:spcPct val="90000"/>
              </a:lnSpc>
              <a:spcBef>
                <a:spcPts val="500"/>
              </a:spcBef>
              <a:spcAft>
                <a:spcPts val="0"/>
              </a:spcAft>
              <a:buClr>
                <a:schemeClr val="dk1"/>
              </a:buClr>
              <a:buSzPts val="2400"/>
              <a:buChar char="•"/>
            </a:pPr>
            <a:r>
              <a:rPr lang="pt-BR"/>
              <a:t>pai - nó que o gerou</a:t>
            </a:r>
            <a:endParaRPr/>
          </a:p>
          <a:p>
            <a:pPr marL="685800" lvl="1" indent="-228600" algn="l" rtl="0">
              <a:lnSpc>
                <a:spcPct val="90000"/>
              </a:lnSpc>
              <a:spcBef>
                <a:spcPts val="500"/>
              </a:spcBef>
              <a:spcAft>
                <a:spcPts val="0"/>
              </a:spcAft>
              <a:buClr>
                <a:schemeClr val="dk1"/>
              </a:buClr>
              <a:buSzPts val="2400"/>
              <a:buChar char="•"/>
            </a:pPr>
            <a:r>
              <a:rPr lang="pt-BR"/>
              <a:t>ação - ação aplicada ao pai que causou a origem do nó</a:t>
            </a:r>
            <a:endParaRPr/>
          </a:p>
          <a:p>
            <a:pPr marL="685800" lvl="1" indent="-228600" algn="l" rtl="0">
              <a:lnSpc>
                <a:spcPct val="90000"/>
              </a:lnSpc>
              <a:spcBef>
                <a:spcPts val="500"/>
              </a:spcBef>
              <a:spcAft>
                <a:spcPts val="0"/>
              </a:spcAft>
              <a:buClr>
                <a:schemeClr val="dk1"/>
              </a:buClr>
              <a:buSzPts val="2400"/>
              <a:buChar char="•"/>
            </a:pPr>
            <a:r>
              <a:rPr lang="pt-BR"/>
              <a:t>Custo do caminho – custo desde a origem até o nó</a:t>
            </a:r>
            <a:endParaRPr/>
          </a:p>
          <a:p>
            <a:pPr marL="685800" lvl="1" indent="-76200" algn="l" rtl="0">
              <a:lnSpc>
                <a:spcPct val="90000"/>
              </a:lnSpc>
              <a:spcBef>
                <a:spcPts val="50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800"/>
              <a:buNone/>
            </a:pPr>
            <a:r>
              <a:rPr lang="pt-B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Resumindo...</a:t>
            </a:r>
            <a:endParaRPr/>
          </a:p>
        </p:txBody>
      </p:sp>
      <p:sp>
        <p:nvSpPr>
          <p:cNvPr id="237" name="Google Shape;2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Um problema para IA tem:</a:t>
            </a:r>
            <a:endParaRPr/>
          </a:p>
          <a:p>
            <a:pPr marL="685800" lvl="1" indent="-228600" algn="l" rtl="0">
              <a:lnSpc>
                <a:spcPct val="90000"/>
              </a:lnSpc>
              <a:spcBef>
                <a:spcPts val="500"/>
              </a:spcBef>
              <a:spcAft>
                <a:spcPts val="0"/>
              </a:spcAft>
              <a:buClr>
                <a:schemeClr val="dk1"/>
              </a:buClr>
              <a:buSzPts val="2400"/>
              <a:buChar char="•"/>
            </a:pPr>
            <a:r>
              <a:rPr lang="pt-BR"/>
              <a:t>estado inicial</a:t>
            </a:r>
            <a:endParaRPr/>
          </a:p>
          <a:p>
            <a:pPr marL="685800" lvl="1" indent="-228600" algn="l" rtl="0">
              <a:lnSpc>
                <a:spcPct val="90000"/>
              </a:lnSpc>
              <a:spcBef>
                <a:spcPts val="500"/>
              </a:spcBef>
              <a:spcAft>
                <a:spcPts val="0"/>
              </a:spcAft>
              <a:buClr>
                <a:schemeClr val="dk1"/>
              </a:buClr>
              <a:buSzPts val="2400"/>
              <a:buChar char="•"/>
            </a:pPr>
            <a:r>
              <a:rPr lang="pt-BR"/>
              <a:t>ações que modificam os nós</a:t>
            </a:r>
            <a:endParaRPr/>
          </a:p>
          <a:p>
            <a:pPr marL="685800" lvl="1" indent="-228600" algn="l" rtl="0">
              <a:lnSpc>
                <a:spcPct val="90000"/>
              </a:lnSpc>
              <a:spcBef>
                <a:spcPts val="500"/>
              </a:spcBef>
              <a:spcAft>
                <a:spcPts val="0"/>
              </a:spcAft>
              <a:buClr>
                <a:schemeClr val="dk1"/>
              </a:buClr>
              <a:buSzPts val="2400"/>
              <a:buChar char="•"/>
            </a:pPr>
            <a:r>
              <a:rPr lang="pt-BR"/>
              <a:t>modelos de transição</a:t>
            </a:r>
            <a:endParaRPr/>
          </a:p>
          <a:p>
            <a:pPr marL="685800" lvl="1" indent="-228600" algn="l" rtl="0">
              <a:lnSpc>
                <a:spcPct val="90000"/>
              </a:lnSpc>
              <a:spcBef>
                <a:spcPts val="500"/>
              </a:spcBef>
              <a:spcAft>
                <a:spcPts val="0"/>
              </a:spcAft>
              <a:buClr>
                <a:schemeClr val="dk1"/>
              </a:buClr>
              <a:buSzPts val="2400"/>
              <a:buChar char="•"/>
            </a:pPr>
            <a:r>
              <a:rPr lang="pt-BR"/>
              <a:t>teste de objetivo</a:t>
            </a:r>
            <a:endParaRPr/>
          </a:p>
          <a:p>
            <a:pPr marL="685800" lvl="1" indent="-228600" algn="l" rtl="0">
              <a:lnSpc>
                <a:spcPct val="90000"/>
              </a:lnSpc>
              <a:spcBef>
                <a:spcPts val="500"/>
              </a:spcBef>
              <a:spcAft>
                <a:spcPts val="0"/>
              </a:spcAft>
              <a:buClr>
                <a:schemeClr val="dk1"/>
              </a:buClr>
              <a:buSzPts val="2400"/>
              <a:buChar char="•"/>
            </a:pPr>
            <a:r>
              <a:rPr lang="pt-BR"/>
              <a:t>solução</a:t>
            </a:r>
            <a:endParaRPr/>
          </a:p>
          <a:p>
            <a:pPr marL="685800" lvl="1" indent="-228600" algn="l" rtl="0">
              <a:lnSpc>
                <a:spcPct val="90000"/>
              </a:lnSpc>
              <a:spcBef>
                <a:spcPts val="500"/>
              </a:spcBef>
              <a:spcAft>
                <a:spcPts val="0"/>
              </a:spcAft>
              <a:buClr>
                <a:schemeClr val="dk1"/>
              </a:buClr>
              <a:buSzPts val="2400"/>
              <a:buChar char="•"/>
            </a:pPr>
            <a:r>
              <a:rPr lang="pt-BR"/>
              <a:t>custo do caminho para solução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Aprendizado por esforço</a:t>
            </a:r>
            <a:endParaRPr/>
          </a:p>
        </p:txBody>
      </p:sp>
      <p:pic>
        <p:nvPicPr>
          <p:cNvPr id="243" name="Google Shape;243;p18"/>
          <p:cNvPicPr preferRelativeResize="0"/>
          <p:nvPr/>
        </p:nvPicPr>
        <p:blipFill rotWithShape="1">
          <a:blip r:embed="rId3">
            <a:alphaModFix/>
          </a:blip>
          <a:srcRect/>
          <a:stretch/>
        </p:blipFill>
        <p:spPr>
          <a:xfrm>
            <a:off x="2853904" y="1470460"/>
            <a:ext cx="6484192" cy="46315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Dever de casa</a:t>
            </a:r>
            <a:endParaRPr/>
          </a:p>
        </p:txBody>
      </p:sp>
      <p:sp>
        <p:nvSpPr>
          <p:cNvPr id="249" name="Google Shape;249;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pt-BR"/>
              <a:t>Criar um notebook no Colab.</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pt-BR"/>
              <a:t>Copiar o código base para o seu notebook.</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pt-BR"/>
              <a:t>Criar um arquivo CSV com 5 entradas com os seguintes campos:</a:t>
            </a:r>
            <a:endParaRPr/>
          </a:p>
          <a:p>
            <a:pPr marL="0" lvl="0" indent="0" algn="l" rtl="0">
              <a:lnSpc>
                <a:spcPct val="90000"/>
              </a:lnSpc>
              <a:spcBef>
                <a:spcPts val="1000"/>
              </a:spcBef>
              <a:spcAft>
                <a:spcPts val="0"/>
              </a:spcAft>
              <a:buClr>
                <a:schemeClr val="dk1"/>
              </a:buClr>
              <a:buSzPct val="100000"/>
              <a:buNone/>
            </a:pPr>
            <a:r>
              <a:rPr lang="pt-BR"/>
              <a:t>Nome, data de nascimento (mês, dia, ano), dia do cadastro (ano, mês e dia) e hora de cadastro.</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pt-BR"/>
              <a:t>Ler o arquivo.</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pt-BR"/>
              <a:t>Imprimir o registro N que o usuário informar via prompt, em uma única linha, concatenada e com a data no padrão brasileiro.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rot="-5400000">
            <a:off x="800100" y="1491343"/>
            <a:ext cx="3333749" cy="3499103"/>
          </a:xfrm>
          <a:prstGeom prst="downArrow">
            <a:avLst>
              <a:gd name="adj1" fmla="val 100000"/>
              <a:gd name="adj2" fmla="val 15788"/>
            </a:avLst>
          </a:prstGeom>
          <a:solidFill>
            <a:srgbClr val="40404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6" name="Google Shape;96;p2"/>
          <p:cNvSpPr txBox="1">
            <a:spLocks noGrp="1"/>
          </p:cNvSpPr>
          <p:nvPr>
            <p:ph type="title"/>
          </p:nvPr>
        </p:nvSpPr>
        <p:spPr>
          <a:xfrm>
            <a:off x="1028700" y="1967266"/>
            <a:ext cx="2628900" cy="254725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FFF"/>
              </a:buClr>
              <a:buSzPts val="3100"/>
              <a:buFont typeface="Calibri"/>
              <a:buNone/>
            </a:pPr>
            <a:r>
              <a:rPr lang="pt-BR" sz="3100">
                <a:solidFill>
                  <a:srgbClr val="FFFFFF"/>
                </a:solidFill>
                <a:latin typeface="Calibri"/>
                <a:ea typeface="Calibri"/>
                <a:cs typeface="Calibri"/>
                <a:sym typeface="Calibri"/>
              </a:rPr>
              <a:t>Antes de começarmos.... </a:t>
            </a:r>
            <a:endParaRPr/>
          </a:p>
        </p:txBody>
      </p:sp>
      <p:pic>
        <p:nvPicPr>
          <p:cNvPr id="97" name="Google Shape;97;p2"/>
          <p:cNvPicPr preferRelativeResize="0"/>
          <p:nvPr/>
        </p:nvPicPr>
        <p:blipFill rotWithShape="1">
          <a:blip r:embed="rId3">
            <a:alphaModFix/>
          </a:blip>
          <a:srcRect/>
          <a:stretch/>
        </p:blipFill>
        <p:spPr>
          <a:xfrm>
            <a:off x="4777316" y="935875"/>
            <a:ext cx="6780700" cy="498392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Dever de casa</a:t>
            </a:r>
            <a:endParaRPr/>
          </a:p>
        </p:txBody>
      </p:sp>
      <p:sp>
        <p:nvSpPr>
          <p:cNvPr id="255" name="Google Shape;255;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Exemplo</a:t>
            </a:r>
            <a:endParaRPr/>
          </a:p>
          <a:p>
            <a:pPr marL="685800" lvl="1" indent="-228600" algn="l" rtl="0">
              <a:lnSpc>
                <a:spcPct val="90000"/>
              </a:lnSpc>
              <a:spcBef>
                <a:spcPts val="500"/>
              </a:spcBef>
              <a:spcAft>
                <a:spcPts val="0"/>
              </a:spcAft>
              <a:buClr>
                <a:schemeClr val="dk1"/>
              </a:buClr>
              <a:buSzPts val="2400"/>
              <a:buChar char="•"/>
            </a:pPr>
            <a:r>
              <a:rPr lang="pt-BR"/>
              <a:t>Arquivo CSV</a:t>
            </a:r>
            <a:endParaRPr/>
          </a:p>
          <a:p>
            <a:pPr marL="457200" lvl="1" indent="0" algn="l" rtl="0">
              <a:lnSpc>
                <a:spcPct val="90000"/>
              </a:lnSpc>
              <a:spcBef>
                <a:spcPts val="500"/>
              </a:spcBef>
              <a:spcAft>
                <a:spcPts val="0"/>
              </a:spcAft>
              <a:buClr>
                <a:schemeClr val="dk1"/>
              </a:buClr>
              <a:buSzPts val="2400"/>
              <a:buNone/>
            </a:pPr>
            <a:r>
              <a:rPr lang="pt-BR"/>
              <a:t>nome, dataNasc,dataCadastrado,horaCadastro</a:t>
            </a:r>
            <a:endParaRPr/>
          </a:p>
          <a:p>
            <a:pPr marL="457200" lvl="1" indent="0" algn="l" rtl="0">
              <a:lnSpc>
                <a:spcPct val="90000"/>
              </a:lnSpc>
              <a:spcBef>
                <a:spcPts val="500"/>
              </a:spcBef>
              <a:spcAft>
                <a:spcPts val="0"/>
              </a:spcAft>
              <a:buClr>
                <a:schemeClr val="dk1"/>
              </a:buClr>
              <a:buSzPts val="2400"/>
              <a:buNone/>
            </a:pPr>
            <a:r>
              <a:rPr lang="pt-BR"/>
              <a:t>Pablo Coelho, 01/26/1974, 2025/02/17, 20:30</a:t>
            </a:r>
            <a:endParaRPr/>
          </a:p>
          <a:p>
            <a:pPr marL="457200" lvl="1" indent="0" algn="l" rtl="0">
              <a:lnSpc>
                <a:spcPct val="90000"/>
              </a:lnSpc>
              <a:spcBef>
                <a:spcPts val="500"/>
              </a:spcBef>
              <a:spcAft>
                <a:spcPts val="0"/>
              </a:spcAft>
              <a:buClr>
                <a:schemeClr val="dk1"/>
              </a:buClr>
              <a:buSzPts val="2400"/>
              <a:buNone/>
            </a:pPr>
            <a:r>
              <a:rPr lang="pt-BR"/>
              <a:t>Mariana Ferreira, 26/04/1995, 2025/02/17, 20:31</a:t>
            </a:r>
            <a:endParaRPr/>
          </a:p>
          <a:p>
            <a:pPr marL="457200" lvl="1" indent="0" algn="l" rtl="0">
              <a:lnSpc>
                <a:spcPct val="90000"/>
              </a:lnSpc>
              <a:spcBef>
                <a:spcPts val="500"/>
              </a:spcBef>
              <a:spcAft>
                <a:spcPts val="0"/>
              </a:spcAft>
              <a:buClr>
                <a:schemeClr val="dk1"/>
              </a:buClr>
              <a:buSzPts val="2400"/>
              <a:buNone/>
            </a:pPr>
            <a:r>
              <a:rPr lang="pt-BR"/>
              <a:t>(...)</a:t>
            </a: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r>
              <a:rPr lang="pt-BR"/>
              <a:t>Saída (caso o usuário indique o registro 1):</a:t>
            </a:r>
            <a:endParaRPr/>
          </a:p>
          <a:p>
            <a:pPr marL="457200" lvl="1" indent="0" algn="l" rtl="0">
              <a:lnSpc>
                <a:spcPct val="90000"/>
              </a:lnSpc>
              <a:spcBef>
                <a:spcPts val="500"/>
              </a:spcBef>
              <a:spcAft>
                <a:spcPts val="0"/>
              </a:spcAft>
              <a:buClr>
                <a:schemeClr val="dk1"/>
              </a:buClr>
              <a:buSzPts val="2400"/>
              <a:buNone/>
            </a:pPr>
            <a:r>
              <a:rPr lang="pt-BR"/>
              <a:t>Registro 1: Nome: Pablo Coelho; Data de Nascimento: 26/01/1974; Data de Cadastro: 17/02/2025 as 20:30 horas</a:t>
            </a: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a:p>
            <a:pPr marL="457200" lvl="1" indent="0" algn="l" rtl="0">
              <a:lnSpc>
                <a:spcPct val="90000"/>
              </a:lnSpc>
              <a:spcBef>
                <a:spcPts val="500"/>
              </a:spcBef>
              <a:spcAft>
                <a:spcPts val="0"/>
              </a:spcAft>
              <a:buClr>
                <a:schemeClr val="dk1"/>
              </a:buClr>
              <a:buSzPts val="24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pt-BR"/>
              <a:t>Aula 02</a:t>
            </a:r>
            <a:endParaRPr/>
          </a:p>
        </p:txBody>
      </p:sp>
      <p:sp>
        <p:nvSpPr>
          <p:cNvPr id="261" name="Google Shape;261;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Python, NumPy, Pandas e Matplotlib</a:t>
            </a:r>
            <a:endParaRPr/>
          </a:p>
        </p:txBody>
      </p:sp>
      <p:sp>
        <p:nvSpPr>
          <p:cNvPr id="267" name="Google Shape;26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numpy.org</a:t>
            </a:r>
            <a:endParaRPr/>
          </a:p>
          <a:p>
            <a:pPr marL="228600" lvl="0" indent="-228600" algn="l" rtl="0">
              <a:lnSpc>
                <a:spcPct val="90000"/>
              </a:lnSpc>
              <a:spcBef>
                <a:spcPts val="1000"/>
              </a:spcBef>
              <a:spcAft>
                <a:spcPts val="0"/>
              </a:spcAft>
              <a:buClr>
                <a:schemeClr val="dk1"/>
              </a:buClr>
              <a:buSzPts val="2800"/>
              <a:buChar char="•"/>
            </a:pPr>
            <a:r>
              <a:rPr lang="pt-BR"/>
              <a:t>pandas.pydata.org</a:t>
            </a:r>
            <a:endParaRPr/>
          </a:p>
          <a:p>
            <a:pPr marL="228600" lvl="0" indent="-228600" algn="l" rtl="0">
              <a:lnSpc>
                <a:spcPct val="90000"/>
              </a:lnSpc>
              <a:spcBef>
                <a:spcPts val="1000"/>
              </a:spcBef>
              <a:spcAft>
                <a:spcPts val="0"/>
              </a:spcAft>
              <a:buClr>
                <a:schemeClr val="dk1"/>
              </a:buClr>
              <a:buSzPts val="2800"/>
              <a:buChar char="•"/>
            </a:pPr>
            <a:r>
              <a:rPr lang="pt-BR"/>
              <a:t>matplotlib.org</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HOJE PYTHON (1)</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Python</a:t>
            </a:r>
            <a:endParaRPr/>
          </a:p>
        </p:txBody>
      </p:sp>
      <p:sp>
        <p:nvSpPr>
          <p:cNvPr id="274" name="Google Shape;274;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Linguagem de alto nível (mais próxima a linguagem falada)</a:t>
            </a:r>
            <a:endParaRPr/>
          </a:p>
          <a:p>
            <a:pPr marL="228600" lvl="0" indent="-228600" algn="l" rtl="0">
              <a:lnSpc>
                <a:spcPct val="90000"/>
              </a:lnSpc>
              <a:spcBef>
                <a:spcPts val="1000"/>
              </a:spcBef>
              <a:spcAft>
                <a:spcPts val="0"/>
              </a:spcAft>
              <a:buClr>
                <a:schemeClr val="dk1"/>
              </a:buClr>
              <a:buSzPts val="2800"/>
              <a:buChar char="•"/>
            </a:pPr>
            <a:r>
              <a:rPr lang="pt-BR"/>
              <a:t>Interpretada</a:t>
            </a:r>
            <a:endParaRPr/>
          </a:p>
          <a:p>
            <a:pPr marL="228600" lvl="0" indent="-228600" algn="l" rtl="0">
              <a:lnSpc>
                <a:spcPct val="90000"/>
              </a:lnSpc>
              <a:spcBef>
                <a:spcPts val="1000"/>
              </a:spcBef>
              <a:spcAft>
                <a:spcPts val="0"/>
              </a:spcAft>
              <a:buClr>
                <a:schemeClr val="dk1"/>
              </a:buClr>
              <a:buSzPts val="2800"/>
              <a:buChar char="•"/>
            </a:pPr>
            <a:r>
              <a:rPr lang="pt-BR"/>
              <a:t>Tipagem dinâmica</a:t>
            </a:r>
            <a:endParaRPr/>
          </a:p>
          <a:p>
            <a:pPr marL="228600" lvl="0" indent="-228600" algn="l" rtl="0">
              <a:lnSpc>
                <a:spcPct val="90000"/>
              </a:lnSpc>
              <a:spcBef>
                <a:spcPts val="1000"/>
              </a:spcBef>
              <a:spcAft>
                <a:spcPts val="0"/>
              </a:spcAft>
              <a:buClr>
                <a:schemeClr val="dk1"/>
              </a:buClr>
              <a:buSzPts val="2800"/>
              <a:buChar char="•"/>
            </a:pPr>
            <a:r>
              <a:rPr lang="pt-BR"/>
              <a:t>Criada em 1991 por Guido van Rossum</a:t>
            </a:r>
            <a:endParaRPr/>
          </a:p>
          <a:p>
            <a:pPr marL="228600" lvl="0" indent="-228600" algn="l" rtl="0">
              <a:lnSpc>
                <a:spcPct val="90000"/>
              </a:lnSpc>
              <a:spcBef>
                <a:spcPts val="1000"/>
              </a:spcBef>
              <a:spcAft>
                <a:spcPts val="0"/>
              </a:spcAft>
              <a:buClr>
                <a:schemeClr val="dk1"/>
              </a:buClr>
              <a:buSzPts val="2800"/>
              <a:buChar char="•"/>
            </a:pPr>
            <a:r>
              <a:rPr lang="pt-BR"/>
              <a:t>Hoje é mantida pela comunidade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Variáveis numéricas</a:t>
            </a:r>
            <a:endParaRPr/>
          </a:p>
        </p:txBody>
      </p:sp>
      <p:grpSp>
        <p:nvGrpSpPr>
          <p:cNvPr id="281" name="Google Shape;281;p24"/>
          <p:cNvGrpSpPr/>
          <p:nvPr/>
        </p:nvGrpSpPr>
        <p:grpSpPr>
          <a:xfrm>
            <a:off x="3269900" y="1828006"/>
            <a:ext cx="5652198" cy="4346574"/>
            <a:chOff x="2431700" y="2381"/>
            <a:chExt cx="5652198" cy="4346574"/>
          </a:xfrm>
        </p:grpSpPr>
        <p:sp>
          <p:nvSpPr>
            <p:cNvPr id="282" name="Google Shape;282;p24"/>
            <p:cNvSpPr/>
            <p:nvPr/>
          </p:nvSpPr>
          <p:spPr>
            <a:xfrm>
              <a:off x="5257800" y="828726"/>
              <a:ext cx="1999754" cy="347064"/>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miter lim="800000"/>
              <a:headEnd type="none" w="sm" len="sm"/>
              <a:tailEnd type="none" w="sm" len="sm"/>
            </a:ln>
          </p:spPr>
          <p:txBody>
            <a:bodyPr/>
            <a:lstStyle/>
            <a:p>
              <a:endParaRPr lang="pt-BR"/>
            </a:p>
          </p:txBody>
        </p:sp>
        <p:sp>
          <p:nvSpPr>
            <p:cNvPr id="283" name="Google Shape;283;p24"/>
            <p:cNvSpPr/>
            <p:nvPr/>
          </p:nvSpPr>
          <p:spPr>
            <a:xfrm>
              <a:off x="5212080" y="828726"/>
              <a:ext cx="91440" cy="347064"/>
            </a:xfrm>
            <a:custGeom>
              <a:avLst/>
              <a:gdLst/>
              <a:ahLst/>
              <a:cxnLst/>
              <a:rect l="l" t="t" r="r" b="b"/>
              <a:pathLst>
                <a:path w="120000" h="120000" extrusionOk="0">
                  <a:moveTo>
                    <a:pt x="60000" y="0"/>
                  </a:moveTo>
                  <a:lnTo>
                    <a:pt x="60000" y="120000"/>
                  </a:lnTo>
                </a:path>
              </a:pathLst>
            </a:custGeom>
            <a:noFill/>
            <a:ln w="12700" cap="flat" cmpd="sng">
              <a:solidFill>
                <a:schemeClr val="accent6"/>
              </a:solidFill>
              <a:prstDash val="solid"/>
              <a:miter lim="800000"/>
              <a:headEnd type="none" w="sm" len="sm"/>
              <a:tailEnd type="none" w="sm" len="sm"/>
            </a:ln>
          </p:spPr>
          <p:txBody>
            <a:bodyPr/>
            <a:lstStyle/>
            <a:p>
              <a:endParaRPr lang="pt-BR"/>
            </a:p>
          </p:txBody>
        </p:sp>
        <p:sp>
          <p:nvSpPr>
            <p:cNvPr id="284" name="Google Shape;284;p24"/>
            <p:cNvSpPr/>
            <p:nvPr/>
          </p:nvSpPr>
          <p:spPr>
            <a:xfrm>
              <a:off x="2596969" y="2002136"/>
              <a:ext cx="247903" cy="1933647"/>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pt-BR"/>
            </a:p>
          </p:txBody>
        </p:sp>
        <p:sp>
          <p:nvSpPr>
            <p:cNvPr id="285" name="Google Shape;285;p24"/>
            <p:cNvSpPr/>
            <p:nvPr/>
          </p:nvSpPr>
          <p:spPr>
            <a:xfrm>
              <a:off x="2596969" y="2002136"/>
              <a:ext cx="247903" cy="760237"/>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pt-BR"/>
            </a:p>
          </p:txBody>
        </p:sp>
        <p:sp>
          <p:nvSpPr>
            <p:cNvPr id="286" name="Google Shape;286;p24"/>
            <p:cNvSpPr/>
            <p:nvPr/>
          </p:nvSpPr>
          <p:spPr>
            <a:xfrm>
              <a:off x="3258045" y="828726"/>
              <a:ext cx="1999754" cy="347064"/>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miter lim="800000"/>
              <a:headEnd type="none" w="sm" len="sm"/>
              <a:tailEnd type="none" w="sm" len="sm"/>
            </a:ln>
          </p:spPr>
          <p:txBody>
            <a:bodyPr/>
            <a:lstStyle/>
            <a:p>
              <a:endParaRPr lang="pt-BR"/>
            </a:p>
          </p:txBody>
        </p:sp>
        <p:sp>
          <p:nvSpPr>
            <p:cNvPr id="287" name="Google Shape;287;p24"/>
            <p:cNvSpPr/>
            <p:nvPr/>
          </p:nvSpPr>
          <p:spPr>
            <a:xfrm>
              <a:off x="4431455" y="2381"/>
              <a:ext cx="1652689" cy="826344"/>
            </a:xfrm>
            <a:prstGeom prst="rect">
              <a:avLst/>
            </a:prstGeom>
            <a:gradFill>
              <a:gsLst>
                <a:gs pos="0">
                  <a:srgbClr val="FFDC9B"/>
                </a:gs>
                <a:gs pos="50000">
                  <a:srgbClr val="FFD68D"/>
                </a:gs>
                <a:gs pos="100000">
                  <a:srgbClr val="FFD47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4"/>
            <p:cNvSpPr txBox="1"/>
            <p:nvPr/>
          </p:nvSpPr>
          <p:spPr>
            <a:xfrm>
              <a:off x="4431455" y="2381"/>
              <a:ext cx="1652689" cy="826344"/>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chemeClr val="dk1"/>
                </a:buClr>
                <a:buSzPts val="2900"/>
                <a:buFont typeface="Calibri"/>
                <a:buNone/>
              </a:pPr>
              <a:r>
                <a:rPr lang="pt-BR" sz="2900">
                  <a:solidFill>
                    <a:schemeClr val="dk1"/>
                  </a:solidFill>
                  <a:latin typeface="Calibri"/>
                  <a:ea typeface="Calibri"/>
                  <a:cs typeface="Calibri"/>
                  <a:sym typeface="Calibri"/>
                </a:rPr>
                <a:t>Números</a:t>
              </a:r>
              <a:endParaRPr/>
            </a:p>
          </p:txBody>
        </p:sp>
        <p:sp>
          <p:nvSpPr>
            <p:cNvPr id="289" name="Google Shape;289;p24"/>
            <p:cNvSpPr/>
            <p:nvPr/>
          </p:nvSpPr>
          <p:spPr>
            <a:xfrm>
              <a:off x="2431700" y="1175791"/>
              <a:ext cx="1652689" cy="826344"/>
            </a:xfrm>
            <a:prstGeom prst="rect">
              <a:avLst/>
            </a:prstGeom>
            <a:gradFill>
              <a:gsLst>
                <a:gs pos="0">
                  <a:srgbClr val="B4D4A5"/>
                </a:gs>
                <a:gs pos="50000">
                  <a:srgbClr val="A8CD97"/>
                </a:gs>
                <a:gs pos="100000">
                  <a:srgbClr val="9BC985"/>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4"/>
            <p:cNvSpPr txBox="1"/>
            <p:nvPr/>
          </p:nvSpPr>
          <p:spPr>
            <a:xfrm>
              <a:off x="2431700" y="1175791"/>
              <a:ext cx="1652689" cy="826344"/>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chemeClr val="dk1"/>
                </a:buClr>
                <a:buSzPts val="2900"/>
                <a:buFont typeface="Calibri"/>
                <a:buNone/>
              </a:pPr>
              <a:r>
                <a:rPr lang="pt-BR" sz="2900">
                  <a:solidFill>
                    <a:schemeClr val="dk1"/>
                  </a:solidFill>
                  <a:latin typeface="Calibri"/>
                  <a:ea typeface="Calibri"/>
                  <a:cs typeface="Calibri"/>
                  <a:sym typeface="Calibri"/>
                </a:rPr>
                <a:t>Integrais</a:t>
              </a:r>
              <a:endParaRPr/>
            </a:p>
          </p:txBody>
        </p:sp>
        <p:sp>
          <p:nvSpPr>
            <p:cNvPr id="291" name="Google Shape;291;p24"/>
            <p:cNvSpPr/>
            <p:nvPr/>
          </p:nvSpPr>
          <p:spPr>
            <a:xfrm>
              <a:off x="2844872" y="2349201"/>
              <a:ext cx="1652689" cy="826344"/>
            </a:xfrm>
            <a:prstGeom prst="rect">
              <a:avLst/>
            </a:prstGeom>
            <a:gradFill>
              <a:gsLst>
                <a:gs pos="0">
                  <a:srgbClr val="A6B6DE"/>
                </a:gs>
                <a:gs pos="50000">
                  <a:srgbClr val="97AAD8"/>
                </a:gs>
                <a:gs pos="100000">
                  <a:srgbClr val="859CD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4"/>
            <p:cNvSpPr txBox="1"/>
            <p:nvPr/>
          </p:nvSpPr>
          <p:spPr>
            <a:xfrm>
              <a:off x="2844872" y="2349201"/>
              <a:ext cx="1652689" cy="826344"/>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chemeClr val="dk1"/>
                </a:buClr>
                <a:buSzPts val="2900"/>
                <a:buFont typeface="Calibri"/>
                <a:buNone/>
              </a:pPr>
              <a:r>
                <a:rPr lang="pt-BR" sz="2900">
                  <a:solidFill>
                    <a:schemeClr val="dk1"/>
                  </a:solidFill>
                  <a:latin typeface="Calibri"/>
                  <a:ea typeface="Calibri"/>
                  <a:cs typeface="Calibri"/>
                  <a:sym typeface="Calibri"/>
                </a:rPr>
                <a:t>Inteiros</a:t>
              </a:r>
              <a:endParaRPr/>
            </a:p>
          </p:txBody>
        </p:sp>
        <p:sp>
          <p:nvSpPr>
            <p:cNvPr id="293" name="Google Shape;293;p24"/>
            <p:cNvSpPr/>
            <p:nvPr/>
          </p:nvSpPr>
          <p:spPr>
            <a:xfrm>
              <a:off x="2844872" y="3522611"/>
              <a:ext cx="1652689" cy="826344"/>
            </a:xfrm>
            <a:prstGeom prst="rect">
              <a:avLst/>
            </a:prstGeom>
            <a:gradFill>
              <a:gsLst>
                <a:gs pos="0">
                  <a:srgbClr val="A6B6DE"/>
                </a:gs>
                <a:gs pos="50000">
                  <a:srgbClr val="97AAD8"/>
                </a:gs>
                <a:gs pos="100000">
                  <a:srgbClr val="859CD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4"/>
            <p:cNvSpPr txBox="1"/>
            <p:nvPr/>
          </p:nvSpPr>
          <p:spPr>
            <a:xfrm>
              <a:off x="2844872" y="3522611"/>
              <a:ext cx="1652689" cy="826344"/>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chemeClr val="dk1"/>
                </a:buClr>
                <a:buSzPts val="2900"/>
                <a:buFont typeface="Calibri"/>
                <a:buNone/>
              </a:pPr>
              <a:r>
                <a:rPr lang="pt-BR" sz="2900">
                  <a:solidFill>
                    <a:schemeClr val="dk1"/>
                  </a:solidFill>
                  <a:latin typeface="Calibri"/>
                  <a:ea typeface="Calibri"/>
                  <a:cs typeface="Calibri"/>
                  <a:sym typeface="Calibri"/>
                </a:rPr>
                <a:t>Booleanos</a:t>
              </a:r>
              <a:endParaRPr/>
            </a:p>
          </p:txBody>
        </p:sp>
        <p:sp>
          <p:nvSpPr>
            <p:cNvPr id="295" name="Google Shape;295;p24"/>
            <p:cNvSpPr/>
            <p:nvPr/>
          </p:nvSpPr>
          <p:spPr>
            <a:xfrm>
              <a:off x="4431455" y="1175791"/>
              <a:ext cx="1652689" cy="826344"/>
            </a:xfrm>
            <a:prstGeom prst="rect">
              <a:avLst/>
            </a:prstGeom>
            <a:gradFill>
              <a:gsLst>
                <a:gs pos="0">
                  <a:srgbClr val="B4D4A5"/>
                </a:gs>
                <a:gs pos="50000">
                  <a:srgbClr val="A8CD97"/>
                </a:gs>
                <a:gs pos="100000">
                  <a:srgbClr val="9BC985"/>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4"/>
            <p:cNvSpPr txBox="1"/>
            <p:nvPr/>
          </p:nvSpPr>
          <p:spPr>
            <a:xfrm>
              <a:off x="4431455" y="1175791"/>
              <a:ext cx="1652689" cy="826344"/>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chemeClr val="dk1"/>
                </a:buClr>
                <a:buSzPts val="2900"/>
                <a:buFont typeface="Calibri"/>
                <a:buNone/>
              </a:pPr>
              <a:r>
                <a:rPr lang="pt-BR" sz="2900">
                  <a:solidFill>
                    <a:schemeClr val="dk1"/>
                  </a:solidFill>
                  <a:latin typeface="Calibri"/>
                  <a:ea typeface="Calibri"/>
                  <a:cs typeface="Calibri"/>
                  <a:sym typeface="Calibri"/>
                </a:rPr>
                <a:t>Float</a:t>
              </a:r>
              <a:endParaRPr sz="2900">
                <a:solidFill>
                  <a:schemeClr val="dk1"/>
                </a:solidFill>
                <a:latin typeface="Calibri"/>
                <a:ea typeface="Calibri"/>
                <a:cs typeface="Calibri"/>
                <a:sym typeface="Calibri"/>
              </a:endParaRPr>
            </a:p>
          </p:txBody>
        </p:sp>
        <p:sp>
          <p:nvSpPr>
            <p:cNvPr id="297" name="Google Shape;297;p24"/>
            <p:cNvSpPr/>
            <p:nvPr/>
          </p:nvSpPr>
          <p:spPr>
            <a:xfrm>
              <a:off x="6431209" y="1175791"/>
              <a:ext cx="1652689" cy="826344"/>
            </a:xfrm>
            <a:prstGeom prst="rect">
              <a:avLst/>
            </a:prstGeom>
            <a:gradFill>
              <a:gsLst>
                <a:gs pos="0">
                  <a:srgbClr val="B4D4A5"/>
                </a:gs>
                <a:gs pos="50000">
                  <a:srgbClr val="A8CD97"/>
                </a:gs>
                <a:gs pos="100000">
                  <a:srgbClr val="9BC985"/>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txBox="1"/>
            <p:nvPr/>
          </p:nvSpPr>
          <p:spPr>
            <a:xfrm>
              <a:off x="6431209" y="1175791"/>
              <a:ext cx="1652689" cy="826344"/>
            </a:xfrm>
            <a:prstGeom prst="rect">
              <a:avLst/>
            </a:prstGeom>
            <a:noFill/>
            <a:ln>
              <a:noFill/>
            </a:ln>
          </p:spPr>
          <p:txBody>
            <a:bodyPr spcFirstLastPara="1" wrap="square" lIns="18400" tIns="18400" rIns="18400" bIns="18400" anchor="ctr" anchorCtr="0">
              <a:noAutofit/>
            </a:bodyPr>
            <a:lstStyle/>
            <a:p>
              <a:pPr marL="0" marR="0" lvl="0" indent="0" algn="ctr" rtl="0">
                <a:lnSpc>
                  <a:spcPct val="90000"/>
                </a:lnSpc>
                <a:spcBef>
                  <a:spcPts val="0"/>
                </a:spcBef>
                <a:spcAft>
                  <a:spcPts val="0"/>
                </a:spcAft>
                <a:buClr>
                  <a:schemeClr val="dk1"/>
                </a:buClr>
                <a:buSzPts val="2900"/>
                <a:buFont typeface="Calibri"/>
                <a:buNone/>
              </a:pPr>
              <a:r>
                <a:rPr lang="pt-BR" sz="2900">
                  <a:solidFill>
                    <a:schemeClr val="dk1"/>
                  </a:solidFill>
                  <a:latin typeface="Calibri"/>
                  <a:ea typeface="Calibri"/>
                  <a:cs typeface="Calibri"/>
                  <a:sym typeface="Calibri"/>
                </a:rPr>
                <a:t>Complexo</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Sequências</a:t>
            </a:r>
            <a:endParaRPr/>
          </a:p>
        </p:txBody>
      </p:sp>
      <p:grpSp>
        <p:nvGrpSpPr>
          <p:cNvPr id="304" name="Google Shape;304;p25"/>
          <p:cNvGrpSpPr/>
          <p:nvPr/>
        </p:nvGrpSpPr>
        <p:grpSpPr>
          <a:xfrm>
            <a:off x="4495410" y="1828135"/>
            <a:ext cx="3201179" cy="4346317"/>
            <a:chOff x="3657210" y="2510"/>
            <a:chExt cx="3201179" cy="4346317"/>
          </a:xfrm>
        </p:grpSpPr>
        <p:sp>
          <p:nvSpPr>
            <p:cNvPr id="305" name="Google Shape;305;p25"/>
            <p:cNvSpPr/>
            <p:nvPr/>
          </p:nvSpPr>
          <p:spPr>
            <a:xfrm>
              <a:off x="5361903" y="1577074"/>
              <a:ext cx="195193" cy="1522512"/>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pt-BR"/>
            </a:p>
          </p:txBody>
        </p:sp>
        <p:sp>
          <p:nvSpPr>
            <p:cNvPr id="306" name="Google Shape;306;p25"/>
            <p:cNvSpPr/>
            <p:nvPr/>
          </p:nvSpPr>
          <p:spPr>
            <a:xfrm>
              <a:off x="5361903" y="1577074"/>
              <a:ext cx="195193" cy="598594"/>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pt-BR"/>
            </a:p>
          </p:txBody>
        </p:sp>
        <p:sp>
          <p:nvSpPr>
            <p:cNvPr id="307" name="Google Shape;307;p25"/>
            <p:cNvSpPr/>
            <p:nvPr/>
          </p:nvSpPr>
          <p:spPr>
            <a:xfrm>
              <a:off x="5095138" y="653156"/>
              <a:ext cx="787282" cy="273271"/>
            </a:xfrm>
            <a:custGeom>
              <a:avLst/>
              <a:gdLst/>
              <a:ahLst/>
              <a:cxnLst/>
              <a:rect l="l" t="t" r="r" b="b"/>
              <a:pathLst>
                <a:path w="120000" h="120000" extrusionOk="0">
                  <a:moveTo>
                    <a:pt x="0" y="0"/>
                  </a:moveTo>
                  <a:lnTo>
                    <a:pt x="0" y="60000"/>
                  </a:lnTo>
                  <a:lnTo>
                    <a:pt x="120000" y="60000"/>
                  </a:lnTo>
                  <a:lnTo>
                    <a:pt x="120000" y="120000"/>
                  </a:lnTo>
                </a:path>
              </a:pathLst>
            </a:custGeom>
            <a:noFill/>
            <a:ln w="12700" cap="flat" cmpd="sng">
              <a:solidFill>
                <a:schemeClr val="accent6"/>
              </a:solidFill>
              <a:prstDash val="solid"/>
              <a:miter lim="800000"/>
              <a:headEnd type="none" w="sm" len="sm"/>
              <a:tailEnd type="none" w="sm" len="sm"/>
            </a:ln>
          </p:spPr>
          <p:txBody>
            <a:bodyPr/>
            <a:lstStyle/>
            <a:p>
              <a:endParaRPr lang="pt-BR"/>
            </a:p>
          </p:txBody>
        </p:sp>
        <p:sp>
          <p:nvSpPr>
            <p:cNvPr id="308" name="Google Shape;308;p25"/>
            <p:cNvSpPr/>
            <p:nvPr/>
          </p:nvSpPr>
          <p:spPr>
            <a:xfrm>
              <a:off x="3787339" y="1577074"/>
              <a:ext cx="195193" cy="2446430"/>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pt-BR"/>
            </a:p>
          </p:txBody>
        </p:sp>
        <p:sp>
          <p:nvSpPr>
            <p:cNvPr id="309" name="Google Shape;309;p25"/>
            <p:cNvSpPr/>
            <p:nvPr/>
          </p:nvSpPr>
          <p:spPr>
            <a:xfrm>
              <a:off x="3787339" y="1577074"/>
              <a:ext cx="195193" cy="1522512"/>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pt-BR"/>
            </a:p>
          </p:txBody>
        </p:sp>
        <p:sp>
          <p:nvSpPr>
            <p:cNvPr id="310" name="Google Shape;310;p25"/>
            <p:cNvSpPr/>
            <p:nvPr/>
          </p:nvSpPr>
          <p:spPr>
            <a:xfrm>
              <a:off x="3787339" y="1577074"/>
              <a:ext cx="195193" cy="598594"/>
            </a:xfrm>
            <a:custGeom>
              <a:avLst/>
              <a:gdLst/>
              <a:ahLst/>
              <a:cxnLst/>
              <a:rect l="l" t="t" r="r" b="b"/>
              <a:pathLst>
                <a:path w="120000" h="120000" extrusionOk="0">
                  <a:moveTo>
                    <a:pt x="0" y="0"/>
                  </a:moveTo>
                  <a:lnTo>
                    <a:pt x="0" y="120000"/>
                  </a:lnTo>
                  <a:lnTo>
                    <a:pt x="120000" y="120000"/>
                  </a:lnTo>
                </a:path>
              </a:pathLst>
            </a:custGeom>
            <a:noFill/>
            <a:ln w="12700" cap="flat" cmpd="sng">
              <a:solidFill>
                <a:srgbClr val="4372C3"/>
              </a:solidFill>
              <a:prstDash val="solid"/>
              <a:miter lim="800000"/>
              <a:headEnd type="none" w="sm" len="sm"/>
              <a:tailEnd type="none" w="sm" len="sm"/>
            </a:ln>
          </p:spPr>
          <p:txBody>
            <a:bodyPr/>
            <a:lstStyle/>
            <a:p>
              <a:endParaRPr lang="pt-BR"/>
            </a:p>
          </p:txBody>
        </p:sp>
        <p:sp>
          <p:nvSpPr>
            <p:cNvPr id="311" name="Google Shape;311;p25"/>
            <p:cNvSpPr/>
            <p:nvPr/>
          </p:nvSpPr>
          <p:spPr>
            <a:xfrm>
              <a:off x="4307856" y="653156"/>
              <a:ext cx="787282" cy="273271"/>
            </a:xfrm>
            <a:custGeom>
              <a:avLst/>
              <a:gdLst/>
              <a:ahLst/>
              <a:cxnLst/>
              <a:rect l="l" t="t" r="r" b="b"/>
              <a:pathLst>
                <a:path w="120000" h="120000" extrusionOk="0">
                  <a:moveTo>
                    <a:pt x="120000" y="0"/>
                  </a:moveTo>
                  <a:lnTo>
                    <a:pt x="120000" y="60000"/>
                  </a:lnTo>
                  <a:lnTo>
                    <a:pt x="0" y="60000"/>
                  </a:lnTo>
                  <a:lnTo>
                    <a:pt x="0" y="120000"/>
                  </a:lnTo>
                </a:path>
              </a:pathLst>
            </a:custGeom>
            <a:noFill/>
            <a:ln w="12700" cap="flat" cmpd="sng">
              <a:solidFill>
                <a:schemeClr val="accent6"/>
              </a:solidFill>
              <a:prstDash val="solid"/>
              <a:miter lim="800000"/>
              <a:headEnd type="none" w="sm" len="sm"/>
              <a:tailEnd type="none" w="sm" len="sm"/>
            </a:ln>
          </p:spPr>
          <p:txBody>
            <a:bodyPr/>
            <a:lstStyle/>
            <a:p>
              <a:endParaRPr lang="pt-BR"/>
            </a:p>
          </p:txBody>
        </p:sp>
        <p:sp>
          <p:nvSpPr>
            <p:cNvPr id="312" name="Google Shape;312;p25"/>
            <p:cNvSpPr/>
            <p:nvPr/>
          </p:nvSpPr>
          <p:spPr>
            <a:xfrm>
              <a:off x="4444492" y="2510"/>
              <a:ext cx="1301292" cy="650646"/>
            </a:xfrm>
            <a:prstGeom prst="rect">
              <a:avLst/>
            </a:prstGeom>
            <a:gradFill>
              <a:gsLst>
                <a:gs pos="0">
                  <a:srgbClr val="FFDC9B"/>
                </a:gs>
                <a:gs pos="50000">
                  <a:srgbClr val="FFD68D"/>
                </a:gs>
                <a:gs pos="100000">
                  <a:srgbClr val="FFD478"/>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txBox="1"/>
            <p:nvPr/>
          </p:nvSpPr>
          <p:spPr>
            <a:xfrm>
              <a:off x="4444492" y="2510"/>
              <a:ext cx="1301292" cy="65064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dk1"/>
                </a:buClr>
                <a:buSzPts val="2200"/>
                <a:buFont typeface="Calibri"/>
                <a:buNone/>
              </a:pPr>
              <a:r>
                <a:rPr lang="pt-BR" sz="2200">
                  <a:solidFill>
                    <a:schemeClr val="dk1"/>
                  </a:solidFill>
                  <a:latin typeface="Calibri"/>
                  <a:ea typeface="Calibri"/>
                  <a:cs typeface="Calibri"/>
                  <a:sym typeface="Calibri"/>
                </a:rPr>
                <a:t>Sequências</a:t>
              </a:r>
              <a:endParaRPr/>
            </a:p>
          </p:txBody>
        </p:sp>
        <p:sp>
          <p:nvSpPr>
            <p:cNvPr id="314" name="Google Shape;314;p25"/>
            <p:cNvSpPr/>
            <p:nvPr/>
          </p:nvSpPr>
          <p:spPr>
            <a:xfrm>
              <a:off x="3657210" y="926428"/>
              <a:ext cx="1301292" cy="650646"/>
            </a:xfrm>
            <a:prstGeom prst="rect">
              <a:avLst/>
            </a:prstGeom>
            <a:gradFill>
              <a:gsLst>
                <a:gs pos="0">
                  <a:srgbClr val="B4D4A5"/>
                </a:gs>
                <a:gs pos="50000">
                  <a:srgbClr val="A8CD97"/>
                </a:gs>
                <a:gs pos="100000">
                  <a:srgbClr val="9BC985"/>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txBox="1"/>
            <p:nvPr/>
          </p:nvSpPr>
          <p:spPr>
            <a:xfrm>
              <a:off x="3657210" y="926428"/>
              <a:ext cx="1301292" cy="65064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dk1"/>
                </a:buClr>
                <a:buSzPts val="2200"/>
                <a:buFont typeface="Calibri"/>
                <a:buNone/>
              </a:pPr>
              <a:r>
                <a:rPr lang="pt-BR" sz="2200">
                  <a:solidFill>
                    <a:schemeClr val="dk1"/>
                  </a:solidFill>
                  <a:latin typeface="Calibri"/>
                  <a:ea typeface="Calibri"/>
                  <a:cs typeface="Calibri"/>
                  <a:sym typeface="Calibri"/>
                </a:rPr>
                <a:t>Imutáveis</a:t>
              </a:r>
              <a:endParaRPr/>
            </a:p>
          </p:txBody>
        </p:sp>
        <p:sp>
          <p:nvSpPr>
            <p:cNvPr id="316" name="Google Shape;316;p25"/>
            <p:cNvSpPr/>
            <p:nvPr/>
          </p:nvSpPr>
          <p:spPr>
            <a:xfrm>
              <a:off x="3982533" y="1850345"/>
              <a:ext cx="1301292" cy="650646"/>
            </a:xfrm>
            <a:prstGeom prst="rect">
              <a:avLst/>
            </a:prstGeom>
            <a:gradFill>
              <a:gsLst>
                <a:gs pos="0">
                  <a:srgbClr val="A6B6DE"/>
                </a:gs>
                <a:gs pos="50000">
                  <a:srgbClr val="97AAD8"/>
                </a:gs>
                <a:gs pos="100000">
                  <a:srgbClr val="859CD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txBox="1"/>
            <p:nvPr/>
          </p:nvSpPr>
          <p:spPr>
            <a:xfrm>
              <a:off x="3982533" y="1850345"/>
              <a:ext cx="1301292" cy="65064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dk1"/>
                </a:buClr>
                <a:buSzPts val="2200"/>
                <a:buFont typeface="Calibri"/>
                <a:buNone/>
              </a:pPr>
              <a:r>
                <a:rPr lang="pt-BR" sz="2200">
                  <a:solidFill>
                    <a:schemeClr val="dk1"/>
                  </a:solidFill>
                  <a:latin typeface="Calibri"/>
                  <a:ea typeface="Calibri"/>
                  <a:cs typeface="Calibri"/>
                  <a:sym typeface="Calibri"/>
                </a:rPr>
                <a:t>Strings</a:t>
              </a:r>
              <a:endParaRPr sz="2200">
                <a:solidFill>
                  <a:schemeClr val="dk1"/>
                </a:solidFill>
                <a:latin typeface="Calibri"/>
                <a:ea typeface="Calibri"/>
                <a:cs typeface="Calibri"/>
                <a:sym typeface="Calibri"/>
              </a:endParaRPr>
            </a:p>
          </p:txBody>
        </p:sp>
        <p:sp>
          <p:nvSpPr>
            <p:cNvPr id="318" name="Google Shape;318;p25"/>
            <p:cNvSpPr/>
            <p:nvPr/>
          </p:nvSpPr>
          <p:spPr>
            <a:xfrm>
              <a:off x="3982533" y="2774263"/>
              <a:ext cx="1301292" cy="650646"/>
            </a:xfrm>
            <a:prstGeom prst="rect">
              <a:avLst/>
            </a:prstGeom>
            <a:gradFill>
              <a:gsLst>
                <a:gs pos="0">
                  <a:srgbClr val="A6B6DE"/>
                </a:gs>
                <a:gs pos="50000">
                  <a:srgbClr val="97AAD8"/>
                </a:gs>
                <a:gs pos="100000">
                  <a:srgbClr val="859CD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txBox="1"/>
            <p:nvPr/>
          </p:nvSpPr>
          <p:spPr>
            <a:xfrm>
              <a:off x="3982533" y="2774263"/>
              <a:ext cx="1301292" cy="65064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dk1"/>
                </a:buClr>
                <a:buSzPts val="2200"/>
                <a:buFont typeface="Calibri"/>
                <a:buNone/>
              </a:pPr>
              <a:r>
                <a:rPr lang="pt-BR" sz="2200">
                  <a:solidFill>
                    <a:schemeClr val="dk1"/>
                  </a:solidFill>
                  <a:latin typeface="Calibri"/>
                  <a:ea typeface="Calibri"/>
                  <a:cs typeface="Calibri"/>
                  <a:sym typeface="Calibri"/>
                </a:rPr>
                <a:t>Tuplas</a:t>
              </a:r>
              <a:endParaRPr/>
            </a:p>
          </p:txBody>
        </p:sp>
        <p:sp>
          <p:nvSpPr>
            <p:cNvPr id="320" name="Google Shape;320;p25"/>
            <p:cNvSpPr/>
            <p:nvPr/>
          </p:nvSpPr>
          <p:spPr>
            <a:xfrm>
              <a:off x="3982533" y="3698181"/>
              <a:ext cx="1301292" cy="650646"/>
            </a:xfrm>
            <a:prstGeom prst="rect">
              <a:avLst/>
            </a:prstGeom>
            <a:gradFill>
              <a:gsLst>
                <a:gs pos="0">
                  <a:srgbClr val="A6B6DE"/>
                </a:gs>
                <a:gs pos="50000">
                  <a:srgbClr val="97AAD8"/>
                </a:gs>
                <a:gs pos="100000">
                  <a:srgbClr val="859CD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txBox="1"/>
            <p:nvPr/>
          </p:nvSpPr>
          <p:spPr>
            <a:xfrm>
              <a:off x="3982533" y="3698181"/>
              <a:ext cx="1301292" cy="65064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dk1"/>
                </a:buClr>
                <a:buSzPts val="2200"/>
                <a:buFont typeface="Calibri"/>
                <a:buNone/>
              </a:pPr>
              <a:r>
                <a:rPr lang="pt-BR" sz="2200">
                  <a:solidFill>
                    <a:schemeClr val="dk1"/>
                  </a:solidFill>
                  <a:latin typeface="Calibri"/>
                  <a:ea typeface="Calibri"/>
                  <a:cs typeface="Calibri"/>
                  <a:sym typeface="Calibri"/>
                </a:rPr>
                <a:t>Bytes</a:t>
              </a:r>
              <a:endParaRPr/>
            </a:p>
          </p:txBody>
        </p:sp>
        <p:sp>
          <p:nvSpPr>
            <p:cNvPr id="322" name="Google Shape;322;p25"/>
            <p:cNvSpPr/>
            <p:nvPr/>
          </p:nvSpPr>
          <p:spPr>
            <a:xfrm>
              <a:off x="5231774" y="926428"/>
              <a:ext cx="1301292" cy="650646"/>
            </a:xfrm>
            <a:prstGeom prst="rect">
              <a:avLst/>
            </a:prstGeom>
            <a:gradFill>
              <a:gsLst>
                <a:gs pos="0">
                  <a:srgbClr val="B4D4A5"/>
                </a:gs>
                <a:gs pos="50000">
                  <a:srgbClr val="A8CD97"/>
                </a:gs>
                <a:gs pos="100000">
                  <a:srgbClr val="9BC985"/>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txBox="1"/>
            <p:nvPr/>
          </p:nvSpPr>
          <p:spPr>
            <a:xfrm>
              <a:off x="5231774" y="926428"/>
              <a:ext cx="1301292" cy="65064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dk1"/>
                </a:buClr>
                <a:buSzPts val="2200"/>
                <a:buFont typeface="Calibri"/>
                <a:buNone/>
              </a:pPr>
              <a:r>
                <a:rPr lang="pt-BR" sz="2200">
                  <a:solidFill>
                    <a:schemeClr val="dk1"/>
                  </a:solidFill>
                  <a:latin typeface="Calibri"/>
                  <a:ea typeface="Calibri"/>
                  <a:cs typeface="Calibri"/>
                  <a:sym typeface="Calibri"/>
                </a:rPr>
                <a:t>Mutáveis</a:t>
              </a:r>
              <a:endParaRPr/>
            </a:p>
          </p:txBody>
        </p:sp>
        <p:sp>
          <p:nvSpPr>
            <p:cNvPr id="324" name="Google Shape;324;p25"/>
            <p:cNvSpPr/>
            <p:nvPr/>
          </p:nvSpPr>
          <p:spPr>
            <a:xfrm>
              <a:off x="5557097" y="1850345"/>
              <a:ext cx="1301292" cy="650646"/>
            </a:xfrm>
            <a:prstGeom prst="rect">
              <a:avLst/>
            </a:prstGeom>
            <a:gradFill>
              <a:gsLst>
                <a:gs pos="0">
                  <a:srgbClr val="A6B6DE"/>
                </a:gs>
                <a:gs pos="50000">
                  <a:srgbClr val="97AAD8"/>
                </a:gs>
                <a:gs pos="100000">
                  <a:srgbClr val="859CD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txBox="1"/>
            <p:nvPr/>
          </p:nvSpPr>
          <p:spPr>
            <a:xfrm>
              <a:off x="5557097" y="1850345"/>
              <a:ext cx="1301292" cy="65064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dk1"/>
                </a:buClr>
                <a:buSzPts val="2200"/>
                <a:buFont typeface="Calibri"/>
                <a:buNone/>
              </a:pPr>
              <a:r>
                <a:rPr lang="pt-BR" sz="2200">
                  <a:solidFill>
                    <a:schemeClr val="dk1"/>
                  </a:solidFill>
                  <a:latin typeface="Calibri"/>
                  <a:ea typeface="Calibri"/>
                  <a:cs typeface="Calibri"/>
                  <a:sym typeface="Calibri"/>
                </a:rPr>
                <a:t>Listas</a:t>
              </a:r>
              <a:endParaRPr/>
            </a:p>
          </p:txBody>
        </p:sp>
        <p:sp>
          <p:nvSpPr>
            <p:cNvPr id="326" name="Google Shape;326;p25"/>
            <p:cNvSpPr/>
            <p:nvPr/>
          </p:nvSpPr>
          <p:spPr>
            <a:xfrm>
              <a:off x="5557097" y="2774263"/>
              <a:ext cx="1301292" cy="650646"/>
            </a:xfrm>
            <a:prstGeom prst="rect">
              <a:avLst/>
            </a:prstGeom>
            <a:gradFill>
              <a:gsLst>
                <a:gs pos="0">
                  <a:srgbClr val="A6B6DE"/>
                </a:gs>
                <a:gs pos="50000">
                  <a:srgbClr val="97AAD8"/>
                </a:gs>
                <a:gs pos="100000">
                  <a:srgbClr val="859CD6"/>
                </a:gs>
              </a:gsLst>
              <a:lin ang="54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txBox="1"/>
            <p:nvPr/>
          </p:nvSpPr>
          <p:spPr>
            <a:xfrm>
              <a:off x="5557097" y="2774263"/>
              <a:ext cx="1301292" cy="650646"/>
            </a:xfrm>
            <a:prstGeom prst="rect">
              <a:avLst/>
            </a:prstGeom>
            <a:noFill/>
            <a:ln>
              <a:noFill/>
            </a:ln>
          </p:spPr>
          <p:txBody>
            <a:bodyPr spcFirstLastPara="1" wrap="square" lIns="13950" tIns="13950" rIns="13950" bIns="13950" anchor="ctr" anchorCtr="0">
              <a:noAutofit/>
            </a:bodyPr>
            <a:lstStyle/>
            <a:p>
              <a:pPr marL="0" marR="0" lvl="0" indent="0" algn="ctr" rtl="0">
                <a:lnSpc>
                  <a:spcPct val="90000"/>
                </a:lnSpc>
                <a:spcBef>
                  <a:spcPts val="0"/>
                </a:spcBef>
                <a:spcAft>
                  <a:spcPts val="0"/>
                </a:spcAft>
                <a:buClr>
                  <a:schemeClr val="dk1"/>
                </a:buClr>
                <a:buSzPts val="2200"/>
                <a:buFont typeface="Calibri"/>
                <a:buNone/>
              </a:pPr>
              <a:r>
                <a:rPr lang="pt-BR" sz="2200">
                  <a:solidFill>
                    <a:schemeClr val="dk1"/>
                  </a:solidFill>
                  <a:latin typeface="Calibri"/>
                  <a:ea typeface="Calibri"/>
                  <a:cs typeface="Calibri"/>
                  <a:sym typeface="Calibri"/>
                </a:rPr>
                <a:t>Vetores de Bytes</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Resumo</a:t>
            </a:r>
            <a:endParaRPr/>
          </a:p>
        </p:txBody>
      </p:sp>
      <p:graphicFrame>
        <p:nvGraphicFramePr>
          <p:cNvPr id="333" name="Google Shape;333;p26"/>
          <p:cNvGraphicFramePr/>
          <p:nvPr/>
        </p:nvGraphicFramePr>
        <p:xfrm>
          <a:off x="533398" y="1968038"/>
          <a:ext cx="3000000" cy="3000000"/>
        </p:xfrm>
        <a:graphic>
          <a:graphicData uri="http://schemas.openxmlformats.org/drawingml/2006/table">
            <a:tbl>
              <a:tblPr firstRow="1" bandRow="1">
                <a:noFill/>
                <a:tableStyleId>{7BC72B69-6787-4617-94B9-F54936567B3E}</a:tableStyleId>
              </a:tblPr>
              <a:tblGrid>
                <a:gridCol w="2625950">
                  <a:extLst>
                    <a:ext uri="{9D8B030D-6E8A-4147-A177-3AD203B41FA5}">
                      <a16:colId xmlns:a16="http://schemas.microsoft.com/office/drawing/2014/main" val="20000"/>
                    </a:ext>
                  </a:extLst>
                </a:gridCol>
                <a:gridCol w="857800">
                  <a:extLst>
                    <a:ext uri="{9D8B030D-6E8A-4147-A177-3AD203B41FA5}">
                      <a16:colId xmlns:a16="http://schemas.microsoft.com/office/drawing/2014/main" val="20001"/>
                    </a:ext>
                  </a:extLst>
                </a:gridCol>
                <a:gridCol w="5216900">
                  <a:extLst>
                    <a:ext uri="{9D8B030D-6E8A-4147-A177-3AD203B41FA5}">
                      <a16:colId xmlns:a16="http://schemas.microsoft.com/office/drawing/2014/main" val="20002"/>
                    </a:ext>
                  </a:extLst>
                </a:gridCol>
              </a:tblGrid>
              <a:tr h="370850">
                <a:tc>
                  <a:txBody>
                    <a:bodyPr/>
                    <a:lstStyle/>
                    <a:p>
                      <a:pPr marL="0" marR="0" lvl="0" indent="0" algn="l" rtl="0">
                        <a:spcBef>
                          <a:spcPts val="0"/>
                        </a:spcBef>
                        <a:spcAft>
                          <a:spcPts val="0"/>
                        </a:spcAft>
                        <a:buNone/>
                      </a:pPr>
                      <a:r>
                        <a:rPr lang="pt-BR" sz="1800" u="none" strike="noStrike" cap="none"/>
                        <a:t>Nome</a:t>
                      </a:r>
                      <a:endParaRPr/>
                    </a:p>
                  </a:txBody>
                  <a:tcPr marL="91450" marR="91450" marT="45725" marB="45725"/>
                </a:tc>
                <a:tc>
                  <a:txBody>
                    <a:bodyPr/>
                    <a:lstStyle/>
                    <a:p>
                      <a:pPr marL="0" marR="0" lvl="0" indent="0" algn="l" rtl="0">
                        <a:spcBef>
                          <a:spcPts val="0"/>
                        </a:spcBef>
                        <a:spcAft>
                          <a:spcPts val="0"/>
                        </a:spcAft>
                        <a:buNone/>
                      </a:pPr>
                      <a:r>
                        <a:rPr lang="pt-BR" sz="1800"/>
                        <a:t>Tipo</a:t>
                      </a:r>
                      <a:endParaRPr/>
                    </a:p>
                  </a:txBody>
                  <a:tcPr marL="91450" marR="91450" marT="45725" marB="45725"/>
                </a:tc>
                <a:tc>
                  <a:txBody>
                    <a:bodyPr/>
                    <a:lstStyle/>
                    <a:p>
                      <a:pPr marL="0" marR="0" lvl="0" indent="0" algn="l" rtl="0">
                        <a:spcBef>
                          <a:spcPts val="0"/>
                        </a:spcBef>
                        <a:spcAft>
                          <a:spcPts val="0"/>
                        </a:spcAft>
                        <a:buNone/>
                      </a:pPr>
                      <a:r>
                        <a:rPr lang="pt-BR" sz="1800"/>
                        <a:t>Descrição</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pt-BR" sz="1800"/>
                        <a:t>Inteiro</a:t>
                      </a:r>
                      <a:endParaRPr/>
                    </a:p>
                  </a:txBody>
                  <a:tcPr marL="91450" marR="91450" marT="45725" marB="45725"/>
                </a:tc>
                <a:tc>
                  <a:txBody>
                    <a:bodyPr/>
                    <a:lstStyle/>
                    <a:p>
                      <a:pPr marL="0" marR="0" lvl="0" indent="0" algn="l" rtl="0">
                        <a:spcBef>
                          <a:spcPts val="0"/>
                        </a:spcBef>
                        <a:spcAft>
                          <a:spcPts val="0"/>
                        </a:spcAft>
                        <a:buNone/>
                      </a:pPr>
                      <a:r>
                        <a:rPr lang="pt-BR" sz="1800"/>
                        <a:t>int</a:t>
                      </a:r>
                      <a:endParaRPr sz="1800"/>
                    </a:p>
                  </a:txBody>
                  <a:tcPr marL="91450" marR="91450" marT="45725" marB="45725"/>
                </a:tc>
                <a:tc>
                  <a:txBody>
                    <a:bodyPr/>
                    <a:lstStyle/>
                    <a:p>
                      <a:pPr marL="0" marR="0" lvl="0" indent="0" algn="l" rtl="0">
                        <a:spcBef>
                          <a:spcPts val="0"/>
                        </a:spcBef>
                        <a:spcAft>
                          <a:spcPts val="0"/>
                        </a:spcAft>
                        <a:buNone/>
                      </a:pPr>
                      <a:r>
                        <a:rPr lang="pt-BR" sz="1800"/>
                        <a:t>Todos os números inteiros: 2   300   100000</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pt-BR" sz="1800"/>
                        <a:t>Ponto Flututante</a:t>
                      </a:r>
                      <a:endParaRPr sz="1800"/>
                    </a:p>
                  </a:txBody>
                  <a:tcPr marL="91450" marR="91450" marT="45725" marB="45725"/>
                </a:tc>
                <a:tc>
                  <a:txBody>
                    <a:bodyPr/>
                    <a:lstStyle/>
                    <a:p>
                      <a:pPr marL="0" marR="0" lvl="0" indent="0" algn="l" rtl="0">
                        <a:spcBef>
                          <a:spcPts val="0"/>
                        </a:spcBef>
                        <a:spcAft>
                          <a:spcPts val="0"/>
                        </a:spcAft>
                        <a:buNone/>
                      </a:pPr>
                      <a:r>
                        <a:rPr lang="pt-BR" sz="1800"/>
                        <a:t>float</a:t>
                      </a:r>
                      <a:endParaRPr sz="1800"/>
                    </a:p>
                  </a:txBody>
                  <a:tcPr marL="91450" marR="91450" marT="45725" marB="45725"/>
                </a:tc>
                <a:tc>
                  <a:txBody>
                    <a:bodyPr/>
                    <a:lstStyle/>
                    <a:p>
                      <a:pPr marL="0" marR="0" lvl="0" indent="0" algn="l" rtl="0">
                        <a:spcBef>
                          <a:spcPts val="0"/>
                        </a:spcBef>
                        <a:spcAft>
                          <a:spcPts val="0"/>
                        </a:spcAft>
                        <a:buNone/>
                      </a:pPr>
                      <a:r>
                        <a:rPr lang="pt-BR" sz="1800"/>
                        <a:t>Todos números com decimais: 2.102   403.98</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pt-BR" sz="1800"/>
                        <a:t>Strings</a:t>
                      </a:r>
                      <a:endParaRPr sz="1800"/>
                    </a:p>
                  </a:txBody>
                  <a:tcPr marL="91450" marR="91450" marT="45725" marB="45725"/>
                </a:tc>
                <a:tc>
                  <a:txBody>
                    <a:bodyPr/>
                    <a:lstStyle/>
                    <a:p>
                      <a:pPr marL="0" marR="0" lvl="0" indent="0" algn="l" rtl="0">
                        <a:spcBef>
                          <a:spcPts val="0"/>
                        </a:spcBef>
                        <a:spcAft>
                          <a:spcPts val="0"/>
                        </a:spcAft>
                        <a:buNone/>
                      </a:pPr>
                      <a:r>
                        <a:rPr lang="pt-BR" sz="1800"/>
                        <a:t>str</a:t>
                      </a:r>
                      <a:endParaRPr sz="1800"/>
                    </a:p>
                  </a:txBody>
                  <a:tcPr marL="91450" marR="91450" marT="45725" marB="45725"/>
                </a:tc>
                <a:tc>
                  <a:txBody>
                    <a:bodyPr/>
                    <a:lstStyle/>
                    <a:p>
                      <a:pPr marL="0" marR="0" lvl="0" indent="0" algn="l" rtl="0">
                        <a:spcBef>
                          <a:spcPts val="0"/>
                        </a:spcBef>
                        <a:spcAft>
                          <a:spcPts val="0"/>
                        </a:spcAft>
                        <a:buNone/>
                      </a:pPr>
                      <a:r>
                        <a:rPr lang="pt-BR" sz="1800"/>
                        <a:t>Sequencias de caracteres: “oi” “Pablo” “Janeiro”</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pt-BR" sz="1800"/>
                        <a:t>Listas</a:t>
                      </a:r>
                      <a:endParaRPr/>
                    </a:p>
                  </a:txBody>
                  <a:tcPr marL="91450" marR="91450" marT="45725" marB="45725"/>
                </a:tc>
                <a:tc>
                  <a:txBody>
                    <a:bodyPr/>
                    <a:lstStyle/>
                    <a:p>
                      <a:pPr marL="0" marR="0" lvl="0" indent="0" algn="l" rtl="0">
                        <a:spcBef>
                          <a:spcPts val="0"/>
                        </a:spcBef>
                        <a:spcAft>
                          <a:spcPts val="0"/>
                        </a:spcAft>
                        <a:buNone/>
                      </a:pPr>
                      <a:r>
                        <a:rPr lang="pt-BR" sz="1800"/>
                        <a:t>list</a:t>
                      </a:r>
                      <a:endParaRPr sz="1800"/>
                    </a:p>
                  </a:txBody>
                  <a:tcPr marL="91450" marR="91450" marT="45725" marB="45725"/>
                </a:tc>
                <a:tc>
                  <a:txBody>
                    <a:bodyPr/>
                    <a:lstStyle/>
                    <a:p>
                      <a:pPr marL="0" marR="0" lvl="0" indent="0" algn="l" rtl="0">
                        <a:spcBef>
                          <a:spcPts val="0"/>
                        </a:spcBef>
                        <a:spcAft>
                          <a:spcPts val="0"/>
                        </a:spcAft>
                        <a:buNone/>
                      </a:pPr>
                      <a:r>
                        <a:rPr lang="pt-BR" sz="1800"/>
                        <a:t>Sequencia ordenada de objetos: </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pt-BR" sz="1800"/>
                        <a:t>Dicionários</a:t>
                      </a:r>
                      <a:endParaRPr/>
                    </a:p>
                  </a:txBody>
                  <a:tcPr marL="91450" marR="91450" marT="45725" marB="45725"/>
                </a:tc>
                <a:tc>
                  <a:txBody>
                    <a:bodyPr/>
                    <a:lstStyle/>
                    <a:p>
                      <a:pPr marL="0" marR="0" lvl="0" indent="0" algn="l" rtl="0">
                        <a:spcBef>
                          <a:spcPts val="0"/>
                        </a:spcBef>
                        <a:spcAft>
                          <a:spcPts val="0"/>
                        </a:spcAft>
                        <a:buNone/>
                      </a:pPr>
                      <a:r>
                        <a:rPr lang="pt-BR" sz="1800"/>
                        <a:t>dict</a:t>
                      </a:r>
                      <a:endParaRPr sz="1800"/>
                    </a:p>
                  </a:txBody>
                  <a:tcPr marL="91450" marR="91450" marT="45725" marB="45725"/>
                </a:tc>
                <a:tc>
                  <a:txBody>
                    <a:bodyPr/>
                    <a:lstStyle/>
                    <a:p>
                      <a:pPr marL="0" marR="0" lvl="0" indent="0" algn="l" rtl="0">
                        <a:spcBef>
                          <a:spcPts val="0"/>
                        </a:spcBef>
                        <a:spcAft>
                          <a:spcPts val="0"/>
                        </a:spcAft>
                        <a:buNone/>
                      </a:pPr>
                      <a:r>
                        <a:rPr lang="pt-BR" sz="1800"/>
                        <a:t>Sequencia de pares sem ordem</a:t>
                      </a:r>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pt-BR" sz="1800"/>
                        <a:t>Tuplas</a:t>
                      </a:r>
                      <a:endParaRPr/>
                    </a:p>
                  </a:txBody>
                  <a:tcPr marL="91450" marR="91450" marT="45725" marB="45725"/>
                </a:tc>
                <a:tc>
                  <a:txBody>
                    <a:bodyPr/>
                    <a:lstStyle/>
                    <a:p>
                      <a:pPr marL="0" marR="0" lvl="0" indent="0" algn="l" rtl="0">
                        <a:spcBef>
                          <a:spcPts val="0"/>
                        </a:spcBef>
                        <a:spcAft>
                          <a:spcPts val="0"/>
                        </a:spcAft>
                        <a:buNone/>
                      </a:pPr>
                      <a:r>
                        <a:rPr lang="pt-BR" sz="1800"/>
                        <a:t>tup</a:t>
                      </a:r>
                      <a:endParaRPr sz="1800"/>
                    </a:p>
                  </a:txBody>
                  <a:tcPr marL="91450" marR="91450" marT="45725" marB="45725"/>
                </a:tc>
                <a:tc>
                  <a:txBody>
                    <a:bodyPr/>
                    <a:lstStyle/>
                    <a:p>
                      <a:pPr marL="0" marR="0" lvl="0" indent="0" algn="l" rtl="0">
                        <a:spcBef>
                          <a:spcPts val="0"/>
                        </a:spcBef>
                        <a:spcAft>
                          <a:spcPts val="0"/>
                        </a:spcAft>
                        <a:buNone/>
                      </a:pPr>
                      <a:r>
                        <a:rPr lang="pt-BR" sz="1800"/>
                        <a:t>Sequencia fixa de objetos</a:t>
                      </a:r>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pt-BR" sz="1800"/>
                        <a:t>Conjuntos</a:t>
                      </a:r>
                      <a:endParaRPr/>
                    </a:p>
                  </a:txBody>
                  <a:tcPr marL="91450" marR="91450" marT="45725" marB="45725"/>
                </a:tc>
                <a:tc>
                  <a:txBody>
                    <a:bodyPr/>
                    <a:lstStyle/>
                    <a:p>
                      <a:pPr marL="0" marR="0" lvl="0" indent="0" algn="l" rtl="0">
                        <a:spcBef>
                          <a:spcPts val="0"/>
                        </a:spcBef>
                        <a:spcAft>
                          <a:spcPts val="0"/>
                        </a:spcAft>
                        <a:buNone/>
                      </a:pPr>
                      <a:r>
                        <a:rPr lang="pt-BR" sz="1800"/>
                        <a:t>set</a:t>
                      </a:r>
                      <a:endParaRPr/>
                    </a:p>
                  </a:txBody>
                  <a:tcPr marL="91450" marR="91450" marT="45725" marB="45725"/>
                </a:tc>
                <a:tc>
                  <a:txBody>
                    <a:bodyPr/>
                    <a:lstStyle/>
                    <a:p>
                      <a:pPr marL="0" marR="0" lvl="0" indent="0" algn="l" rtl="0">
                        <a:spcBef>
                          <a:spcPts val="0"/>
                        </a:spcBef>
                        <a:spcAft>
                          <a:spcPts val="0"/>
                        </a:spcAft>
                        <a:buNone/>
                      </a:pPr>
                      <a:r>
                        <a:rPr lang="pt-BR" sz="1800"/>
                        <a:t>Coleção de objetos sem ordem</a:t>
                      </a:r>
                      <a:endParaRPr/>
                    </a:p>
                  </a:txBody>
                  <a:tcPr marL="91450" marR="91450" marT="45725" marB="45725"/>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pt-BR" sz="1800"/>
                        <a:t>Booleanos</a:t>
                      </a:r>
                      <a:endParaRPr/>
                    </a:p>
                  </a:txBody>
                  <a:tcPr marL="91450" marR="91450" marT="45725" marB="45725"/>
                </a:tc>
                <a:tc>
                  <a:txBody>
                    <a:bodyPr/>
                    <a:lstStyle/>
                    <a:p>
                      <a:pPr marL="0" marR="0" lvl="0" indent="0" algn="l" rtl="0">
                        <a:spcBef>
                          <a:spcPts val="0"/>
                        </a:spcBef>
                        <a:spcAft>
                          <a:spcPts val="0"/>
                        </a:spcAft>
                        <a:buNone/>
                      </a:pPr>
                      <a:r>
                        <a:rPr lang="pt-BR" sz="1800"/>
                        <a:t>bool</a:t>
                      </a:r>
                      <a:endParaRPr sz="1800"/>
                    </a:p>
                  </a:txBody>
                  <a:tcPr marL="91450" marR="91450" marT="45725" marB="45725"/>
                </a:tc>
                <a:tc>
                  <a:txBody>
                    <a:bodyPr/>
                    <a:lstStyle/>
                    <a:p>
                      <a:pPr marL="0" marR="0" lvl="0" indent="0" algn="l" rtl="0">
                        <a:spcBef>
                          <a:spcPts val="0"/>
                        </a:spcBef>
                        <a:spcAft>
                          <a:spcPts val="0"/>
                        </a:spcAft>
                        <a:buNone/>
                      </a:pPr>
                      <a:r>
                        <a:rPr lang="pt-BR" sz="1800"/>
                        <a:t>Verdadeiro ou falso</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Operações com Strings</a:t>
            </a:r>
            <a:endParaRPr/>
          </a:p>
        </p:txBody>
      </p:sp>
      <p:sp>
        <p:nvSpPr>
          <p:cNvPr id="339" name="Google Shape;339;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pt-BR"/>
              <a:t>Pulando linha:  \n</a:t>
            </a:r>
            <a:endParaRPr/>
          </a:p>
          <a:p>
            <a:pPr marL="685800" lvl="1" indent="-228600" algn="l" rtl="0">
              <a:lnSpc>
                <a:spcPct val="90000"/>
              </a:lnSpc>
              <a:spcBef>
                <a:spcPts val="500"/>
              </a:spcBef>
              <a:spcAft>
                <a:spcPts val="0"/>
              </a:spcAft>
              <a:buClr>
                <a:schemeClr val="dk1"/>
              </a:buClr>
              <a:buSzPts val="2400"/>
              <a:buChar char="•"/>
            </a:pPr>
            <a:r>
              <a:rPr lang="pt-BR"/>
              <a:t>print ( “Hello \n World”)</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SLICE</a:t>
            </a:r>
            <a:endParaRPr/>
          </a:p>
          <a:p>
            <a:pPr marL="685800" lvl="1" indent="-228600" algn="l" rtl="0">
              <a:lnSpc>
                <a:spcPct val="90000"/>
              </a:lnSpc>
              <a:spcBef>
                <a:spcPts val="500"/>
              </a:spcBef>
              <a:spcAft>
                <a:spcPts val="0"/>
              </a:spcAft>
              <a:buClr>
                <a:schemeClr val="dk1"/>
              </a:buClr>
              <a:buSzPts val="2400"/>
              <a:buChar char="•"/>
            </a:pPr>
            <a:r>
              <a:rPr lang="pt-BR"/>
              <a:t>[start:stop:step], traduzindo [começo:fim:passos] </a:t>
            </a:r>
            <a:endParaRPr/>
          </a:p>
          <a:p>
            <a:pPr marL="685800" lvl="1" indent="-228600" algn="l" rtl="0">
              <a:lnSpc>
                <a:spcPct val="90000"/>
              </a:lnSpc>
              <a:spcBef>
                <a:spcPts val="500"/>
              </a:spcBef>
              <a:spcAft>
                <a:spcPts val="0"/>
              </a:spcAft>
              <a:buClr>
                <a:schemeClr val="dk1"/>
              </a:buClr>
              <a:buSzPts val="2400"/>
              <a:buChar char="•"/>
            </a:pPr>
            <a:r>
              <a:rPr lang="pt-BR"/>
              <a:t>START = Início do slice</a:t>
            </a:r>
            <a:endParaRPr/>
          </a:p>
          <a:p>
            <a:pPr marL="685800" lvl="1" indent="-228600" algn="l" rtl="0">
              <a:lnSpc>
                <a:spcPct val="90000"/>
              </a:lnSpc>
              <a:spcBef>
                <a:spcPts val="500"/>
              </a:spcBef>
              <a:spcAft>
                <a:spcPts val="0"/>
              </a:spcAft>
              <a:buClr>
                <a:schemeClr val="dk1"/>
              </a:buClr>
              <a:buSzPts val="2400"/>
              <a:buChar char="•"/>
            </a:pPr>
            <a:r>
              <a:rPr lang="pt-BR"/>
              <a:t>STOP = é até onde vai o slice (mas não inclui o próprio. Para um elemento antes)</a:t>
            </a:r>
            <a:endParaRPr/>
          </a:p>
          <a:p>
            <a:pPr marL="685800" lvl="1" indent="-228600" algn="l" rtl="0">
              <a:lnSpc>
                <a:spcPct val="90000"/>
              </a:lnSpc>
              <a:spcBef>
                <a:spcPts val="500"/>
              </a:spcBef>
              <a:spcAft>
                <a:spcPts val="0"/>
              </a:spcAft>
              <a:buClr>
                <a:schemeClr val="dk1"/>
              </a:buClr>
              <a:buSzPts val="2400"/>
              <a:buChar char="•"/>
            </a:pPr>
            <a:r>
              <a:rPr lang="pt-BR"/>
              <a:t>STEP = é o tamanho do passo que você vai dar (um pulo)</a:t>
            </a:r>
            <a:endParaRPr/>
          </a:p>
          <a:p>
            <a:pPr marL="685800" lvl="1" indent="-76200" algn="l" rtl="0">
              <a:lnSpc>
                <a:spcPct val="90000"/>
              </a:lnSpc>
              <a:spcBef>
                <a:spcPts val="500"/>
              </a:spcBef>
              <a:spcAft>
                <a:spcPts val="0"/>
              </a:spcAft>
              <a:buClr>
                <a:schemeClr val="dk1"/>
              </a:buClr>
              <a:buSzPts val="24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33a512654f5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pt-BR">
                <a:latin typeface="Arial"/>
                <a:ea typeface="Arial"/>
                <a:cs typeface="Arial"/>
                <a:sym typeface="Arial"/>
              </a:rPr>
              <a:t>Aspas simples ou duplas</a:t>
            </a:r>
            <a:endParaRPr/>
          </a:p>
        </p:txBody>
      </p:sp>
      <p:sp>
        <p:nvSpPr>
          <p:cNvPr id="346" name="Google Shape;346;g33a512654f5_0_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pt-BR">
                <a:latin typeface="Arial"/>
                <a:ea typeface="Arial"/>
                <a:cs typeface="Arial"/>
                <a:sym typeface="Arial"/>
              </a:rPr>
              <a:t>•</a:t>
            </a:r>
            <a:r>
              <a:rPr lang="pt-BR"/>
              <a:t>Usar " ou ' ?</a:t>
            </a:r>
            <a:endParaRPr/>
          </a:p>
          <a:p>
            <a:pPr marL="12700" lvl="0" indent="444500" algn="l" rtl="0">
              <a:spcBef>
                <a:spcPts val="500"/>
              </a:spcBef>
              <a:spcAft>
                <a:spcPts val="0"/>
              </a:spcAft>
              <a:buClr>
                <a:schemeClr val="dk1"/>
              </a:buClr>
              <a:buSzPts val="1100"/>
              <a:buFont typeface="Arial"/>
              <a:buNone/>
            </a:pPr>
            <a:r>
              <a:rPr lang="pt-BR" sz="2400">
                <a:latin typeface="Arial"/>
                <a:ea typeface="Arial"/>
                <a:cs typeface="Arial"/>
                <a:sym typeface="Arial"/>
              </a:rPr>
              <a:t>•</a:t>
            </a:r>
            <a:r>
              <a:rPr lang="pt-BR" sz="2400"/>
              <a:t>São similares. O uso de um, permite utilizar o outro dentro da String.</a:t>
            </a:r>
            <a:endParaRPr sz="2400"/>
          </a:p>
          <a:p>
            <a:pPr marL="12700" lvl="0" indent="444500" algn="l" rtl="0">
              <a:spcBef>
                <a:spcPts val="500"/>
              </a:spcBef>
              <a:spcAft>
                <a:spcPts val="0"/>
              </a:spcAft>
              <a:buClr>
                <a:schemeClr val="dk1"/>
              </a:buClr>
              <a:buSzPts val="1100"/>
              <a:buFont typeface="Arial"/>
              <a:buNone/>
            </a:pPr>
            <a:r>
              <a:rPr lang="pt-BR" sz="2400">
                <a:latin typeface="Arial"/>
                <a:ea typeface="Arial"/>
                <a:cs typeface="Arial"/>
                <a:sym typeface="Arial"/>
              </a:rPr>
              <a:t>•</a:t>
            </a:r>
            <a:r>
              <a:rPr lang="pt-BR" sz="2400"/>
              <a:t>Exemplo:</a:t>
            </a:r>
            <a:endParaRPr sz="2400"/>
          </a:p>
          <a:p>
            <a:pPr marL="469900" lvl="0" indent="444500" algn="l" rtl="0">
              <a:spcBef>
                <a:spcPts val="500"/>
              </a:spcBef>
              <a:spcAft>
                <a:spcPts val="0"/>
              </a:spcAft>
              <a:buClr>
                <a:schemeClr val="dk1"/>
              </a:buClr>
              <a:buSzPts val="1100"/>
              <a:buFont typeface="Arial"/>
              <a:buNone/>
            </a:pPr>
            <a:r>
              <a:rPr lang="pt-BR" sz="2000">
                <a:latin typeface="Arial"/>
                <a:ea typeface="Arial"/>
                <a:cs typeface="Arial"/>
                <a:sym typeface="Arial"/>
              </a:rPr>
              <a:t>•</a:t>
            </a:r>
            <a:r>
              <a:rPr lang="pt-BR" sz="2000"/>
              <a:t>print ("Hello 'world' !") #vai imprimir: Hello 'world' !</a:t>
            </a:r>
            <a:endParaRPr sz="2000"/>
          </a:p>
          <a:p>
            <a:pPr marL="469900" lvl="0" indent="444500" algn="l" rtl="0">
              <a:spcBef>
                <a:spcPts val="500"/>
              </a:spcBef>
              <a:spcAft>
                <a:spcPts val="0"/>
              </a:spcAft>
              <a:buClr>
                <a:schemeClr val="dk1"/>
              </a:buClr>
              <a:buSzPts val="1100"/>
              <a:buFont typeface="Arial"/>
              <a:buNone/>
            </a:pPr>
            <a:r>
              <a:rPr lang="pt-BR" sz="2000">
                <a:latin typeface="Arial"/>
                <a:ea typeface="Arial"/>
                <a:cs typeface="Arial"/>
                <a:sym typeface="Arial"/>
              </a:rPr>
              <a:t>•</a:t>
            </a:r>
            <a:r>
              <a:rPr lang="pt-BR" sz="2000"/>
              <a:t>print ('Hello "world" !') #vai imprimir: Hello"world" !</a:t>
            </a:r>
            <a:endParaRPr sz="2000"/>
          </a:p>
          <a:p>
            <a:pPr marL="12700" lvl="0" indent="444500" algn="l" rtl="0">
              <a:spcBef>
                <a:spcPts val="500"/>
              </a:spcBef>
              <a:spcAft>
                <a:spcPts val="0"/>
              </a:spcAft>
              <a:buClr>
                <a:schemeClr val="dk1"/>
              </a:buClr>
              <a:buSzPts val="1100"/>
              <a:buFont typeface="Arial"/>
              <a:buNone/>
            </a:pPr>
            <a:r>
              <a:rPr lang="pt-BR" sz="2400">
                <a:latin typeface="Arial"/>
                <a:ea typeface="Arial"/>
                <a:cs typeface="Arial"/>
                <a:sym typeface="Arial"/>
              </a:rPr>
              <a:t>•</a:t>
            </a:r>
            <a:r>
              <a:rPr lang="pt-BR" sz="2400"/>
              <a:t>Outra forma de dar o mesmo resultado:</a:t>
            </a:r>
            <a:endParaRPr sz="2400"/>
          </a:p>
          <a:p>
            <a:pPr marL="469900" lvl="0" indent="444500" algn="l" rtl="0">
              <a:spcBef>
                <a:spcPts val="500"/>
              </a:spcBef>
              <a:spcAft>
                <a:spcPts val="0"/>
              </a:spcAft>
              <a:buClr>
                <a:schemeClr val="dk1"/>
              </a:buClr>
              <a:buSzPts val="1100"/>
              <a:buFont typeface="Arial"/>
              <a:buNone/>
            </a:pPr>
            <a:r>
              <a:rPr lang="pt-BR" sz="2000">
                <a:latin typeface="Arial"/>
                <a:ea typeface="Arial"/>
                <a:cs typeface="Arial"/>
                <a:sym typeface="Arial"/>
              </a:rPr>
              <a:t>•</a:t>
            </a:r>
            <a:r>
              <a:rPr lang="pt-BR" sz="2000"/>
              <a:t>print ('Hello \'world\' !')</a:t>
            </a:r>
            <a:endParaRPr sz="2000"/>
          </a:p>
          <a:p>
            <a:pPr marL="469900" lvl="0" indent="444500" algn="l" rtl="0">
              <a:spcBef>
                <a:spcPts val="500"/>
              </a:spcBef>
              <a:spcAft>
                <a:spcPts val="0"/>
              </a:spcAft>
              <a:buClr>
                <a:schemeClr val="dk1"/>
              </a:buClr>
              <a:buSzPts val="1100"/>
              <a:buFont typeface="Arial"/>
              <a:buNone/>
            </a:pPr>
            <a:r>
              <a:rPr lang="pt-BR" sz="2000">
                <a:latin typeface="Arial"/>
                <a:ea typeface="Arial"/>
                <a:cs typeface="Arial"/>
                <a:sym typeface="Arial"/>
              </a:rPr>
              <a:t>•</a:t>
            </a:r>
            <a:r>
              <a:rPr lang="pt-BR" sz="2000"/>
              <a:t>print ("Hello \"world\" !")</a:t>
            </a:r>
            <a:endParaRPr sz="2000"/>
          </a:p>
          <a:p>
            <a:pPr marL="0" lvl="0" indent="0" algn="l" rtl="0">
              <a:spcBef>
                <a:spcPts val="10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33a512654f5_0_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pt-BR">
                <a:latin typeface="Arial"/>
                <a:ea typeface="Arial"/>
                <a:cs typeface="Arial"/>
                <a:sym typeface="Arial"/>
              </a:rPr>
              <a:t>Aspas simples ou duplas</a:t>
            </a:r>
            <a:endParaRPr/>
          </a:p>
        </p:txBody>
      </p:sp>
      <p:sp>
        <p:nvSpPr>
          <p:cNvPr id="353" name="Google Shape;353;g33a512654f5_0_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pt-BR">
                <a:latin typeface="Arial"/>
                <a:ea typeface="Arial"/>
                <a:cs typeface="Arial"/>
                <a:sym typeface="Arial"/>
              </a:rPr>
              <a:t>•</a:t>
            </a:r>
            <a:r>
              <a:rPr lang="pt-BR"/>
              <a:t>Para strings que se estendem por várias linhas, você pode usar três aspas simples (''' ''') ou três aspas duplas (""" """). Ambas as opções funcionam de forma similar para strings multilinha.</a:t>
            </a:r>
            <a:endParaRPr/>
          </a:p>
          <a:p>
            <a:pPr marL="0" lvl="0" indent="0" algn="l" rtl="0">
              <a:spcBef>
                <a:spcPts val="1000"/>
              </a:spcBef>
              <a:spcAft>
                <a:spcPts val="0"/>
              </a:spcAft>
              <a:buClr>
                <a:schemeClr val="dk1"/>
              </a:buClr>
              <a:buSzPts val="1100"/>
              <a:buFont typeface="Arial"/>
              <a:buNone/>
            </a:pPr>
            <a:endParaRPr>
              <a:latin typeface="Arial"/>
              <a:ea typeface="Arial"/>
              <a:cs typeface="Arial"/>
              <a:sym typeface="Arial"/>
            </a:endParaRPr>
          </a:p>
          <a:p>
            <a:pPr marL="457200" lvl="0" indent="0" algn="l" rtl="0">
              <a:spcBef>
                <a:spcPts val="500"/>
              </a:spcBef>
              <a:spcAft>
                <a:spcPts val="0"/>
              </a:spcAft>
              <a:buClr>
                <a:schemeClr val="dk1"/>
              </a:buClr>
              <a:buSzPts val="1100"/>
              <a:buFont typeface="Arial"/>
              <a:buNone/>
            </a:pPr>
            <a:r>
              <a:rPr lang="pt-BR" sz="2400"/>
              <a:t>texto = '''Este é um exemplo</a:t>
            </a:r>
            <a:endParaRPr sz="2400"/>
          </a:p>
          <a:p>
            <a:pPr marL="457200" lvl="0" indent="0" algn="l" rtl="0">
              <a:spcBef>
                <a:spcPts val="500"/>
              </a:spcBef>
              <a:spcAft>
                <a:spcPts val="0"/>
              </a:spcAft>
              <a:buClr>
                <a:schemeClr val="dk1"/>
              </a:buClr>
              <a:buSzPts val="1100"/>
              <a:buFont typeface="Arial"/>
              <a:buNone/>
            </a:pPr>
            <a:r>
              <a:rPr lang="pt-BR" sz="2400"/>
              <a:t>de string em múltiplas</a:t>
            </a:r>
            <a:endParaRPr sz="2400"/>
          </a:p>
          <a:p>
            <a:pPr marL="457200" lvl="0" indent="0" algn="l" rtl="0">
              <a:spcBef>
                <a:spcPts val="500"/>
              </a:spcBef>
              <a:spcAft>
                <a:spcPts val="0"/>
              </a:spcAft>
              <a:buClr>
                <a:schemeClr val="dk1"/>
              </a:buClr>
              <a:buSzPts val="1100"/>
              <a:buFont typeface="Arial"/>
              <a:buNone/>
            </a:pPr>
            <a:r>
              <a:rPr lang="pt-BR" sz="2400"/>
              <a:t>linhas.'''</a:t>
            </a:r>
            <a:endParaRPr sz="2400"/>
          </a:p>
          <a:p>
            <a:pPr marL="0" lvl="0" indent="0" algn="l" rtl="0">
              <a:spcBef>
                <a:spcPts val="100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Geoffrey Hinton e outros</a:t>
            </a:r>
            <a:endParaRPr/>
          </a:p>
        </p:txBody>
      </p:sp>
      <p:sp>
        <p:nvSpPr>
          <p:cNvPr id="103" name="Google Shape;10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Em 2006 publicou um artigo (https:/homl.info/136) demonstrando como treinar uma rede neural profunda capaz de reconhecer algarismos escritos a mão com precisão &gt;98%.</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Chamou-se a técnica de </a:t>
            </a:r>
            <a:r>
              <a:rPr lang="pt-BR" b="1"/>
              <a:t>Deep Learning </a:t>
            </a:r>
            <a:r>
              <a:rPr lang="pt-BR"/>
              <a:t>(aprendizagem profunda).</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Uma rede neural profunda é um modelo (bastante) simplificado do nosso córtex cerebral, constituído por pilhas de camadas de neurônios artificiais.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Acessando caracteres em uma String</a:t>
            </a:r>
            <a:endParaRPr/>
          </a:p>
        </p:txBody>
      </p:sp>
      <p:sp>
        <p:nvSpPr>
          <p:cNvPr id="359" name="Google Shape;35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strMinhaString = 'Pablo é professor de ADS'</a:t>
            </a:r>
            <a:endParaRPr/>
          </a:p>
          <a:p>
            <a:pPr marL="228600" lvl="0" indent="-228600" algn="l" rtl="0">
              <a:lnSpc>
                <a:spcPct val="90000"/>
              </a:lnSpc>
              <a:spcBef>
                <a:spcPts val="1000"/>
              </a:spcBef>
              <a:spcAft>
                <a:spcPts val="0"/>
              </a:spcAft>
              <a:buClr>
                <a:schemeClr val="dk1"/>
              </a:buClr>
              <a:buSzPts val="2800"/>
              <a:buChar char="•"/>
            </a:pPr>
            <a:r>
              <a:rPr lang="pt-BR"/>
              <a:t>print (strMinhaString[0])  #Vai imprimir: P</a:t>
            </a:r>
            <a:endParaRPr/>
          </a:p>
          <a:p>
            <a:pPr marL="228600" lvl="0" indent="-228600" algn="l" rtl="0">
              <a:lnSpc>
                <a:spcPct val="90000"/>
              </a:lnSpc>
              <a:spcBef>
                <a:spcPts val="1000"/>
              </a:spcBef>
              <a:spcAft>
                <a:spcPts val="0"/>
              </a:spcAft>
              <a:buClr>
                <a:schemeClr val="dk1"/>
              </a:buClr>
              <a:buSzPts val="2800"/>
              <a:buChar char="•"/>
            </a:pPr>
            <a:r>
              <a:rPr lang="pt-BR"/>
              <a:t>print (strMinhaString[1:5]) #Vai imprimir: ablo</a:t>
            </a:r>
            <a:endParaRPr/>
          </a:p>
          <a:p>
            <a:pPr marL="228600" lvl="0" indent="-228600" algn="l" rtl="0">
              <a:lnSpc>
                <a:spcPct val="90000"/>
              </a:lnSpc>
              <a:spcBef>
                <a:spcPts val="1000"/>
              </a:spcBef>
              <a:spcAft>
                <a:spcPts val="0"/>
              </a:spcAft>
              <a:buClr>
                <a:schemeClr val="dk1"/>
              </a:buClr>
              <a:buSzPts val="2800"/>
              <a:buChar char="•"/>
            </a:pPr>
            <a:r>
              <a:rPr lang="pt-BR"/>
              <a:t>print (strMinhaString[0:5] + '\n' + strMinhaString[6:17]) #Vai imprimir:</a:t>
            </a:r>
            <a:endParaRPr/>
          </a:p>
          <a:p>
            <a:pPr marL="0" lvl="0" indent="0" algn="l" rtl="0">
              <a:lnSpc>
                <a:spcPct val="90000"/>
              </a:lnSpc>
              <a:spcBef>
                <a:spcPts val="1000"/>
              </a:spcBef>
              <a:spcAft>
                <a:spcPts val="0"/>
              </a:spcAft>
              <a:buClr>
                <a:schemeClr val="dk1"/>
              </a:buClr>
              <a:buSzPts val="2800"/>
              <a:buNone/>
            </a:pPr>
            <a:r>
              <a:rPr lang="pt-BR"/>
              <a:t>Pablo</a:t>
            </a:r>
            <a:endParaRPr/>
          </a:p>
          <a:p>
            <a:pPr marL="0" lvl="0" indent="0" algn="l" rtl="0">
              <a:lnSpc>
                <a:spcPct val="90000"/>
              </a:lnSpc>
              <a:spcBef>
                <a:spcPts val="1000"/>
              </a:spcBef>
              <a:spcAft>
                <a:spcPts val="0"/>
              </a:spcAft>
              <a:buClr>
                <a:schemeClr val="dk1"/>
              </a:buClr>
              <a:buSzPts val="2800"/>
              <a:buNone/>
            </a:pPr>
            <a:r>
              <a:rPr lang="pt-BR"/>
              <a:t>é Professor</a:t>
            </a:r>
            <a:endParaRPr/>
          </a:p>
          <a:p>
            <a:pPr marL="0" lvl="0" indent="0" algn="l" rtl="0">
              <a:lnSpc>
                <a:spcPct val="90000"/>
              </a:lnSpc>
              <a:spcBef>
                <a:spcPts val="1000"/>
              </a:spcBef>
              <a:spcAft>
                <a:spcPts val="0"/>
              </a:spcAft>
              <a:buClr>
                <a:schemeClr val="dk1"/>
              </a:buClr>
              <a:buSzPts val="2800"/>
              <a:buNone/>
            </a:pPr>
            <a:r>
              <a:rPr lang="pt-BR"/>
              <a:t>(em linhas separadas)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Acessando caracteres em uma String</a:t>
            </a:r>
            <a:endParaRPr/>
          </a:p>
        </p:txBody>
      </p:sp>
      <p:sp>
        <p:nvSpPr>
          <p:cNvPr id="365" name="Google Shape;365;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strMinhaString = 'Pablo é professor de ADS'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(strMinhaString[5:])  #Vai imprimir: é professor de ADS</a:t>
            </a:r>
            <a:endParaRPr/>
          </a:p>
          <a:p>
            <a:pPr marL="228600" lvl="0" indent="-228600" algn="l" rtl="0">
              <a:lnSpc>
                <a:spcPct val="90000"/>
              </a:lnSpc>
              <a:spcBef>
                <a:spcPts val="1000"/>
              </a:spcBef>
              <a:spcAft>
                <a:spcPts val="0"/>
              </a:spcAft>
              <a:buClr>
                <a:schemeClr val="dk1"/>
              </a:buClr>
              <a:buSzPts val="2800"/>
              <a:buChar char="•"/>
            </a:pPr>
            <a:r>
              <a:rPr lang="pt-BR"/>
              <a:t>print (strMinhaString[:5]) #Vai imprimir: Pablo</a:t>
            </a:r>
            <a:endParaRPr/>
          </a:p>
          <a:p>
            <a:pPr marL="228600" lvl="0" indent="-228600" algn="l" rtl="0">
              <a:lnSpc>
                <a:spcPct val="90000"/>
              </a:lnSpc>
              <a:spcBef>
                <a:spcPts val="1000"/>
              </a:spcBef>
              <a:spcAft>
                <a:spcPts val="0"/>
              </a:spcAft>
              <a:buClr>
                <a:schemeClr val="dk1"/>
              </a:buClr>
              <a:buSzPts val="2800"/>
              <a:buChar char="•"/>
            </a:pPr>
            <a:r>
              <a:rPr lang="pt-BR"/>
              <a:t>print (strMinhaString[-6]) #Vai imprimir: d</a:t>
            </a:r>
            <a:endParaRPr/>
          </a:p>
          <a:p>
            <a:pPr marL="228600" lvl="0" indent="-228600" algn="l" rtl="0">
              <a:lnSpc>
                <a:spcPct val="90000"/>
              </a:lnSpc>
              <a:spcBef>
                <a:spcPts val="1000"/>
              </a:spcBef>
              <a:spcAft>
                <a:spcPts val="0"/>
              </a:spcAft>
              <a:buClr>
                <a:schemeClr val="dk1"/>
              </a:buClr>
              <a:buSzPts val="2800"/>
              <a:buChar char="•"/>
            </a:pPr>
            <a:r>
              <a:rPr lang="pt-BR"/>
              <a:t>print (strMinhaString[::]) #Vai imprimir: Pablo é professor de ADS</a:t>
            </a:r>
            <a:endParaRPr/>
          </a:p>
          <a:p>
            <a:pPr marL="228600" lvl="0" indent="-228600" algn="l" rtl="0">
              <a:lnSpc>
                <a:spcPct val="90000"/>
              </a:lnSpc>
              <a:spcBef>
                <a:spcPts val="1000"/>
              </a:spcBef>
              <a:spcAft>
                <a:spcPts val="0"/>
              </a:spcAft>
              <a:buClr>
                <a:schemeClr val="dk1"/>
              </a:buClr>
              <a:buSzPts val="2800"/>
              <a:buChar char="•"/>
            </a:pPr>
            <a:r>
              <a:rPr lang="pt-BR"/>
              <a:t>print (strMinhaString[::2]) #Vai imprimir: Pboépoesrd D</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Acessando caracteres numa string</a:t>
            </a:r>
            <a:endParaRPr/>
          </a:p>
        </p:txBody>
      </p:sp>
      <p:sp>
        <p:nvSpPr>
          <p:cNvPr id="371" name="Google Shape;371;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strMinhaString = '123456789'</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(strMinhaString[1:7:2]) #Vai imprimir: 246</a:t>
            </a:r>
            <a:endParaRPr/>
          </a:p>
          <a:p>
            <a:pPr marL="228600" lvl="0" indent="-228600" algn="l" rtl="0">
              <a:lnSpc>
                <a:spcPct val="90000"/>
              </a:lnSpc>
              <a:spcBef>
                <a:spcPts val="1000"/>
              </a:spcBef>
              <a:spcAft>
                <a:spcPts val="0"/>
              </a:spcAft>
              <a:buClr>
                <a:schemeClr val="dk1"/>
              </a:buClr>
              <a:buSzPts val="2800"/>
              <a:buChar char="•"/>
            </a:pPr>
            <a:r>
              <a:rPr lang="pt-BR"/>
              <a:t>print (strMinhaString[::-1]) #Vai imprimir: 987654321</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Manipulando caracteres numa string</a:t>
            </a:r>
            <a:endParaRPr/>
          </a:p>
        </p:txBody>
      </p:sp>
      <p:sp>
        <p:nvSpPr>
          <p:cNvPr id="378" name="Google Shape;378;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strMinhaString = 'Pablo é professor de ADS'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strMinhaString[0] = 'C' #Vai dar erro!</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srtMinhaNovaString = strMinhaString[0] + 'aulo'</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(srtMinhaNovaString) #vai Imprimir Paulo</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Manipulando strings</a:t>
            </a:r>
            <a:endParaRPr/>
          </a:p>
        </p:txBody>
      </p:sp>
      <p:sp>
        <p:nvSpPr>
          <p:cNvPr id="384" name="Google Shape;384;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strMinhaString = 'Pablo'</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strMinhaString = strMinhaString + 'é professor'</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(strMinhaString) #vai Imprimir Pablo é Professor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Manipulando strings</a:t>
            </a:r>
            <a:endParaRPr/>
          </a:p>
        </p:txBody>
      </p:sp>
      <p:sp>
        <p:nvSpPr>
          <p:cNvPr id="390" name="Google Shape;390;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strMinhaString = 'z'</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strMinhaString = strMinhaString * 10</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(strMinhaString) #vai Imprimir zzzzzzzzzz</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Manipulando strings</a:t>
            </a:r>
            <a:endParaRPr/>
          </a:p>
        </p:txBody>
      </p:sp>
      <p:sp>
        <p:nvSpPr>
          <p:cNvPr id="396" name="Google Shape;396;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print (2+3) #vai Imprimir 5</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('2'+'3’) #vai Imprimir 23</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Manipulando Strings</a:t>
            </a:r>
            <a:endParaRPr/>
          </a:p>
        </p:txBody>
      </p:sp>
      <p:sp>
        <p:nvSpPr>
          <p:cNvPr id="402" name="Google Shape;402;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strMinhaString = 'Pablo é professor de ADS'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strMinhaString = strMinhaString.upper()</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(strMinhaString) #vai Imprimir PABLO É PROFESSOR DE ADS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O método lower deixa todas as letras em minúsculas.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Montando uma lista a partir de uma string</a:t>
            </a:r>
            <a:endParaRPr/>
          </a:p>
        </p:txBody>
      </p:sp>
      <p:sp>
        <p:nvSpPr>
          <p:cNvPr id="408" name="Google Shape;408;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pt-BR"/>
              <a:t>strMinhaString = 'Pablo é professor de ADS'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strMinhaString = strMinhaString.split()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(strMinhaString) #vai imprimir ['Pablo', 'é', 'professor', 'de', 'ADS']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O resultado é uma lista (vetor) com os itens separados pelo caracter dentro dos parêntesis do split. Se não tiver nenhum utilizará o espaço.</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Outro exemplo de SPLIT</a:t>
            </a:r>
            <a:endParaRPr/>
          </a:p>
        </p:txBody>
      </p:sp>
      <p:sp>
        <p:nvSpPr>
          <p:cNvPr id="414" name="Google Shape;414;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strMinhaString = 'calabreza, portuguesa, marguerita, frango catupiri, bacon com frango, pepperoni'</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strMinhaString = strMinhaString.split(',')</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(strMinhaString)</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['calabreza', ' portuguesa', ' marguerita', ' frango catupiri', ' bacon com frango', ' pepperoni']</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Aprendizagem de Máquina (AM)</a:t>
            </a:r>
            <a:endParaRPr/>
          </a:p>
        </p:txBody>
      </p:sp>
      <p:sp>
        <p:nvSpPr>
          <p:cNvPr id="109" name="Google Shape;10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A AM foi introduzida no reconhecimento ótico de caracteres (OCR), mas sua primeira grande aplicação foi o filtro anti-spam na década de 1990.</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Mas antes de avançarmos nas aplicações, vamos entender melhor o que é aprendizagem de máquina.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Exercícios de sala</a:t>
            </a:r>
            <a:endParaRPr/>
          </a:p>
        </p:txBody>
      </p:sp>
      <p:sp>
        <p:nvSpPr>
          <p:cNvPr id="420" name="Google Shape;420;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514350" lvl="0" indent="-514350" algn="l" rtl="0">
              <a:lnSpc>
                <a:spcPct val="90000"/>
              </a:lnSpc>
              <a:spcBef>
                <a:spcPts val="0"/>
              </a:spcBef>
              <a:spcAft>
                <a:spcPts val="0"/>
              </a:spcAft>
              <a:buClr>
                <a:schemeClr val="dk1"/>
              </a:buClr>
              <a:buSzPts val="2800"/>
              <a:buAutoNum type="arabicParenR"/>
            </a:pPr>
            <a:r>
              <a:rPr lang="pt-BR"/>
              <a:t>Repita todos os exemplos.</a:t>
            </a:r>
            <a:endParaRPr/>
          </a:p>
          <a:p>
            <a:pPr marL="457200" lvl="1" indent="0" algn="l" rtl="0">
              <a:lnSpc>
                <a:spcPct val="90000"/>
              </a:lnSpc>
              <a:spcBef>
                <a:spcPts val="500"/>
              </a:spcBef>
              <a:spcAft>
                <a:spcPts val="0"/>
              </a:spcAft>
              <a:buClr>
                <a:schemeClr val="dk1"/>
              </a:buClr>
              <a:buSzPts val="2400"/>
              <a:buNone/>
            </a:pPr>
            <a:r>
              <a:rPr lang="pt-BR"/>
              <a:t>Altere, quando possível, as variáveis de cada exemplo, acrescentando 1 E subtraindo 1. Antes de executar o código pense na saída. Execute, veja se bateu com o que vc pensou.</a:t>
            </a:r>
            <a:endParaRPr/>
          </a:p>
          <a:p>
            <a:pPr marL="457200" lvl="1" indent="0" algn="l" rtl="0">
              <a:lnSpc>
                <a:spcPct val="90000"/>
              </a:lnSpc>
              <a:spcBef>
                <a:spcPts val="500"/>
              </a:spcBef>
              <a:spcAft>
                <a:spcPts val="0"/>
              </a:spcAft>
              <a:buClr>
                <a:schemeClr val="dk1"/>
              </a:buClr>
              <a:buSzPts val="2400"/>
              <a:buNone/>
            </a:pPr>
            <a:r>
              <a:rPr lang="pt-BR"/>
              <a:t>	ANOTE o score de erros e acertos.</a:t>
            </a:r>
            <a:endParaRPr/>
          </a:p>
          <a:p>
            <a:pPr marL="514350" lvl="0" indent="-336550" algn="l" rtl="0">
              <a:lnSpc>
                <a:spcPct val="90000"/>
              </a:lnSpc>
              <a:spcBef>
                <a:spcPts val="1000"/>
              </a:spcBef>
              <a:spcAft>
                <a:spcPts val="0"/>
              </a:spcAft>
              <a:buClr>
                <a:schemeClr val="dk1"/>
              </a:buClr>
              <a:buSzPts val="2800"/>
              <a:buNone/>
            </a:pPr>
            <a:endParaRPr/>
          </a:p>
          <a:p>
            <a:pPr marL="514350" lvl="0" indent="-514350" algn="l" rtl="0">
              <a:lnSpc>
                <a:spcPct val="90000"/>
              </a:lnSpc>
              <a:spcBef>
                <a:spcPts val="1000"/>
              </a:spcBef>
              <a:spcAft>
                <a:spcPts val="0"/>
              </a:spcAft>
              <a:buClr>
                <a:schemeClr val="dk1"/>
              </a:buClr>
              <a:buSzPts val="2800"/>
              <a:buAutoNum type="arabicParenR"/>
            </a:pPr>
            <a:r>
              <a:rPr lang="pt-BR"/>
              <a:t>Crie um programa que:</a:t>
            </a:r>
            <a:endParaRPr/>
          </a:p>
          <a:p>
            <a:pPr marL="914400" lvl="1" indent="-457200" algn="l" rtl="0">
              <a:lnSpc>
                <a:spcPct val="90000"/>
              </a:lnSpc>
              <a:spcBef>
                <a:spcPts val="500"/>
              </a:spcBef>
              <a:spcAft>
                <a:spcPts val="0"/>
              </a:spcAft>
              <a:buClr>
                <a:schemeClr val="dk1"/>
              </a:buClr>
              <a:buSzPts val="2400"/>
              <a:buAutoNum type="alphaUcParenR"/>
            </a:pPr>
            <a:r>
              <a:rPr lang="pt-BR"/>
              <a:t>Carregue na variável: strMeuNome, o seu nome completo.</a:t>
            </a:r>
            <a:endParaRPr/>
          </a:p>
          <a:p>
            <a:pPr marL="914400" lvl="1" indent="-457200" algn="l" rtl="0">
              <a:lnSpc>
                <a:spcPct val="90000"/>
              </a:lnSpc>
              <a:spcBef>
                <a:spcPts val="500"/>
              </a:spcBef>
              <a:spcAft>
                <a:spcPts val="0"/>
              </a:spcAft>
              <a:buClr>
                <a:schemeClr val="dk1"/>
              </a:buClr>
              <a:buSzPts val="2400"/>
              <a:buAutoNum type="alphaUcParenR"/>
            </a:pPr>
            <a:r>
              <a:rPr lang="pt-BR"/>
              <a:t>Imprima apenas seu primeiro nome.</a:t>
            </a:r>
            <a:endParaRPr/>
          </a:p>
          <a:p>
            <a:pPr marL="1371600" lvl="2" indent="-457200" algn="l" rtl="0">
              <a:lnSpc>
                <a:spcPct val="90000"/>
              </a:lnSpc>
              <a:spcBef>
                <a:spcPts val="500"/>
              </a:spcBef>
              <a:spcAft>
                <a:spcPts val="0"/>
              </a:spcAft>
              <a:buClr>
                <a:schemeClr val="dk1"/>
              </a:buClr>
              <a:buSzPts val="2000"/>
              <a:buAutoNum type="alphaUcParenR"/>
            </a:pPr>
            <a:r>
              <a:rPr lang="pt-BR"/>
              <a:t>Usando SLICE</a:t>
            </a:r>
            <a:endParaRPr/>
          </a:p>
          <a:p>
            <a:pPr marL="1371600" lvl="2" indent="-457200" algn="l" rtl="0">
              <a:lnSpc>
                <a:spcPct val="90000"/>
              </a:lnSpc>
              <a:spcBef>
                <a:spcPts val="500"/>
              </a:spcBef>
              <a:spcAft>
                <a:spcPts val="0"/>
              </a:spcAft>
              <a:buClr>
                <a:schemeClr val="dk1"/>
              </a:buClr>
              <a:buSzPts val="2000"/>
              <a:buAutoNum type="alphaUcParenR"/>
            </a:pPr>
            <a:r>
              <a:rPr lang="pt-BR"/>
              <a:t>Usando SPLIT</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f-strings</a:t>
            </a:r>
            <a:endParaRPr/>
          </a:p>
        </p:txBody>
      </p:sp>
      <p:sp>
        <p:nvSpPr>
          <p:cNvPr id="426" name="Google Shape;42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Insere variáveis em uma string</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Sintaxe: (f'TEXTO QLQ {&lt;nome variável} ')</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Exemplo:</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strMinhaString = 'Pablo'</a:t>
            </a:r>
            <a:endParaRPr/>
          </a:p>
          <a:p>
            <a:pPr marL="228600" lvl="0" indent="-228600" algn="l" rtl="0">
              <a:lnSpc>
                <a:spcPct val="90000"/>
              </a:lnSpc>
              <a:spcBef>
                <a:spcPts val="1000"/>
              </a:spcBef>
              <a:spcAft>
                <a:spcPts val="0"/>
              </a:spcAft>
              <a:buClr>
                <a:schemeClr val="dk1"/>
              </a:buClr>
              <a:buSzPts val="2800"/>
              <a:buChar char="•"/>
            </a:pPr>
            <a:r>
              <a:rPr lang="pt-BR"/>
              <a:t>print (f'Meu nome é: {strMinhaString}.') #vai Imprimir: Pablo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Inserindo variáveis no texto</a:t>
            </a:r>
            <a:endParaRPr/>
          </a:p>
        </p:txBody>
      </p:sp>
      <p:sp>
        <p:nvSpPr>
          <p:cNvPr id="432" name="Google Shape;432;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strVariavel1 = 'Pablo'</a:t>
            </a:r>
            <a:endParaRPr/>
          </a:p>
          <a:p>
            <a:pPr marL="228600" lvl="0" indent="-228600" algn="l" rtl="0">
              <a:lnSpc>
                <a:spcPct val="90000"/>
              </a:lnSpc>
              <a:spcBef>
                <a:spcPts val="1000"/>
              </a:spcBef>
              <a:spcAft>
                <a:spcPts val="0"/>
              </a:spcAft>
              <a:buClr>
                <a:schemeClr val="dk1"/>
              </a:buClr>
              <a:buSzPts val="2800"/>
              <a:buChar char="•"/>
            </a:pPr>
            <a:r>
              <a:rPr lang="pt-BR"/>
              <a:t>strVariavel2 = 'Janeiro'</a:t>
            </a:r>
            <a:endParaRPr/>
          </a:p>
          <a:p>
            <a:pPr marL="228600" lvl="0" indent="-228600" algn="l" rtl="0">
              <a:lnSpc>
                <a:spcPct val="90000"/>
              </a:lnSpc>
              <a:spcBef>
                <a:spcPts val="1000"/>
              </a:spcBef>
              <a:spcAft>
                <a:spcPts val="0"/>
              </a:spcAft>
              <a:buClr>
                <a:schemeClr val="dk1"/>
              </a:buClr>
              <a:buSzPts val="2800"/>
              <a:buChar char="•"/>
            </a:pPr>
            <a:r>
              <a:rPr lang="pt-BR"/>
              <a:t>strVariavel3 = 'Aquário'</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(f'Meu nome é: %s. Nasci em %s e sou do signo de %s.' %(strVariavel1, strVariavel2, strVariavel3))</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33a512654f5_0_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pt-BR">
                <a:latin typeface="Arial"/>
                <a:ea typeface="Arial"/>
                <a:cs typeface="Arial"/>
                <a:sym typeface="Arial"/>
              </a:rPr>
              <a:t>Parametros do f-strings</a:t>
            </a:r>
            <a:endParaRPr/>
          </a:p>
        </p:txBody>
      </p:sp>
      <p:sp>
        <p:nvSpPr>
          <p:cNvPr id="447" name="Google Shape;447;g33a512654f5_0_22"/>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92500" lnSpcReduction="20000"/>
          </a:bodyPr>
          <a:lstStyle/>
          <a:p>
            <a:pPr marL="0" lvl="0" indent="0" algn="l" rtl="0">
              <a:spcBef>
                <a:spcPts val="1000"/>
              </a:spcBef>
              <a:spcAft>
                <a:spcPts val="0"/>
              </a:spcAft>
              <a:buClr>
                <a:schemeClr val="dk1"/>
              </a:buClr>
              <a:buSzPct val="39285"/>
              <a:buFont typeface="Arial"/>
              <a:buNone/>
            </a:pPr>
            <a:r>
              <a:rPr lang="pt-BR">
                <a:latin typeface="Arial"/>
                <a:ea typeface="Arial"/>
                <a:cs typeface="Arial"/>
                <a:sym typeface="Arial"/>
              </a:rPr>
              <a:t>•</a:t>
            </a:r>
            <a:r>
              <a:rPr lang="pt-BR"/>
              <a:t>%s – Substitui por uma string.</a:t>
            </a:r>
            <a:endParaRPr/>
          </a:p>
          <a:p>
            <a:pPr marL="0" lvl="0" indent="0" algn="l" rtl="0">
              <a:spcBef>
                <a:spcPts val="1000"/>
              </a:spcBef>
              <a:spcAft>
                <a:spcPts val="0"/>
              </a:spcAft>
              <a:buClr>
                <a:schemeClr val="dk1"/>
              </a:buClr>
              <a:buSzPct val="39285"/>
              <a:buFont typeface="Arial"/>
              <a:buNone/>
            </a:pPr>
            <a:endParaRPr>
              <a:latin typeface="Arial"/>
              <a:ea typeface="Arial"/>
              <a:cs typeface="Arial"/>
              <a:sym typeface="Arial"/>
            </a:endParaRPr>
          </a:p>
          <a:p>
            <a:pPr marL="0" lvl="0" indent="0" algn="l" rtl="0">
              <a:spcBef>
                <a:spcPts val="1000"/>
              </a:spcBef>
              <a:spcAft>
                <a:spcPts val="0"/>
              </a:spcAft>
              <a:buClr>
                <a:schemeClr val="dk1"/>
              </a:buClr>
              <a:buSzPct val="39285"/>
              <a:buFont typeface="Arial"/>
              <a:buNone/>
            </a:pPr>
            <a:r>
              <a:rPr lang="pt-BR">
                <a:latin typeface="Arial"/>
                <a:ea typeface="Arial"/>
                <a:cs typeface="Arial"/>
                <a:sym typeface="Arial"/>
              </a:rPr>
              <a:t>•</a:t>
            </a:r>
            <a:r>
              <a:rPr lang="pt-BR"/>
              <a:t>%r – Representação de uma variável. Trás a estrutura dessa variável, no caso de uma string o valor vem entre aspas.</a:t>
            </a:r>
            <a:endParaRPr/>
          </a:p>
          <a:p>
            <a:pPr marL="0" lvl="0" indent="0" algn="l" rtl="0">
              <a:spcBef>
                <a:spcPts val="1000"/>
              </a:spcBef>
              <a:spcAft>
                <a:spcPts val="0"/>
              </a:spcAft>
              <a:buClr>
                <a:schemeClr val="dk1"/>
              </a:buClr>
              <a:buSzPct val="39285"/>
              <a:buFont typeface="Arial"/>
              <a:buNone/>
            </a:pPr>
            <a:endParaRPr>
              <a:latin typeface="Arial"/>
              <a:ea typeface="Arial"/>
              <a:cs typeface="Arial"/>
              <a:sym typeface="Arial"/>
            </a:endParaRPr>
          </a:p>
          <a:p>
            <a:pPr marL="0" lvl="0" indent="0" algn="l" rtl="0">
              <a:spcBef>
                <a:spcPts val="1000"/>
              </a:spcBef>
              <a:spcAft>
                <a:spcPts val="0"/>
              </a:spcAft>
              <a:buClr>
                <a:schemeClr val="dk1"/>
              </a:buClr>
              <a:buSzPct val="39285"/>
              <a:buFont typeface="Arial"/>
              <a:buNone/>
            </a:pPr>
            <a:r>
              <a:rPr lang="pt-BR">
                <a:latin typeface="Arial"/>
                <a:ea typeface="Arial"/>
                <a:cs typeface="Arial"/>
                <a:sym typeface="Arial"/>
              </a:rPr>
              <a:t>•</a:t>
            </a:r>
            <a:r>
              <a:rPr lang="pt-BR"/>
              <a:t>\t – Representa uma tabulação (TAB)</a:t>
            </a:r>
            <a:endParaRPr/>
          </a:p>
          <a:p>
            <a:pPr marL="0" lvl="0" indent="0" algn="l" rtl="0">
              <a:spcBef>
                <a:spcPts val="1000"/>
              </a:spcBef>
              <a:spcAft>
                <a:spcPts val="0"/>
              </a:spcAft>
              <a:buClr>
                <a:schemeClr val="dk1"/>
              </a:buClr>
              <a:buSzPct val="39285"/>
              <a:buFont typeface="Arial"/>
              <a:buNone/>
            </a:pPr>
            <a:endParaRPr>
              <a:latin typeface="Arial"/>
              <a:ea typeface="Arial"/>
              <a:cs typeface="Arial"/>
              <a:sym typeface="Arial"/>
            </a:endParaRPr>
          </a:p>
          <a:p>
            <a:pPr marL="0" lvl="0" indent="0" algn="l" rtl="0">
              <a:spcBef>
                <a:spcPts val="1000"/>
              </a:spcBef>
              <a:spcAft>
                <a:spcPts val="0"/>
              </a:spcAft>
              <a:buClr>
                <a:schemeClr val="dk1"/>
              </a:buClr>
              <a:buSzPct val="39285"/>
              <a:buFont typeface="Arial"/>
              <a:buNone/>
            </a:pPr>
            <a:r>
              <a:rPr lang="pt-BR">
                <a:latin typeface="Arial"/>
                <a:ea typeface="Arial"/>
                <a:cs typeface="Arial"/>
                <a:sym typeface="Arial"/>
              </a:rPr>
              <a:t>•</a:t>
            </a:r>
            <a:r>
              <a:rPr lang="pt-BR"/>
              <a:t>%x.yf – Formatação de ponto flutuante, onde X indica quantos caracteres antes do ponto (incluindo) e Y quantas casas decimais.</a:t>
            </a:r>
            <a:endParaRPr/>
          </a:p>
          <a:p>
            <a:pPr marL="0" lvl="0" indent="0" algn="l" rtl="0">
              <a:spcBef>
                <a:spcPts val="1000"/>
              </a:spcBef>
              <a:spcAft>
                <a:spcPts val="0"/>
              </a:spcAft>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Exercício de sala</a:t>
            </a:r>
            <a:endParaRPr/>
          </a:p>
        </p:txBody>
      </p:sp>
      <p:sp>
        <p:nvSpPr>
          <p:cNvPr id="453" name="Google Shape;45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Testar as saídas: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('O nome é %s.'%'Pablo')</a:t>
            </a:r>
            <a:endParaRPr/>
          </a:p>
          <a:p>
            <a:pPr marL="228600" lvl="0" indent="-228600" algn="l" rtl="0">
              <a:lnSpc>
                <a:spcPct val="90000"/>
              </a:lnSpc>
              <a:spcBef>
                <a:spcPts val="1000"/>
              </a:spcBef>
              <a:spcAft>
                <a:spcPts val="0"/>
              </a:spcAft>
              <a:buClr>
                <a:schemeClr val="dk1"/>
              </a:buClr>
              <a:buSzPts val="2800"/>
              <a:buChar char="•"/>
            </a:pPr>
            <a:r>
              <a:rPr lang="pt-BR"/>
              <a:t>print ('O nome é %r.'%'Pablo')</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('O nome é %s.'%'Pablo \t Coelho')</a:t>
            </a:r>
            <a:endParaRPr/>
          </a:p>
          <a:p>
            <a:pPr marL="228600" lvl="0" indent="-228600" algn="l" rtl="0">
              <a:lnSpc>
                <a:spcPct val="90000"/>
              </a:lnSpc>
              <a:spcBef>
                <a:spcPts val="1000"/>
              </a:spcBef>
              <a:spcAft>
                <a:spcPts val="0"/>
              </a:spcAft>
              <a:buClr>
                <a:schemeClr val="dk1"/>
              </a:buClr>
              <a:buSzPts val="2800"/>
              <a:buChar char="•"/>
            </a:pPr>
            <a:r>
              <a:rPr lang="pt-BR"/>
              <a:t>print ('O nome é %r.'%'Pablo \t Coelho')</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Exercício (continuação)</a:t>
            </a:r>
            <a:endParaRPr/>
          </a:p>
        </p:txBody>
      </p:sp>
      <p:sp>
        <p:nvSpPr>
          <p:cNvPr id="459" name="Google Shape;45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print ('O Pablo tem R$ %s na carteira.' %3.75)</a:t>
            </a:r>
            <a:endParaRPr/>
          </a:p>
          <a:p>
            <a:pPr marL="228600" lvl="0" indent="-228600" algn="l" rtl="0">
              <a:lnSpc>
                <a:spcPct val="90000"/>
              </a:lnSpc>
              <a:spcBef>
                <a:spcPts val="1000"/>
              </a:spcBef>
              <a:spcAft>
                <a:spcPts val="0"/>
              </a:spcAft>
              <a:buClr>
                <a:schemeClr val="dk1"/>
              </a:buClr>
              <a:buSzPts val="2800"/>
              <a:buChar char="•"/>
            </a:pPr>
            <a:r>
              <a:rPr lang="pt-BR"/>
              <a:t>print ('O Pablo tem R$ %d na carteira.' %3.75)</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('Ponto flutuante: %5.2f' %(13.144))</a:t>
            </a:r>
            <a:endParaRPr/>
          </a:p>
          <a:p>
            <a:pPr marL="228600" lvl="0" indent="-228600" algn="l" rtl="0">
              <a:lnSpc>
                <a:spcPct val="90000"/>
              </a:lnSpc>
              <a:spcBef>
                <a:spcPts val="1000"/>
              </a:spcBef>
              <a:spcAft>
                <a:spcPts val="0"/>
              </a:spcAft>
              <a:buClr>
                <a:schemeClr val="dk1"/>
              </a:buClr>
              <a:buSzPts val="2800"/>
              <a:buChar char="•"/>
            </a:pPr>
            <a:r>
              <a:rPr lang="pt-BR"/>
              <a:t>print ('Ponto flutuante: %1.0f' %(13.144))</a:t>
            </a:r>
            <a:endParaRPr/>
          </a:p>
          <a:p>
            <a:pPr marL="228600" lvl="0" indent="-228600" algn="l" rtl="0">
              <a:lnSpc>
                <a:spcPct val="90000"/>
              </a:lnSpc>
              <a:spcBef>
                <a:spcPts val="1000"/>
              </a:spcBef>
              <a:spcAft>
                <a:spcPts val="0"/>
              </a:spcAft>
              <a:buClr>
                <a:schemeClr val="dk1"/>
              </a:buClr>
              <a:buSzPts val="2800"/>
              <a:buChar char="•"/>
            </a:pPr>
            <a:r>
              <a:rPr lang="pt-BR"/>
              <a:t>print ('Ponto flutuante: %1.5f' %(13.144))</a:t>
            </a:r>
            <a:endParaRPr/>
          </a:p>
          <a:p>
            <a:pPr marL="228600" lvl="0" indent="-228600" algn="l" rtl="0">
              <a:lnSpc>
                <a:spcPct val="90000"/>
              </a:lnSpc>
              <a:spcBef>
                <a:spcPts val="1000"/>
              </a:spcBef>
              <a:spcAft>
                <a:spcPts val="0"/>
              </a:spcAft>
              <a:buClr>
                <a:schemeClr val="dk1"/>
              </a:buClr>
              <a:buSzPts val="2800"/>
              <a:buChar char="•"/>
            </a:pPr>
            <a:r>
              <a:rPr lang="pt-BR"/>
              <a:t>print ('Ponto flutuante: %10.2f' %(13.144))</a:t>
            </a:r>
            <a:endParaRPr/>
          </a:p>
          <a:p>
            <a:pPr marL="228600" lvl="0" indent="-228600" algn="l" rtl="0">
              <a:lnSpc>
                <a:spcPct val="90000"/>
              </a:lnSpc>
              <a:spcBef>
                <a:spcPts val="1000"/>
              </a:spcBef>
              <a:spcAft>
                <a:spcPts val="0"/>
              </a:spcAft>
              <a:buClr>
                <a:schemeClr val="dk1"/>
              </a:buClr>
              <a:buSzPts val="2800"/>
              <a:buChar char="•"/>
            </a:pPr>
            <a:r>
              <a:rPr lang="pt-BR"/>
              <a:t>print ('Ponto flutuante: %25.2f' %(13.144))</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Tuples</a:t>
            </a:r>
            <a:endParaRPr/>
          </a:p>
        </p:txBody>
      </p:sp>
      <p:sp>
        <p:nvSpPr>
          <p:cNvPr id="465" name="Google Shape;465;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São idênticas as listas (vetores) mas seus valores são constantes (imutáveis).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Uma tupla é feita com parêntesis ao invés de colchete.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Dois métodos: count e index</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Exercício de sala</a:t>
            </a:r>
            <a:endParaRPr/>
          </a:p>
        </p:txBody>
      </p:sp>
      <p:sp>
        <p:nvSpPr>
          <p:cNvPr id="471" name="Google Shape;471;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Crie uma Tuple com as cinco primeiras letras do alfabeto, em minúsculas, em ordem, mas repetindo a letra ‘a’ três vezes.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Imprima o tamanho da Tuple.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Imprima quantas letras 'a' existem na Tuple.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Imprima a posição da letra 'c'.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477" name="Google Shape;477;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a:t>myTuple = ('a', 'a', 'a', 'b','c', 'd', 'e’)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(len(myTuple))</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(myTuple.count('a'))</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print (myTuple.index('c'))</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46"/>
          <p:cNvSpPr txBox="1">
            <a:spLocks noGrp="1"/>
          </p:cNvSpPr>
          <p:nvPr>
            <p:ph type="title"/>
          </p:nvPr>
        </p:nvSpPr>
        <p:spPr>
          <a:xfrm>
            <a:off x="1137034" y="609597"/>
            <a:ext cx="9392421" cy="13308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Momento concurso</a:t>
            </a:r>
            <a:endParaRPr/>
          </a:p>
        </p:txBody>
      </p:sp>
      <p:sp>
        <p:nvSpPr>
          <p:cNvPr id="484" name="Google Shape;484;p46"/>
          <p:cNvSpPr txBox="1">
            <a:spLocks noGrp="1"/>
          </p:cNvSpPr>
          <p:nvPr>
            <p:ph type="body" idx="1"/>
          </p:nvPr>
        </p:nvSpPr>
        <p:spPr>
          <a:xfrm>
            <a:off x="146396" y="1703563"/>
            <a:ext cx="6281700" cy="430400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800"/>
              <a:buNone/>
            </a:pPr>
            <a:r>
              <a:rPr lang="pt-BR" sz="1800"/>
              <a:t>Considerando que, em um projeto desenvolvido em Python, há uma lista inserida como num_lista = [3, 4, 8, 5, -2], julgue o item seguinte, assumindo que, nos comandos em análise, o sinal &gt;&gt;&gt; indica cada linha de comando, e que a tecla Enter foi pressionada após cada linha de comando.</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pt-BR" sz="1800"/>
              <a:t>O valor da expressão </a:t>
            </a:r>
            <a:r>
              <a:rPr lang="pt-BR" b="1"/>
              <a:t>3</a:t>
            </a:r>
            <a:r>
              <a:rPr lang="pt-BR" b="1" baseline="30000"/>
              <a:t>4 </a:t>
            </a:r>
            <a:r>
              <a:rPr lang="pt-BR" b="1"/>
              <a:t>+8x5</a:t>
            </a:r>
            <a:r>
              <a:rPr lang="pt-BR" b="1" baseline="30000"/>
              <a:t>-2</a:t>
            </a:r>
            <a:r>
              <a:rPr lang="pt-BR" b="1"/>
              <a:t> </a:t>
            </a:r>
            <a:r>
              <a:rPr lang="pt-BR" sz="1800"/>
              <a:t>pode ser encontrado executando a linha de comando a seguir.</a:t>
            </a:r>
            <a:endParaRPr/>
          </a:p>
          <a:p>
            <a:pPr marL="0" lvl="0" indent="0" algn="l" rtl="0">
              <a:lnSpc>
                <a:spcPct val="90000"/>
              </a:lnSpc>
              <a:spcBef>
                <a:spcPts val="1000"/>
              </a:spcBef>
              <a:spcAft>
                <a:spcPts val="0"/>
              </a:spcAft>
              <a:buClr>
                <a:schemeClr val="dk1"/>
              </a:buClr>
              <a:buSzPts val="1800"/>
              <a:buNone/>
            </a:pPr>
            <a:endParaRPr sz="1800"/>
          </a:p>
          <a:p>
            <a:pPr marL="0" lvl="0" indent="0" algn="l" rtl="0">
              <a:lnSpc>
                <a:spcPct val="90000"/>
              </a:lnSpc>
              <a:spcBef>
                <a:spcPts val="1000"/>
              </a:spcBef>
              <a:spcAft>
                <a:spcPts val="0"/>
              </a:spcAft>
              <a:buClr>
                <a:schemeClr val="dk1"/>
              </a:buClr>
              <a:buSzPts val="1800"/>
              <a:buNone/>
            </a:pPr>
            <a:r>
              <a:rPr lang="pt-BR" sz="1800"/>
              <a:t>&gt;&gt;&gt; 3 ** 4 + 8 * 5 ** num_lista[4]</a:t>
            </a:r>
            <a:endParaRPr/>
          </a:p>
          <a:p>
            <a:pPr marL="0" lvl="0" indent="0" algn="l" rtl="0">
              <a:lnSpc>
                <a:spcPct val="90000"/>
              </a:lnSpc>
              <a:spcBef>
                <a:spcPts val="1000"/>
              </a:spcBef>
              <a:spcAft>
                <a:spcPts val="0"/>
              </a:spcAft>
              <a:buClr>
                <a:schemeClr val="dk1"/>
              </a:buClr>
              <a:buSzPts val="1600"/>
              <a:buNone/>
            </a:pPr>
            <a:endParaRPr sz="1600"/>
          </a:p>
          <a:p>
            <a:pPr marL="0" lvl="0" indent="0" algn="l" rtl="0">
              <a:lnSpc>
                <a:spcPct val="90000"/>
              </a:lnSpc>
              <a:spcBef>
                <a:spcPts val="1000"/>
              </a:spcBef>
              <a:spcAft>
                <a:spcPts val="0"/>
              </a:spcAft>
              <a:buClr>
                <a:schemeClr val="dk1"/>
              </a:buClr>
              <a:buSzPts val="1600"/>
              <a:buNone/>
            </a:pPr>
            <a:endParaRPr sz="1600"/>
          </a:p>
        </p:txBody>
      </p:sp>
      <p:sp>
        <p:nvSpPr>
          <p:cNvPr id="485" name="Google Shape;485;p46"/>
          <p:cNvSpPr txBox="1"/>
          <p:nvPr/>
        </p:nvSpPr>
        <p:spPr>
          <a:xfrm>
            <a:off x="498100" y="5684402"/>
            <a:ext cx="1025081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b="1" i="0">
                <a:solidFill>
                  <a:srgbClr val="343A40"/>
                </a:solidFill>
                <a:latin typeface="Open Sans"/>
                <a:ea typeface="Open Sans"/>
                <a:cs typeface="Open Sans"/>
                <a:sym typeface="Open Sans"/>
              </a:rPr>
              <a:t>Ano: </a:t>
            </a:r>
            <a:r>
              <a:rPr lang="pt-BR" sz="1800" b="0" i="0">
                <a:solidFill>
                  <a:srgbClr val="343A40"/>
                </a:solidFill>
                <a:latin typeface="Open Sans"/>
                <a:ea typeface="Open Sans"/>
                <a:cs typeface="Open Sans"/>
                <a:sym typeface="Open Sans"/>
              </a:rPr>
              <a:t>2025 </a:t>
            </a:r>
            <a:r>
              <a:rPr lang="pt-BR" sz="1800" b="1" i="0">
                <a:solidFill>
                  <a:srgbClr val="343A40"/>
                </a:solidFill>
                <a:latin typeface="Open Sans"/>
                <a:ea typeface="Open Sans"/>
                <a:cs typeface="Open Sans"/>
                <a:sym typeface="Open Sans"/>
              </a:rPr>
              <a:t>Banca: </a:t>
            </a:r>
            <a:r>
              <a:rPr lang="pt-BR" sz="1800" b="0" i="0" u="sng" strike="noStrike">
                <a:solidFill>
                  <a:srgbClr val="EE8523"/>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CESPE / CEBRASPE</a:t>
            </a:r>
            <a:r>
              <a:rPr lang="pt-BR" sz="1800" b="0" i="0">
                <a:solidFill>
                  <a:srgbClr val="343A40"/>
                </a:solidFill>
                <a:latin typeface="Open Sans"/>
                <a:ea typeface="Open Sans"/>
                <a:cs typeface="Open Sans"/>
                <a:sym typeface="Open Sans"/>
              </a:rPr>
              <a:t> </a:t>
            </a:r>
            <a:r>
              <a:rPr lang="pt-BR" sz="1800" b="1" i="0">
                <a:solidFill>
                  <a:srgbClr val="343A40"/>
                </a:solidFill>
                <a:latin typeface="Open Sans"/>
                <a:ea typeface="Open Sans"/>
                <a:cs typeface="Open Sans"/>
                <a:sym typeface="Open Sans"/>
              </a:rPr>
              <a:t>Órgão: </a:t>
            </a:r>
            <a:r>
              <a:rPr lang="pt-BR" sz="1800" b="0" i="0" u="sng" strike="noStrike">
                <a:solidFill>
                  <a:srgbClr val="EE8523"/>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TRF - 6ª REGIÃO</a:t>
            </a:r>
            <a:r>
              <a:rPr lang="pt-BR" sz="1800" b="0" i="0">
                <a:solidFill>
                  <a:srgbClr val="343A40"/>
                </a:solidFill>
                <a:latin typeface="Open Sans"/>
                <a:ea typeface="Open Sans"/>
                <a:cs typeface="Open Sans"/>
                <a:sym typeface="Open Sans"/>
              </a:rPr>
              <a:t> </a:t>
            </a:r>
            <a:r>
              <a:rPr lang="pt-BR" sz="1800" b="1" i="0">
                <a:solidFill>
                  <a:srgbClr val="343A40"/>
                </a:solidFill>
                <a:latin typeface="Open Sans"/>
                <a:ea typeface="Open Sans"/>
                <a:cs typeface="Open Sans"/>
                <a:sym typeface="Open Sans"/>
              </a:rPr>
              <a:t>Prova: </a:t>
            </a:r>
            <a:r>
              <a:rPr lang="pt-BR" sz="1800" b="0" i="0" u="sng" strike="noStrike">
                <a:solidFill>
                  <a:srgbClr val="EE8523"/>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CESPE / CEBRASPE - 2025 - TRF - 6ª REGIÃO - Analista Judiciário – Área: Apoio Especializado – Especialidade: Estatística</a:t>
            </a:r>
            <a:endParaRPr sz="1800" b="0" i="0">
              <a:solidFill>
                <a:srgbClr val="212529"/>
              </a:solidFill>
              <a:latin typeface="Arial"/>
              <a:ea typeface="Arial"/>
              <a:cs typeface="Arial"/>
              <a:sym typeface="Arial"/>
            </a:endParaRPr>
          </a:p>
        </p:txBody>
      </p:sp>
      <p:pic>
        <p:nvPicPr>
          <p:cNvPr id="486" name="Google Shape;486;p46"/>
          <p:cNvPicPr preferRelativeResize="0"/>
          <p:nvPr/>
        </p:nvPicPr>
        <p:blipFill rotWithShape="1">
          <a:blip r:embed="rId6">
            <a:alphaModFix/>
          </a:blip>
          <a:srcRect/>
          <a:stretch/>
        </p:blipFill>
        <p:spPr>
          <a:xfrm>
            <a:off x="7720510" y="2757558"/>
            <a:ext cx="2034552" cy="15824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Por que usar o Aprendizado de Máquina</a:t>
            </a:r>
            <a:br>
              <a:rPr lang="pt-BR"/>
            </a:br>
            <a:r>
              <a:rPr lang="pt-BR"/>
              <a:t>Forma tradicional de escrever algoritmos</a:t>
            </a:r>
            <a:endParaRPr/>
          </a:p>
        </p:txBody>
      </p:sp>
      <p:sp>
        <p:nvSpPr>
          <p:cNvPr id="115" name="Google Shape;115;p5"/>
          <p:cNvSpPr/>
          <p:nvPr/>
        </p:nvSpPr>
        <p:spPr>
          <a:xfrm>
            <a:off x="2039112" y="3630168"/>
            <a:ext cx="429768" cy="42062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5"/>
          <p:cNvSpPr/>
          <p:nvPr/>
        </p:nvSpPr>
        <p:spPr>
          <a:xfrm>
            <a:off x="2749296" y="3547872"/>
            <a:ext cx="1475232" cy="58521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Estudar o Problema</a:t>
            </a:r>
            <a:endParaRPr/>
          </a:p>
        </p:txBody>
      </p:sp>
      <p:sp>
        <p:nvSpPr>
          <p:cNvPr id="117" name="Google Shape;117;p5"/>
          <p:cNvSpPr/>
          <p:nvPr/>
        </p:nvSpPr>
        <p:spPr>
          <a:xfrm>
            <a:off x="4751832" y="2709672"/>
            <a:ext cx="1475232" cy="58521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Escrever as regras</a:t>
            </a:r>
            <a:endParaRPr/>
          </a:p>
        </p:txBody>
      </p:sp>
      <p:sp>
        <p:nvSpPr>
          <p:cNvPr id="118" name="Google Shape;118;p5"/>
          <p:cNvSpPr/>
          <p:nvPr/>
        </p:nvSpPr>
        <p:spPr>
          <a:xfrm>
            <a:off x="4751832" y="4386073"/>
            <a:ext cx="1475232" cy="58521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Analisar os erros</a:t>
            </a:r>
            <a:endParaRPr/>
          </a:p>
        </p:txBody>
      </p:sp>
      <p:sp>
        <p:nvSpPr>
          <p:cNvPr id="119" name="Google Shape;119;p5"/>
          <p:cNvSpPr/>
          <p:nvPr/>
        </p:nvSpPr>
        <p:spPr>
          <a:xfrm>
            <a:off x="6976872" y="3294889"/>
            <a:ext cx="1700784" cy="1091184"/>
          </a:xfrm>
          <a:prstGeom prst="diamond">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Avaliar</a:t>
            </a:r>
            <a:endParaRPr/>
          </a:p>
        </p:txBody>
      </p:sp>
      <p:sp>
        <p:nvSpPr>
          <p:cNvPr id="120" name="Google Shape;120;p5"/>
          <p:cNvSpPr/>
          <p:nvPr/>
        </p:nvSpPr>
        <p:spPr>
          <a:xfrm>
            <a:off x="7089648" y="2113312"/>
            <a:ext cx="1475232" cy="58521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Disponibilizar</a:t>
            </a:r>
            <a:endParaRPr/>
          </a:p>
        </p:txBody>
      </p:sp>
      <p:cxnSp>
        <p:nvCxnSpPr>
          <p:cNvPr id="121" name="Google Shape;121;p5"/>
          <p:cNvCxnSpPr>
            <a:stCxn id="115" idx="6"/>
            <a:endCxn id="116" idx="1"/>
          </p:cNvCxnSpPr>
          <p:nvPr/>
        </p:nvCxnSpPr>
        <p:spPr>
          <a:xfrm>
            <a:off x="2468880" y="3840480"/>
            <a:ext cx="280500" cy="0"/>
          </a:xfrm>
          <a:prstGeom prst="straightConnector1">
            <a:avLst/>
          </a:prstGeom>
          <a:noFill/>
          <a:ln w="38100" cap="flat" cmpd="sng">
            <a:solidFill>
              <a:schemeClr val="accent1"/>
            </a:solidFill>
            <a:prstDash val="solid"/>
            <a:miter lim="800000"/>
            <a:headEnd type="none" w="sm" len="sm"/>
            <a:tailEnd type="triangle" w="med" len="med"/>
          </a:ln>
        </p:spPr>
      </p:cxnSp>
      <p:cxnSp>
        <p:nvCxnSpPr>
          <p:cNvPr id="122" name="Google Shape;122;p5"/>
          <p:cNvCxnSpPr>
            <a:stCxn id="116" idx="3"/>
            <a:endCxn id="117" idx="1"/>
          </p:cNvCxnSpPr>
          <p:nvPr/>
        </p:nvCxnSpPr>
        <p:spPr>
          <a:xfrm rot="10800000" flipH="1">
            <a:off x="4224528" y="3002280"/>
            <a:ext cx="527400" cy="838200"/>
          </a:xfrm>
          <a:prstGeom prst="bentConnector3">
            <a:avLst>
              <a:gd name="adj1" fmla="val 50000"/>
            </a:avLst>
          </a:prstGeom>
          <a:noFill/>
          <a:ln w="19050" cap="flat" cmpd="sng">
            <a:solidFill>
              <a:schemeClr val="accent1"/>
            </a:solidFill>
            <a:prstDash val="solid"/>
            <a:miter lim="800000"/>
            <a:headEnd type="none" w="sm" len="sm"/>
            <a:tailEnd type="triangle" w="med" len="med"/>
          </a:ln>
        </p:spPr>
      </p:cxnSp>
      <p:cxnSp>
        <p:nvCxnSpPr>
          <p:cNvPr id="123" name="Google Shape;123;p5"/>
          <p:cNvCxnSpPr>
            <a:stCxn id="118" idx="1"/>
            <a:endCxn id="116" idx="2"/>
          </p:cNvCxnSpPr>
          <p:nvPr/>
        </p:nvCxnSpPr>
        <p:spPr>
          <a:xfrm rot="10800000">
            <a:off x="3487032" y="4132981"/>
            <a:ext cx="1264800" cy="545700"/>
          </a:xfrm>
          <a:prstGeom prst="bentConnector2">
            <a:avLst/>
          </a:prstGeom>
          <a:noFill/>
          <a:ln w="19050" cap="flat" cmpd="sng">
            <a:solidFill>
              <a:schemeClr val="accent1"/>
            </a:solidFill>
            <a:prstDash val="solid"/>
            <a:miter lim="800000"/>
            <a:headEnd type="none" w="sm" len="sm"/>
            <a:tailEnd type="triangle" w="med" len="med"/>
          </a:ln>
        </p:spPr>
      </p:cxnSp>
      <p:cxnSp>
        <p:nvCxnSpPr>
          <p:cNvPr id="124" name="Google Shape;124;p5"/>
          <p:cNvCxnSpPr>
            <a:stCxn id="119" idx="2"/>
            <a:endCxn id="118" idx="3"/>
          </p:cNvCxnSpPr>
          <p:nvPr/>
        </p:nvCxnSpPr>
        <p:spPr>
          <a:xfrm rot="5400000">
            <a:off x="6880914" y="3732223"/>
            <a:ext cx="292500" cy="1600200"/>
          </a:xfrm>
          <a:prstGeom prst="bentConnector2">
            <a:avLst/>
          </a:prstGeom>
          <a:noFill/>
          <a:ln w="19050" cap="flat" cmpd="sng">
            <a:solidFill>
              <a:schemeClr val="accent1"/>
            </a:solidFill>
            <a:prstDash val="solid"/>
            <a:miter lim="800000"/>
            <a:headEnd type="none" w="sm" len="sm"/>
            <a:tailEnd type="triangle" w="med" len="med"/>
          </a:ln>
        </p:spPr>
      </p:cxnSp>
      <p:cxnSp>
        <p:nvCxnSpPr>
          <p:cNvPr id="125" name="Google Shape;125;p5"/>
          <p:cNvCxnSpPr>
            <a:stCxn id="117" idx="3"/>
            <a:endCxn id="119" idx="1"/>
          </p:cNvCxnSpPr>
          <p:nvPr/>
        </p:nvCxnSpPr>
        <p:spPr>
          <a:xfrm>
            <a:off x="6227064" y="3002280"/>
            <a:ext cx="749700" cy="838200"/>
          </a:xfrm>
          <a:prstGeom prst="bentConnector3">
            <a:avLst>
              <a:gd name="adj1" fmla="val 50007"/>
            </a:avLst>
          </a:prstGeom>
          <a:noFill/>
          <a:ln w="19050" cap="flat" cmpd="sng">
            <a:solidFill>
              <a:schemeClr val="accent1"/>
            </a:solidFill>
            <a:prstDash val="solid"/>
            <a:miter lim="800000"/>
            <a:headEnd type="none" w="sm" len="sm"/>
            <a:tailEnd type="triangle" w="med" len="med"/>
          </a:ln>
        </p:spPr>
      </p:cxnSp>
      <p:cxnSp>
        <p:nvCxnSpPr>
          <p:cNvPr id="126" name="Google Shape;126;p5"/>
          <p:cNvCxnSpPr/>
          <p:nvPr/>
        </p:nvCxnSpPr>
        <p:spPr>
          <a:xfrm rot="-5400000">
            <a:off x="7529015" y="2996741"/>
            <a:ext cx="596400" cy="12600"/>
          </a:xfrm>
          <a:prstGeom prst="bentConnector3">
            <a:avLst>
              <a:gd name="adj1" fmla="val 49997"/>
            </a:avLst>
          </a:prstGeom>
          <a:noFill/>
          <a:ln w="19050" cap="flat" cmpd="sng">
            <a:solidFill>
              <a:schemeClr val="accent1"/>
            </a:solidFill>
            <a:prstDash val="solid"/>
            <a:miter lim="800000"/>
            <a:headEnd type="none" w="sm" len="sm"/>
            <a:tailEnd type="triangle" w="med" len="med"/>
          </a:ln>
        </p:spPr>
      </p:cxnSp>
      <p:pic>
        <p:nvPicPr>
          <p:cNvPr id="127" name="Google Shape;127;p5" descr="Contorno de rosto sorridente estrutura de tópicos"/>
          <p:cNvPicPr preferRelativeResize="0"/>
          <p:nvPr/>
        </p:nvPicPr>
        <p:blipFill rotWithShape="1">
          <a:blip r:embed="rId3">
            <a:alphaModFix/>
          </a:blip>
          <a:srcRect/>
          <a:stretch/>
        </p:blipFill>
        <p:spPr>
          <a:xfrm>
            <a:off x="8043931" y="2814608"/>
            <a:ext cx="703830" cy="703830"/>
          </a:xfrm>
          <a:prstGeom prst="rect">
            <a:avLst/>
          </a:prstGeom>
          <a:noFill/>
          <a:ln>
            <a:noFill/>
          </a:ln>
        </p:spPr>
      </p:pic>
      <p:pic>
        <p:nvPicPr>
          <p:cNvPr id="128" name="Google Shape;128;p5" descr="Contorno de rosto triste estrutura de tópicos"/>
          <p:cNvPicPr preferRelativeResize="0"/>
          <p:nvPr/>
        </p:nvPicPr>
        <p:blipFill rotWithShape="1">
          <a:blip r:embed="rId4">
            <a:alphaModFix/>
          </a:blip>
          <a:srcRect/>
          <a:stretch/>
        </p:blipFill>
        <p:spPr>
          <a:xfrm>
            <a:off x="8062090" y="4105657"/>
            <a:ext cx="667512" cy="66751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“Causos” – podem ou não ter acontecido</a:t>
            </a:r>
            <a:endParaRPr/>
          </a:p>
        </p:txBody>
      </p:sp>
      <p:sp>
        <p:nvSpPr>
          <p:cNvPr id="492" name="Google Shape;492;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pt-BR"/>
              <a:t>Falamos da próxima onda. IA, Robótica e biotecnologia.</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Falemos de como estar a frente. Empreender.</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pt-BR"/>
              <a:t>1º passo – formalizar-se como empresário</a:t>
            </a:r>
            <a:endParaRPr/>
          </a:p>
          <a:p>
            <a:pPr marL="685800" lvl="1" indent="-228600" algn="l" rtl="0">
              <a:lnSpc>
                <a:spcPct val="90000"/>
              </a:lnSpc>
              <a:spcBef>
                <a:spcPts val="500"/>
              </a:spcBef>
              <a:spcAft>
                <a:spcPts val="0"/>
              </a:spcAft>
              <a:buClr>
                <a:schemeClr val="dk1"/>
              </a:buClr>
              <a:buSzPts val="2400"/>
              <a:buChar char="•"/>
            </a:pPr>
            <a:r>
              <a:rPr lang="pt-BR"/>
              <a:t>Abrir um CNPJ (programação NÃO pode ser MEI – Microempreendedor individual)</a:t>
            </a:r>
            <a:endParaRPr/>
          </a:p>
          <a:p>
            <a:pPr marL="685800" lvl="1" indent="-76200" algn="l" rtl="0">
              <a:lnSpc>
                <a:spcPct val="90000"/>
              </a:lnSpc>
              <a:spcBef>
                <a:spcPts val="5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800"/>
              <a:buChar char="•"/>
            </a:pPr>
            <a:r>
              <a:rPr lang="pt-BR"/>
              <a:t>Na próxima aula falaremos de oportunidades para empresas recém abertas.</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Dever de casa</a:t>
            </a:r>
            <a:endParaRPr/>
          </a:p>
        </p:txBody>
      </p:sp>
      <p:sp>
        <p:nvSpPr>
          <p:cNvPr id="498" name="Google Shape;498;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55000" lnSpcReduction="20000"/>
          </a:bodyPr>
          <a:lstStyle/>
          <a:p>
            <a:pPr marL="0" lvl="0" indent="0" algn="l" rtl="0">
              <a:lnSpc>
                <a:spcPct val="90000"/>
              </a:lnSpc>
              <a:spcBef>
                <a:spcPts val="0"/>
              </a:spcBef>
              <a:spcAft>
                <a:spcPts val="0"/>
              </a:spcAft>
              <a:buClr>
                <a:schemeClr val="dk1"/>
              </a:buClr>
              <a:buSzPct val="100000"/>
              <a:buNone/>
            </a:pPr>
            <a:r>
              <a:rPr lang="pt-BR"/>
              <a:t>Desenvolver um programa em Python que receba uma frase inserida pelo usuário e realize diversas operações de análise e formatação, demonstrando os conceitos vistos em aula.</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pt-BR"/>
              <a:t>Requisitos:</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pt-BR"/>
              <a:t>1. Entrada do Usuário:  </a:t>
            </a:r>
            <a:endParaRPr/>
          </a:p>
          <a:p>
            <a:pPr marL="0" lvl="0" indent="0" algn="l" rtl="0">
              <a:lnSpc>
                <a:spcPct val="90000"/>
              </a:lnSpc>
              <a:spcBef>
                <a:spcPts val="1000"/>
              </a:spcBef>
              <a:spcAft>
                <a:spcPts val="0"/>
              </a:spcAft>
              <a:buClr>
                <a:schemeClr val="dk1"/>
              </a:buClr>
              <a:buSzPct val="100000"/>
              <a:buNone/>
            </a:pPr>
            <a:r>
              <a:rPr lang="pt-BR"/>
              <a:t>   - Solicitar ao usuário que insira uma frase.  </a:t>
            </a:r>
            <a:endParaRPr/>
          </a:p>
          <a:p>
            <a:pPr marL="0" lvl="0" indent="0" algn="l" rtl="0">
              <a:lnSpc>
                <a:spcPct val="90000"/>
              </a:lnSpc>
              <a:spcBef>
                <a:spcPts val="1000"/>
              </a:spcBef>
              <a:spcAft>
                <a:spcPts val="0"/>
              </a:spcAft>
              <a:buClr>
                <a:schemeClr val="dk1"/>
              </a:buClr>
              <a:buSzPct val="100000"/>
              <a:buNone/>
            </a:pPr>
            <a:r>
              <a:rPr lang="pt-BR"/>
              <a:t>   - Verificar se a entrada não está vazia e tratar o erro caso necessário. (crie uma nova função no bloco de funções)</a:t>
            </a:r>
            <a:endParaRPr/>
          </a:p>
          <a:p>
            <a:pPr marL="0" lvl="0" indent="0" algn="l" rtl="0">
              <a:lnSpc>
                <a:spcPct val="90000"/>
              </a:lnSpc>
              <a:spcBef>
                <a:spcPts val="1000"/>
              </a:spcBef>
              <a:spcAft>
                <a:spcPts val="0"/>
              </a:spcAft>
              <a:buClr>
                <a:schemeClr val="dk1"/>
              </a:buClr>
              <a:buSzPct val="100000"/>
              <a:buNone/>
            </a:pPr>
            <a:endParaRPr/>
          </a:p>
          <a:p>
            <a:pPr marL="0" lvl="0" indent="0" algn="l" rtl="0">
              <a:lnSpc>
                <a:spcPct val="90000"/>
              </a:lnSpc>
              <a:spcBef>
                <a:spcPts val="1000"/>
              </a:spcBef>
              <a:spcAft>
                <a:spcPts val="0"/>
              </a:spcAft>
              <a:buClr>
                <a:schemeClr val="dk1"/>
              </a:buClr>
              <a:buSzPct val="100000"/>
              <a:buNone/>
            </a:pPr>
            <a:r>
              <a:rPr lang="pt-BR"/>
              <a:t>2. Análise da Frase:  </a:t>
            </a:r>
            <a:endParaRPr/>
          </a:p>
          <a:p>
            <a:pPr marL="0" lvl="0" indent="0" algn="l" rtl="0">
              <a:lnSpc>
                <a:spcPct val="90000"/>
              </a:lnSpc>
              <a:spcBef>
                <a:spcPts val="1000"/>
              </a:spcBef>
              <a:spcAft>
                <a:spcPts val="0"/>
              </a:spcAft>
              <a:buClr>
                <a:schemeClr val="dk1"/>
              </a:buClr>
              <a:buSzPct val="100000"/>
              <a:buNone/>
            </a:pPr>
            <a:r>
              <a:rPr lang="pt-BR"/>
              <a:t>   - Contagem de Caracteres: Calcular o número total de caracteres da frase (incluindo espaços).  </a:t>
            </a:r>
            <a:endParaRPr/>
          </a:p>
          <a:p>
            <a:pPr marL="0" lvl="0" indent="0" algn="l" rtl="0">
              <a:lnSpc>
                <a:spcPct val="90000"/>
              </a:lnSpc>
              <a:spcBef>
                <a:spcPts val="1000"/>
              </a:spcBef>
              <a:spcAft>
                <a:spcPts val="0"/>
              </a:spcAft>
              <a:buClr>
                <a:schemeClr val="dk1"/>
              </a:buClr>
              <a:buSzPct val="100000"/>
              <a:buNone/>
            </a:pPr>
            <a:r>
              <a:rPr lang="pt-BR"/>
              <a:t>   - Contagem de Palavras: Dividir a frase em palavras (utilizando o método `split()`) e determinar quantas palavras existem.  </a:t>
            </a:r>
            <a:endParaRPr/>
          </a:p>
          <a:p>
            <a:pPr marL="0" lvl="0" indent="0" algn="l" rtl="0">
              <a:lnSpc>
                <a:spcPct val="90000"/>
              </a:lnSpc>
              <a:spcBef>
                <a:spcPts val="1000"/>
              </a:spcBef>
              <a:spcAft>
                <a:spcPts val="0"/>
              </a:spcAft>
              <a:buClr>
                <a:schemeClr val="dk1"/>
              </a:buClr>
              <a:buSzPct val="100000"/>
              <a:buNone/>
            </a:pPr>
            <a:r>
              <a:rPr lang="pt-BR"/>
              <a:t>   - Maior Palavra: Identificar a palavra com o maior número de caracteres dentre as encontradas.</a:t>
            </a:r>
            <a:endParaRPr/>
          </a:p>
          <a:p>
            <a:pPr marL="0" lvl="0" indent="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Dever de casa</a:t>
            </a:r>
            <a:endParaRPr/>
          </a:p>
        </p:txBody>
      </p:sp>
      <p:sp>
        <p:nvSpPr>
          <p:cNvPr id="504" name="Google Shape;504;p4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fontScale="85000" lnSpcReduction="20000"/>
          </a:bodyPr>
          <a:lstStyle/>
          <a:p>
            <a:pPr marL="457200" lvl="1" indent="0" algn="l" rtl="0">
              <a:lnSpc>
                <a:spcPct val="90000"/>
              </a:lnSpc>
              <a:spcBef>
                <a:spcPts val="0"/>
              </a:spcBef>
              <a:spcAft>
                <a:spcPts val="0"/>
              </a:spcAft>
              <a:buClr>
                <a:schemeClr val="dk1"/>
              </a:buClr>
              <a:buSzPct val="100000"/>
              <a:buNone/>
            </a:pPr>
            <a:endParaRPr/>
          </a:p>
          <a:p>
            <a:pPr marL="457200" lvl="1" indent="0" algn="l" rtl="0">
              <a:lnSpc>
                <a:spcPct val="90000"/>
              </a:lnSpc>
              <a:spcBef>
                <a:spcPts val="500"/>
              </a:spcBef>
              <a:spcAft>
                <a:spcPts val="0"/>
              </a:spcAft>
              <a:buClr>
                <a:schemeClr val="dk1"/>
              </a:buClr>
              <a:buSzPct val="100000"/>
              <a:buNone/>
            </a:pPr>
            <a:endParaRPr/>
          </a:p>
          <a:p>
            <a:pPr marL="457200" lvl="1" indent="0" algn="l" rtl="0">
              <a:lnSpc>
                <a:spcPct val="90000"/>
              </a:lnSpc>
              <a:spcBef>
                <a:spcPts val="500"/>
              </a:spcBef>
              <a:spcAft>
                <a:spcPts val="0"/>
              </a:spcAft>
              <a:buClr>
                <a:schemeClr val="dk1"/>
              </a:buClr>
              <a:buSzPct val="100000"/>
              <a:buNone/>
            </a:pPr>
            <a:endParaRPr/>
          </a:p>
          <a:p>
            <a:pPr marL="457200" lvl="1" indent="0" algn="l" rtl="0">
              <a:lnSpc>
                <a:spcPct val="90000"/>
              </a:lnSpc>
              <a:spcBef>
                <a:spcPts val="500"/>
              </a:spcBef>
              <a:spcAft>
                <a:spcPts val="0"/>
              </a:spcAft>
              <a:buClr>
                <a:schemeClr val="dk1"/>
              </a:buClr>
              <a:buSzPct val="100000"/>
              <a:buNone/>
            </a:pPr>
            <a:endParaRPr/>
          </a:p>
        </p:txBody>
      </p:sp>
      <p:sp>
        <p:nvSpPr>
          <p:cNvPr id="505" name="Google Shape;505;p49"/>
          <p:cNvSpPr txBox="1">
            <a:spLocks noGrp="1"/>
          </p:cNvSpPr>
          <p:nvPr>
            <p:ph type="body" idx="2"/>
          </p:nvPr>
        </p:nvSpPr>
        <p:spPr>
          <a:xfrm>
            <a:off x="6486099"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pt-BR" sz="1501"/>
              <a:t>4. Saída Formatada: </a:t>
            </a:r>
            <a:endParaRPr sz="1501"/>
          </a:p>
          <a:p>
            <a:pPr marL="0" lvl="0" indent="0" algn="l" rtl="0">
              <a:lnSpc>
                <a:spcPct val="90000"/>
              </a:lnSpc>
              <a:spcBef>
                <a:spcPts val="1000"/>
              </a:spcBef>
              <a:spcAft>
                <a:spcPts val="0"/>
              </a:spcAft>
              <a:buClr>
                <a:schemeClr val="dk1"/>
              </a:buClr>
              <a:buSzPts val="2800"/>
              <a:buNone/>
            </a:pPr>
            <a:r>
              <a:rPr lang="pt-BR" sz="1501"/>
              <a:t>  - Utilizar f-strings para exibir os resultados de forma organizada, apresentando as seguintes informações:  </a:t>
            </a:r>
            <a:endParaRPr sz="1501"/>
          </a:p>
          <a:p>
            <a:pPr marL="0" lvl="0" indent="0" algn="l" rtl="0">
              <a:lnSpc>
                <a:spcPct val="90000"/>
              </a:lnSpc>
              <a:spcBef>
                <a:spcPts val="1000"/>
              </a:spcBef>
              <a:spcAft>
                <a:spcPts val="0"/>
              </a:spcAft>
              <a:buClr>
                <a:schemeClr val="dk1"/>
              </a:buClr>
              <a:buSzPts val="2800"/>
              <a:buNone/>
            </a:pPr>
            <a:r>
              <a:rPr lang="pt-BR" sz="1501"/>
              <a:t>     - Número de caracteres da frase.  </a:t>
            </a:r>
            <a:endParaRPr sz="1501"/>
          </a:p>
          <a:p>
            <a:pPr marL="0" lvl="0" indent="0" algn="l" rtl="0">
              <a:lnSpc>
                <a:spcPct val="90000"/>
              </a:lnSpc>
              <a:spcBef>
                <a:spcPts val="1000"/>
              </a:spcBef>
              <a:spcAft>
                <a:spcPts val="0"/>
              </a:spcAft>
              <a:buClr>
                <a:schemeClr val="dk1"/>
              </a:buClr>
              <a:buSzPts val="2800"/>
              <a:buNone/>
            </a:pPr>
            <a:r>
              <a:rPr lang="pt-BR" sz="1501"/>
              <a:t>     - Número de palavras.  </a:t>
            </a:r>
            <a:endParaRPr sz="1501"/>
          </a:p>
          <a:p>
            <a:pPr marL="0" lvl="0" indent="0" algn="l" rtl="0">
              <a:lnSpc>
                <a:spcPct val="90000"/>
              </a:lnSpc>
              <a:spcBef>
                <a:spcPts val="1000"/>
              </a:spcBef>
              <a:spcAft>
                <a:spcPts val="0"/>
              </a:spcAft>
              <a:buClr>
                <a:schemeClr val="dk1"/>
              </a:buClr>
              <a:buSzPts val="2800"/>
              <a:buNone/>
            </a:pPr>
            <a:r>
              <a:rPr lang="pt-BR" sz="1501"/>
              <a:t>     - A palavra com maior comprimento.  </a:t>
            </a:r>
            <a:endParaRPr sz="1501"/>
          </a:p>
          <a:p>
            <a:pPr marL="0" lvl="0" indent="0" algn="l" rtl="0">
              <a:lnSpc>
                <a:spcPct val="90000"/>
              </a:lnSpc>
              <a:spcBef>
                <a:spcPts val="1000"/>
              </a:spcBef>
              <a:spcAft>
                <a:spcPts val="0"/>
              </a:spcAft>
              <a:buClr>
                <a:schemeClr val="dk1"/>
              </a:buClr>
              <a:buSzPts val="2800"/>
              <a:buNone/>
            </a:pPr>
            <a:r>
              <a:rPr lang="pt-BR" sz="1501"/>
              <a:t>     - A frase invertida (por caracteres e por palavras).  </a:t>
            </a:r>
            <a:endParaRPr sz="1501"/>
          </a:p>
          <a:p>
            <a:pPr marL="0" lvl="0" indent="0" algn="l" rtl="0">
              <a:lnSpc>
                <a:spcPct val="90000"/>
              </a:lnSpc>
              <a:spcBef>
                <a:spcPts val="1000"/>
              </a:spcBef>
              <a:spcAft>
                <a:spcPts val="0"/>
              </a:spcAft>
              <a:buClr>
                <a:schemeClr val="dk1"/>
              </a:buClr>
              <a:buSzPts val="2800"/>
              <a:buNone/>
            </a:pPr>
            <a:r>
              <a:rPr lang="pt-BR" sz="1501"/>
              <a:t>     - A frase em maiúsculas e minúsculas.  </a:t>
            </a:r>
            <a:endParaRPr sz="1501"/>
          </a:p>
          <a:p>
            <a:pPr marL="0" lvl="0" indent="0" algn="l" rtl="0">
              <a:lnSpc>
                <a:spcPct val="90000"/>
              </a:lnSpc>
              <a:spcBef>
                <a:spcPts val="1000"/>
              </a:spcBef>
              <a:spcAft>
                <a:spcPts val="0"/>
              </a:spcAft>
              <a:buClr>
                <a:schemeClr val="dk1"/>
              </a:buClr>
              <a:buSzPts val="2800"/>
              <a:buNone/>
            </a:pPr>
            <a:r>
              <a:rPr lang="pt-BR" sz="1501"/>
              <a:t>     - A tupla formada pelas palavras da frase.</a:t>
            </a:r>
            <a:endParaRPr sz="1501"/>
          </a:p>
          <a:p>
            <a:pPr marL="228600" lvl="0" indent="-77470" algn="l" rtl="0">
              <a:lnSpc>
                <a:spcPct val="90000"/>
              </a:lnSpc>
              <a:spcBef>
                <a:spcPts val="1000"/>
              </a:spcBef>
              <a:spcAft>
                <a:spcPts val="0"/>
              </a:spcAft>
              <a:buClr>
                <a:schemeClr val="dk1"/>
              </a:buClr>
              <a:buSzPts val="2800"/>
              <a:buNone/>
            </a:pPr>
            <a:endParaRPr/>
          </a:p>
          <a:p>
            <a:pPr marL="228600" lvl="0" indent="-77470" algn="l" rtl="0">
              <a:lnSpc>
                <a:spcPct val="90000"/>
              </a:lnSpc>
              <a:spcBef>
                <a:spcPts val="1000"/>
              </a:spcBef>
              <a:spcAft>
                <a:spcPts val="0"/>
              </a:spcAft>
              <a:buClr>
                <a:schemeClr val="dk1"/>
              </a:buClr>
              <a:buSzPts val="2800"/>
              <a:buNone/>
            </a:pPr>
            <a:endParaRPr/>
          </a:p>
        </p:txBody>
      </p:sp>
      <p:sp>
        <p:nvSpPr>
          <p:cNvPr id="506" name="Google Shape;506;p49"/>
          <p:cNvSpPr txBox="1"/>
          <p:nvPr/>
        </p:nvSpPr>
        <p:spPr>
          <a:xfrm>
            <a:off x="524301" y="1825625"/>
            <a:ext cx="5181600"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r>
              <a:rPr lang="pt-BR" sz="1500">
                <a:solidFill>
                  <a:schemeClr val="dk1"/>
                </a:solidFill>
                <a:latin typeface="Calibri"/>
                <a:ea typeface="Calibri"/>
                <a:cs typeface="Calibri"/>
                <a:sym typeface="Calibri"/>
              </a:rPr>
              <a:t>3. Manipulação e Formatação:  </a:t>
            </a:r>
            <a:endParaRPr sz="1500"/>
          </a:p>
          <a:p>
            <a:pPr marL="0" marR="0" lvl="0" indent="0" algn="l" rtl="0">
              <a:lnSpc>
                <a:spcPct val="90000"/>
              </a:lnSpc>
              <a:spcBef>
                <a:spcPts val="1000"/>
              </a:spcBef>
              <a:spcAft>
                <a:spcPts val="0"/>
              </a:spcAft>
              <a:buClr>
                <a:schemeClr val="dk1"/>
              </a:buClr>
              <a:buSzPts val="2800"/>
              <a:buFont typeface="Arial"/>
              <a:buNone/>
            </a:pPr>
            <a:r>
              <a:rPr lang="pt-BR" sz="1500">
                <a:solidFill>
                  <a:schemeClr val="dk1"/>
                </a:solidFill>
                <a:latin typeface="Calibri"/>
                <a:ea typeface="Calibri"/>
                <a:cs typeface="Calibri"/>
                <a:sym typeface="Calibri"/>
              </a:rPr>
              <a:t>   - Inversão da Frase:  </a:t>
            </a:r>
            <a:endParaRPr sz="1500"/>
          </a:p>
          <a:p>
            <a:pPr marL="0" marR="0" lvl="0" indent="0" algn="l" rtl="0">
              <a:lnSpc>
                <a:spcPct val="90000"/>
              </a:lnSpc>
              <a:spcBef>
                <a:spcPts val="1000"/>
              </a:spcBef>
              <a:spcAft>
                <a:spcPts val="0"/>
              </a:spcAft>
              <a:buClr>
                <a:schemeClr val="dk1"/>
              </a:buClr>
              <a:buSzPts val="2800"/>
              <a:buFont typeface="Arial"/>
              <a:buNone/>
            </a:pPr>
            <a:r>
              <a:rPr lang="pt-BR" sz="1500">
                <a:solidFill>
                  <a:schemeClr val="dk1"/>
                </a:solidFill>
                <a:latin typeface="Calibri"/>
                <a:ea typeface="Calibri"/>
                <a:cs typeface="Calibri"/>
                <a:sym typeface="Calibri"/>
              </a:rPr>
              <a:t>     - Inverter a frase por meio dos caracteres (utilizando slicing com `[::-1]`);  </a:t>
            </a:r>
            <a:endParaRPr sz="1500"/>
          </a:p>
          <a:p>
            <a:pPr marL="0" marR="0" lvl="0" indent="0" algn="l" rtl="0">
              <a:lnSpc>
                <a:spcPct val="90000"/>
              </a:lnSpc>
              <a:spcBef>
                <a:spcPts val="1000"/>
              </a:spcBef>
              <a:spcAft>
                <a:spcPts val="0"/>
              </a:spcAft>
              <a:buClr>
                <a:schemeClr val="dk1"/>
              </a:buClr>
              <a:buSzPts val="2800"/>
              <a:buFont typeface="Arial"/>
              <a:buNone/>
            </a:pPr>
            <a:r>
              <a:rPr lang="pt-BR" sz="1500">
                <a:solidFill>
                  <a:schemeClr val="dk1"/>
                </a:solidFill>
                <a:latin typeface="Calibri"/>
                <a:ea typeface="Calibri"/>
                <a:cs typeface="Calibri"/>
                <a:sym typeface="Calibri"/>
              </a:rPr>
              <a:t>     - Inverter a ordem das palavras e reconstruir a frase.</a:t>
            </a:r>
            <a:endParaRPr sz="1500"/>
          </a:p>
          <a:p>
            <a:pPr marL="0" marR="0" lvl="0" indent="0" algn="l" rtl="0">
              <a:lnSpc>
                <a:spcPct val="90000"/>
              </a:lnSpc>
              <a:spcBef>
                <a:spcPts val="1000"/>
              </a:spcBef>
              <a:spcAft>
                <a:spcPts val="0"/>
              </a:spcAft>
              <a:buClr>
                <a:schemeClr val="dk1"/>
              </a:buClr>
              <a:buSzPts val="2800"/>
              <a:buFont typeface="Arial"/>
              <a:buNone/>
            </a:pPr>
            <a:r>
              <a:rPr lang="pt-BR" sz="1500">
                <a:solidFill>
                  <a:schemeClr val="dk1"/>
                </a:solidFill>
                <a:latin typeface="Calibri"/>
                <a:ea typeface="Calibri"/>
                <a:cs typeface="Calibri"/>
                <a:sym typeface="Calibri"/>
              </a:rPr>
              <a:t>   - Alteração de Caixa: Converter a frase para todas as letras maiúsculas e para todas as letras minúsculas.</a:t>
            </a:r>
            <a:endParaRPr sz="1500"/>
          </a:p>
          <a:p>
            <a:pPr marL="0" marR="0" lvl="0" indent="0" algn="l" rtl="0">
              <a:lnSpc>
                <a:spcPct val="90000"/>
              </a:lnSpc>
              <a:spcBef>
                <a:spcPts val="1000"/>
              </a:spcBef>
              <a:spcAft>
                <a:spcPts val="0"/>
              </a:spcAft>
              <a:buClr>
                <a:schemeClr val="dk1"/>
              </a:buClr>
              <a:buSzPts val="2800"/>
              <a:buFont typeface="Arial"/>
              <a:buNone/>
            </a:pPr>
            <a:r>
              <a:rPr lang="pt-BR" sz="1500">
                <a:solidFill>
                  <a:schemeClr val="dk1"/>
                </a:solidFill>
                <a:latin typeface="Calibri"/>
                <a:ea typeface="Calibri"/>
                <a:cs typeface="Calibri"/>
                <a:sym typeface="Calibri"/>
              </a:rPr>
              <a:t>   - Tupla de Palavras: Criar uma tupla contendo todas as palavras da frase.</a:t>
            </a:r>
            <a:endParaRPr sz="1500"/>
          </a:p>
          <a:p>
            <a:pPr marL="228600" marR="0" lvl="0" indent="-64135" algn="l" rtl="0">
              <a:lnSpc>
                <a:spcPct val="90000"/>
              </a:lnSpc>
              <a:spcBef>
                <a:spcPts val="10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228600" marR="0" lvl="0" indent="-64135" algn="l" rtl="0">
              <a:lnSpc>
                <a:spcPct val="90000"/>
              </a:lnSpc>
              <a:spcBef>
                <a:spcPts val="100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0"/>
          <p:cNvSpPr/>
          <p:nvPr/>
        </p:nvSpPr>
        <p:spPr>
          <a:xfrm>
            <a:off x="0" y="0"/>
            <a:ext cx="12192000" cy="6858000"/>
          </a:xfrm>
          <a:prstGeom prst="rect">
            <a:avLst/>
          </a:prstGeom>
          <a:solidFill>
            <a:srgbClr val="030303"/>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12" name="Google Shape;512;p50" descr="Alex Solis &quot;That's All Folks!&quot; Print"/>
          <p:cNvPicPr preferRelativeResize="0"/>
          <p:nvPr/>
        </p:nvPicPr>
        <p:blipFill rotWithShape="1">
          <a:blip r:embed="rId3">
            <a:alphaModFix/>
          </a:blip>
          <a:srcRect/>
          <a:stretch/>
        </p:blipFill>
        <p:spPr>
          <a:xfrm>
            <a:off x="2667000" y="0"/>
            <a:ext cx="6858000"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Aprendizado</a:t>
            </a:r>
            <a:endParaRPr/>
          </a:p>
        </p:txBody>
      </p:sp>
      <p:sp>
        <p:nvSpPr>
          <p:cNvPr id="134" name="Google Shape;134;p6"/>
          <p:cNvSpPr/>
          <p:nvPr/>
        </p:nvSpPr>
        <p:spPr>
          <a:xfrm>
            <a:off x="2039112" y="3630168"/>
            <a:ext cx="429768" cy="420624"/>
          </a:xfrm>
          <a:prstGeom prst="ellipse">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 name="Google Shape;135;p6"/>
          <p:cNvSpPr/>
          <p:nvPr/>
        </p:nvSpPr>
        <p:spPr>
          <a:xfrm>
            <a:off x="2749296" y="3547872"/>
            <a:ext cx="1475232" cy="58521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Estudar o Problema</a:t>
            </a:r>
            <a:endParaRPr/>
          </a:p>
        </p:txBody>
      </p:sp>
      <p:sp>
        <p:nvSpPr>
          <p:cNvPr id="136" name="Google Shape;136;p6"/>
          <p:cNvSpPr/>
          <p:nvPr/>
        </p:nvSpPr>
        <p:spPr>
          <a:xfrm>
            <a:off x="4638547" y="2709672"/>
            <a:ext cx="1767840" cy="58521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Treinar algoritmo de AM</a:t>
            </a:r>
            <a:endParaRPr/>
          </a:p>
        </p:txBody>
      </p:sp>
      <p:sp>
        <p:nvSpPr>
          <p:cNvPr id="137" name="Google Shape;137;p6"/>
          <p:cNvSpPr/>
          <p:nvPr/>
        </p:nvSpPr>
        <p:spPr>
          <a:xfrm>
            <a:off x="4751832" y="4386073"/>
            <a:ext cx="1475232" cy="58521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Analisar os erros</a:t>
            </a:r>
            <a:endParaRPr/>
          </a:p>
        </p:txBody>
      </p:sp>
      <p:sp>
        <p:nvSpPr>
          <p:cNvPr id="138" name="Google Shape;138;p6"/>
          <p:cNvSpPr/>
          <p:nvPr/>
        </p:nvSpPr>
        <p:spPr>
          <a:xfrm>
            <a:off x="6976872" y="3294889"/>
            <a:ext cx="1700784" cy="1091184"/>
          </a:xfrm>
          <a:prstGeom prst="diamond">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Avaliar</a:t>
            </a:r>
            <a:endParaRPr/>
          </a:p>
        </p:txBody>
      </p:sp>
      <p:sp>
        <p:nvSpPr>
          <p:cNvPr id="139" name="Google Shape;139;p6"/>
          <p:cNvSpPr/>
          <p:nvPr/>
        </p:nvSpPr>
        <p:spPr>
          <a:xfrm>
            <a:off x="7080504" y="2113312"/>
            <a:ext cx="1475232" cy="58521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pt-BR" sz="1800">
                <a:solidFill>
                  <a:schemeClr val="lt1"/>
                </a:solidFill>
                <a:latin typeface="Calibri"/>
                <a:ea typeface="Calibri"/>
                <a:cs typeface="Calibri"/>
                <a:sym typeface="Calibri"/>
              </a:rPr>
              <a:t>Disponibilizar</a:t>
            </a:r>
            <a:endParaRPr/>
          </a:p>
        </p:txBody>
      </p:sp>
      <p:cxnSp>
        <p:nvCxnSpPr>
          <p:cNvPr id="140" name="Google Shape;140;p6"/>
          <p:cNvCxnSpPr>
            <a:stCxn id="134" idx="6"/>
            <a:endCxn id="135" idx="1"/>
          </p:cNvCxnSpPr>
          <p:nvPr/>
        </p:nvCxnSpPr>
        <p:spPr>
          <a:xfrm>
            <a:off x="2468880" y="3840480"/>
            <a:ext cx="280500" cy="0"/>
          </a:xfrm>
          <a:prstGeom prst="straightConnector1">
            <a:avLst/>
          </a:prstGeom>
          <a:noFill/>
          <a:ln w="38100" cap="flat" cmpd="sng">
            <a:solidFill>
              <a:schemeClr val="accent1"/>
            </a:solidFill>
            <a:prstDash val="solid"/>
            <a:miter lim="800000"/>
            <a:headEnd type="none" w="sm" len="sm"/>
            <a:tailEnd type="triangle" w="med" len="med"/>
          </a:ln>
        </p:spPr>
      </p:cxnSp>
      <p:cxnSp>
        <p:nvCxnSpPr>
          <p:cNvPr id="141" name="Google Shape;141;p6"/>
          <p:cNvCxnSpPr>
            <a:stCxn id="135" idx="3"/>
            <a:endCxn id="136" idx="1"/>
          </p:cNvCxnSpPr>
          <p:nvPr/>
        </p:nvCxnSpPr>
        <p:spPr>
          <a:xfrm rot="10800000" flipH="1">
            <a:off x="4224528" y="3002280"/>
            <a:ext cx="414000" cy="838200"/>
          </a:xfrm>
          <a:prstGeom prst="bentConnector3">
            <a:avLst>
              <a:gd name="adj1" fmla="val 50000"/>
            </a:avLst>
          </a:prstGeom>
          <a:noFill/>
          <a:ln w="19050" cap="flat" cmpd="sng">
            <a:solidFill>
              <a:schemeClr val="accent1"/>
            </a:solidFill>
            <a:prstDash val="solid"/>
            <a:miter lim="800000"/>
            <a:headEnd type="none" w="sm" len="sm"/>
            <a:tailEnd type="triangle" w="med" len="med"/>
          </a:ln>
        </p:spPr>
      </p:cxnSp>
      <p:cxnSp>
        <p:nvCxnSpPr>
          <p:cNvPr id="142" name="Google Shape;142;p6"/>
          <p:cNvCxnSpPr>
            <a:stCxn id="137" idx="1"/>
            <a:endCxn id="135" idx="2"/>
          </p:cNvCxnSpPr>
          <p:nvPr/>
        </p:nvCxnSpPr>
        <p:spPr>
          <a:xfrm rot="10800000">
            <a:off x="3487032" y="4132981"/>
            <a:ext cx="1264800" cy="545700"/>
          </a:xfrm>
          <a:prstGeom prst="bentConnector2">
            <a:avLst/>
          </a:prstGeom>
          <a:noFill/>
          <a:ln w="19050" cap="flat" cmpd="sng">
            <a:solidFill>
              <a:schemeClr val="accent1"/>
            </a:solidFill>
            <a:prstDash val="solid"/>
            <a:miter lim="800000"/>
            <a:headEnd type="none" w="sm" len="sm"/>
            <a:tailEnd type="triangle" w="med" len="med"/>
          </a:ln>
        </p:spPr>
      </p:cxnSp>
      <p:cxnSp>
        <p:nvCxnSpPr>
          <p:cNvPr id="143" name="Google Shape;143;p6"/>
          <p:cNvCxnSpPr>
            <a:stCxn id="138" idx="2"/>
            <a:endCxn id="137" idx="3"/>
          </p:cNvCxnSpPr>
          <p:nvPr/>
        </p:nvCxnSpPr>
        <p:spPr>
          <a:xfrm rot="5400000">
            <a:off x="6880914" y="3732223"/>
            <a:ext cx="292500" cy="1600200"/>
          </a:xfrm>
          <a:prstGeom prst="bentConnector2">
            <a:avLst/>
          </a:prstGeom>
          <a:noFill/>
          <a:ln w="19050" cap="flat" cmpd="sng">
            <a:solidFill>
              <a:schemeClr val="accent1"/>
            </a:solidFill>
            <a:prstDash val="solid"/>
            <a:miter lim="800000"/>
            <a:headEnd type="none" w="sm" len="sm"/>
            <a:tailEnd type="triangle" w="med" len="med"/>
          </a:ln>
        </p:spPr>
      </p:cxnSp>
      <p:cxnSp>
        <p:nvCxnSpPr>
          <p:cNvPr id="144" name="Google Shape;144;p6"/>
          <p:cNvCxnSpPr>
            <a:stCxn id="136" idx="3"/>
            <a:endCxn id="138" idx="1"/>
          </p:cNvCxnSpPr>
          <p:nvPr/>
        </p:nvCxnSpPr>
        <p:spPr>
          <a:xfrm>
            <a:off x="6406387" y="3002280"/>
            <a:ext cx="570600" cy="838200"/>
          </a:xfrm>
          <a:prstGeom prst="bentConnector3">
            <a:avLst>
              <a:gd name="adj1" fmla="val 49990"/>
            </a:avLst>
          </a:prstGeom>
          <a:noFill/>
          <a:ln w="19050" cap="flat" cmpd="sng">
            <a:solidFill>
              <a:schemeClr val="accent1"/>
            </a:solidFill>
            <a:prstDash val="solid"/>
            <a:miter lim="800000"/>
            <a:headEnd type="none" w="sm" len="sm"/>
            <a:tailEnd type="triangle" w="med" len="med"/>
          </a:ln>
        </p:spPr>
      </p:cxnSp>
      <p:cxnSp>
        <p:nvCxnSpPr>
          <p:cNvPr id="145" name="Google Shape;145;p6"/>
          <p:cNvCxnSpPr>
            <a:endCxn id="139" idx="2"/>
          </p:cNvCxnSpPr>
          <p:nvPr/>
        </p:nvCxnSpPr>
        <p:spPr>
          <a:xfrm rot="5400000" flipH="1">
            <a:off x="7522770" y="2993878"/>
            <a:ext cx="602700" cy="12000"/>
          </a:xfrm>
          <a:prstGeom prst="bentConnector3">
            <a:avLst>
              <a:gd name="adj1" fmla="val 49999"/>
            </a:avLst>
          </a:prstGeom>
          <a:noFill/>
          <a:ln w="19050" cap="flat" cmpd="sng">
            <a:solidFill>
              <a:schemeClr val="accent1"/>
            </a:solidFill>
            <a:prstDash val="solid"/>
            <a:miter lim="800000"/>
            <a:headEnd type="none" w="sm" len="sm"/>
            <a:tailEnd type="triangle" w="med" len="med"/>
          </a:ln>
        </p:spPr>
      </p:cxnSp>
      <p:pic>
        <p:nvPicPr>
          <p:cNvPr id="146" name="Google Shape;146;p6" descr="Contorno de rosto sorridente estrutura de tópicos"/>
          <p:cNvPicPr preferRelativeResize="0"/>
          <p:nvPr/>
        </p:nvPicPr>
        <p:blipFill rotWithShape="1">
          <a:blip r:embed="rId3">
            <a:alphaModFix/>
          </a:blip>
          <a:srcRect/>
          <a:stretch/>
        </p:blipFill>
        <p:spPr>
          <a:xfrm>
            <a:off x="8043931" y="2814608"/>
            <a:ext cx="703830" cy="703830"/>
          </a:xfrm>
          <a:prstGeom prst="rect">
            <a:avLst/>
          </a:prstGeom>
          <a:noFill/>
          <a:ln>
            <a:noFill/>
          </a:ln>
        </p:spPr>
      </p:pic>
      <p:pic>
        <p:nvPicPr>
          <p:cNvPr id="147" name="Google Shape;147;p6" descr="Contorno de rosto triste estrutura de tópicos"/>
          <p:cNvPicPr preferRelativeResize="0"/>
          <p:nvPr/>
        </p:nvPicPr>
        <p:blipFill rotWithShape="1">
          <a:blip r:embed="rId4">
            <a:alphaModFix/>
          </a:blip>
          <a:srcRect/>
          <a:stretch/>
        </p:blipFill>
        <p:spPr>
          <a:xfrm>
            <a:off x="8062090" y="4105657"/>
            <a:ext cx="667512" cy="667512"/>
          </a:xfrm>
          <a:prstGeom prst="rect">
            <a:avLst/>
          </a:prstGeom>
          <a:noFill/>
          <a:ln>
            <a:noFill/>
          </a:ln>
        </p:spPr>
      </p:pic>
      <p:grpSp>
        <p:nvGrpSpPr>
          <p:cNvPr id="148" name="Google Shape;148;p6"/>
          <p:cNvGrpSpPr/>
          <p:nvPr/>
        </p:nvGrpSpPr>
        <p:grpSpPr>
          <a:xfrm>
            <a:off x="5043676" y="1275111"/>
            <a:ext cx="957582" cy="838201"/>
            <a:chOff x="4638547" y="1208216"/>
            <a:chExt cx="957582" cy="838201"/>
          </a:xfrm>
        </p:grpSpPr>
        <p:sp>
          <p:nvSpPr>
            <p:cNvPr id="149" name="Google Shape;149;p6"/>
            <p:cNvSpPr/>
            <p:nvPr/>
          </p:nvSpPr>
          <p:spPr>
            <a:xfrm>
              <a:off x="4638547" y="1208216"/>
              <a:ext cx="957582" cy="838201"/>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50" name="Google Shape;150;p6"/>
            <p:cNvCxnSpPr/>
            <p:nvPr/>
          </p:nvCxnSpPr>
          <p:spPr>
            <a:xfrm>
              <a:off x="4809233" y="1354897"/>
              <a:ext cx="713232" cy="527179"/>
            </a:xfrm>
            <a:prstGeom prst="bentConnector3">
              <a:avLst>
                <a:gd name="adj1" fmla="val -58084"/>
              </a:avLst>
            </a:prstGeom>
            <a:noFill/>
            <a:ln w="9525" cap="flat" cmpd="sng">
              <a:solidFill>
                <a:schemeClr val="lt1"/>
              </a:solidFill>
              <a:prstDash val="solid"/>
              <a:miter lim="800000"/>
              <a:headEnd type="triangle" w="med" len="med"/>
              <a:tailEnd type="triangle" w="med" len="med"/>
            </a:ln>
          </p:spPr>
        </p:cxnSp>
        <p:grpSp>
          <p:nvGrpSpPr>
            <p:cNvPr id="151" name="Google Shape;151;p6"/>
            <p:cNvGrpSpPr/>
            <p:nvPr/>
          </p:nvGrpSpPr>
          <p:grpSpPr>
            <a:xfrm>
              <a:off x="4977635" y="1385700"/>
              <a:ext cx="376427" cy="396238"/>
              <a:chOff x="3895344" y="616904"/>
              <a:chExt cx="376427" cy="396238"/>
            </a:xfrm>
          </p:grpSpPr>
          <p:sp>
            <p:nvSpPr>
              <p:cNvPr id="152" name="Google Shape;152;p6"/>
              <p:cNvSpPr/>
              <p:nvPr/>
            </p:nvSpPr>
            <p:spPr>
              <a:xfrm>
                <a:off x="3895344" y="662623"/>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53" name="Google Shape;153;p6"/>
              <p:cNvSpPr/>
              <p:nvPr/>
            </p:nvSpPr>
            <p:spPr>
              <a:xfrm>
                <a:off x="4047744" y="815023"/>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6"/>
              <p:cNvSpPr/>
              <p:nvPr/>
            </p:nvSpPr>
            <p:spPr>
              <a:xfrm>
                <a:off x="3941063" y="769304"/>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6"/>
              <p:cNvSpPr/>
              <p:nvPr/>
            </p:nvSpPr>
            <p:spPr>
              <a:xfrm>
                <a:off x="4073652" y="701835"/>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56" name="Google Shape;156;p6"/>
              <p:cNvSpPr/>
              <p:nvPr/>
            </p:nvSpPr>
            <p:spPr>
              <a:xfrm>
                <a:off x="4002025" y="616904"/>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57" name="Google Shape;157;p6"/>
              <p:cNvSpPr/>
              <p:nvPr/>
            </p:nvSpPr>
            <p:spPr>
              <a:xfrm>
                <a:off x="4047744" y="815023"/>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6"/>
              <p:cNvSpPr/>
              <p:nvPr/>
            </p:nvSpPr>
            <p:spPr>
              <a:xfrm>
                <a:off x="4200144" y="967423"/>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6"/>
              <p:cNvSpPr/>
              <p:nvPr/>
            </p:nvSpPr>
            <p:spPr>
              <a:xfrm>
                <a:off x="4093463" y="921704"/>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6"/>
              <p:cNvSpPr/>
              <p:nvPr/>
            </p:nvSpPr>
            <p:spPr>
              <a:xfrm>
                <a:off x="4226052" y="854235"/>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sp>
            <p:nvSpPr>
              <p:cNvPr id="161" name="Google Shape;161;p6"/>
              <p:cNvSpPr/>
              <p:nvPr/>
            </p:nvSpPr>
            <p:spPr>
              <a:xfrm>
                <a:off x="4203193" y="685482"/>
                <a:ext cx="45719" cy="45719"/>
              </a:xfrm>
              <a:prstGeom prst="ellipse">
                <a:avLst/>
              </a:prstGeom>
              <a:solidFill>
                <a:srgbClr val="F2F2F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None/>
                </a:pPr>
                <a:endParaRPr sz="1800">
                  <a:solidFill>
                    <a:schemeClr val="lt1"/>
                  </a:solidFill>
                  <a:latin typeface="Calibri"/>
                  <a:ea typeface="Calibri"/>
                  <a:cs typeface="Calibri"/>
                  <a:sym typeface="Calibri"/>
                </a:endParaRPr>
              </a:p>
            </p:txBody>
          </p:sp>
        </p:grpSp>
      </p:grpSp>
      <p:cxnSp>
        <p:nvCxnSpPr>
          <p:cNvPr id="162" name="Google Shape;162;p6"/>
          <p:cNvCxnSpPr>
            <a:stCxn id="149" idx="2"/>
            <a:endCxn id="136" idx="0"/>
          </p:cNvCxnSpPr>
          <p:nvPr/>
        </p:nvCxnSpPr>
        <p:spPr>
          <a:xfrm>
            <a:off x="5522467" y="2113312"/>
            <a:ext cx="0" cy="596400"/>
          </a:xfrm>
          <a:prstGeom prst="straightConnector1">
            <a:avLst/>
          </a:prstGeom>
          <a:noFill/>
          <a:ln w="19050" cap="flat" cmpd="sng">
            <a:solidFill>
              <a:schemeClr val="accent1"/>
            </a:solidFill>
            <a:prstDash val="dash"/>
            <a:miter lim="800000"/>
            <a:headEnd type="none" w="sm" len="sm"/>
            <a:tailEnd type="triangle" w="med" len="med"/>
          </a:ln>
        </p:spPr>
      </p:cxnSp>
      <p:sp>
        <p:nvSpPr>
          <p:cNvPr id="163" name="Google Shape;163;p6"/>
          <p:cNvSpPr txBox="1"/>
          <p:nvPr/>
        </p:nvSpPr>
        <p:spPr>
          <a:xfrm>
            <a:off x="5096252" y="945017"/>
            <a:ext cx="87782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a:solidFill>
                  <a:schemeClr val="dk1"/>
                </a:solidFill>
                <a:latin typeface="Calibri"/>
                <a:ea typeface="Calibri"/>
                <a:cs typeface="Calibri"/>
                <a:sym typeface="Calibri"/>
              </a:rPr>
              <a:t>Dados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Alguns conceitos adicionais</a:t>
            </a:r>
            <a:endParaRPr/>
          </a:p>
        </p:txBody>
      </p:sp>
      <p:sp>
        <p:nvSpPr>
          <p:cNvPr id="169" name="Google Shape;169;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pt-BR" b="1"/>
              <a:t>agente</a:t>
            </a:r>
            <a:r>
              <a:rPr lang="pt-BR"/>
              <a:t> – É uma entidade que percebe seu ambiente e age em conformidade de acordo com o ambiente.</a:t>
            </a:r>
            <a:endParaRPr/>
          </a:p>
          <a:p>
            <a:pPr marL="228600" lvl="0" indent="-228600" algn="l" rtl="0">
              <a:lnSpc>
                <a:spcPct val="90000"/>
              </a:lnSpc>
              <a:spcBef>
                <a:spcPts val="1000"/>
              </a:spcBef>
              <a:spcAft>
                <a:spcPts val="0"/>
              </a:spcAft>
              <a:buClr>
                <a:schemeClr val="dk1"/>
              </a:buClr>
              <a:buSzPts val="2800"/>
              <a:buChar char="•"/>
            </a:pPr>
            <a:r>
              <a:rPr lang="pt-BR" b="1"/>
              <a:t>estado</a:t>
            </a:r>
            <a:r>
              <a:rPr lang="pt-BR"/>
              <a:t> – uma dada configuração do agente e do seu ambiente.</a:t>
            </a:r>
            <a:endParaRPr/>
          </a:p>
          <a:p>
            <a:pPr marL="228600" lvl="0" indent="-228600" algn="l" rtl="0">
              <a:lnSpc>
                <a:spcPct val="90000"/>
              </a:lnSpc>
              <a:spcBef>
                <a:spcPts val="1000"/>
              </a:spcBef>
              <a:spcAft>
                <a:spcPts val="0"/>
              </a:spcAft>
              <a:buClr>
                <a:schemeClr val="dk1"/>
              </a:buClr>
              <a:buSzPts val="2800"/>
              <a:buChar char="•"/>
            </a:pPr>
            <a:r>
              <a:rPr lang="pt-BR" b="1"/>
              <a:t>estado inicial </a:t>
            </a:r>
            <a:r>
              <a:rPr lang="pt-BR"/>
              <a:t>– estado como o agente inicia.</a:t>
            </a:r>
            <a:endParaRPr/>
          </a:p>
          <a:p>
            <a:pPr marL="0" lvl="0" indent="0" algn="l" rtl="0">
              <a:lnSpc>
                <a:spcPct val="90000"/>
              </a:lnSpc>
              <a:spcBef>
                <a:spcPts val="1000"/>
              </a:spcBef>
              <a:spcAft>
                <a:spcPts val="0"/>
              </a:spcAft>
              <a:buClr>
                <a:schemeClr val="dk1"/>
              </a:buClr>
              <a:buSzPts val="2800"/>
              <a:buNone/>
            </a:pPr>
            <a:r>
              <a:rPr lang="pt-B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Exemplo – Estado inicial</a:t>
            </a:r>
            <a:endParaRPr/>
          </a:p>
        </p:txBody>
      </p:sp>
      <p:pic>
        <p:nvPicPr>
          <p:cNvPr id="175" name="Google Shape;175;p8"/>
          <p:cNvPicPr preferRelativeResize="0"/>
          <p:nvPr/>
        </p:nvPicPr>
        <p:blipFill rotWithShape="1">
          <a:blip r:embed="rId3">
            <a:alphaModFix/>
          </a:blip>
          <a:srcRect/>
          <a:stretch/>
        </p:blipFill>
        <p:spPr>
          <a:xfrm>
            <a:off x="4833761" y="2123893"/>
            <a:ext cx="2524477" cy="26102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pt-BR"/>
              <a:t>Exemplo de diferentes configurações de um ambiente</a:t>
            </a:r>
            <a:endParaRPr/>
          </a:p>
        </p:txBody>
      </p:sp>
      <p:sp>
        <p:nvSpPr>
          <p:cNvPr id="181" name="Google Shape;18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pt-BR"/>
              <a:t> </a:t>
            </a:r>
            <a:endParaRPr/>
          </a:p>
        </p:txBody>
      </p:sp>
      <p:pic>
        <p:nvPicPr>
          <p:cNvPr id="182" name="Google Shape;182;p9"/>
          <p:cNvPicPr preferRelativeResize="0"/>
          <p:nvPr/>
        </p:nvPicPr>
        <p:blipFill rotWithShape="1">
          <a:blip r:embed="rId3">
            <a:alphaModFix/>
          </a:blip>
          <a:srcRect/>
          <a:stretch/>
        </p:blipFill>
        <p:spPr>
          <a:xfrm>
            <a:off x="1756757" y="2404680"/>
            <a:ext cx="8678486" cy="2743583"/>
          </a:xfrm>
          <a:prstGeom prst="rect">
            <a:avLst/>
          </a:prstGeom>
          <a:noFill/>
          <a:ln>
            <a:noFill/>
          </a:ln>
        </p:spPr>
      </p:pic>
      <p:sp>
        <p:nvSpPr>
          <p:cNvPr id="183" name="Google Shape;183;p9"/>
          <p:cNvSpPr txBox="1"/>
          <p:nvPr/>
        </p:nvSpPr>
        <p:spPr>
          <a:xfrm>
            <a:off x="3822460" y="5176386"/>
            <a:ext cx="45470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t-BR" sz="1800">
                <a:solidFill>
                  <a:schemeClr val="dk1"/>
                </a:solidFill>
                <a:latin typeface="Calibri"/>
                <a:ea typeface="Calibri"/>
                <a:cs typeface="Calibri"/>
                <a:sym typeface="Calibri"/>
              </a:rPr>
              <a:t>Matriz 4x4 com diversas formas de ordenação.</a:t>
            </a:r>
            <a:endParaRPr/>
          </a:p>
        </p:txBody>
      </p:sp>
    </p:spTree>
  </p:cSld>
  <p:clrMapOvr>
    <a:masterClrMapping/>
  </p:clrMapOvr>
</p:sld>
</file>

<file path=ppt/theme/theme1.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2564</Words>
  <Application>Microsoft Office PowerPoint</Application>
  <PresentationFormat>Widescreen</PresentationFormat>
  <Paragraphs>384</Paragraphs>
  <Slides>53</Slides>
  <Notes>53</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53</vt:i4>
      </vt:variant>
    </vt:vector>
  </HeadingPairs>
  <TitlesOfParts>
    <vt:vector size="58" baseType="lpstr">
      <vt:lpstr>Arial</vt:lpstr>
      <vt:lpstr>Calibri</vt:lpstr>
      <vt:lpstr>Open Sans</vt:lpstr>
      <vt:lpstr>Century Gothic</vt:lpstr>
      <vt:lpstr>Tema do Office</vt:lpstr>
      <vt:lpstr>Apresentação do PowerPoint</vt:lpstr>
      <vt:lpstr>Antes de começarmos.... </vt:lpstr>
      <vt:lpstr>Geoffrey Hinton e outros</vt:lpstr>
      <vt:lpstr>Aprendizagem de Máquina (AM)</vt:lpstr>
      <vt:lpstr>Por que usar o Aprendizado de Máquina Forma tradicional de escrever algoritmos</vt:lpstr>
      <vt:lpstr>Aprendizado</vt:lpstr>
      <vt:lpstr>Alguns conceitos adicionais</vt:lpstr>
      <vt:lpstr>Exemplo – Estado inicial</vt:lpstr>
      <vt:lpstr>Exemplo de diferentes configurações de um ambiente</vt:lpstr>
      <vt:lpstr>Alguns conceitos adicionais</vt:lpstr>
      <vt:lpstr>Exemplos de ações possíveis</vt:lpstr>
      <vt:lpstr>Exemplo de modelo de transição</vt:lpstr>
      <vt:lpstr>Alguns conceitos adicionais</vt:lpstr>
      <vt:lpstr>Alguns conceitos adicionais</vt:lpstr>
      <vt:lpstr>Alguns conceitos adicionais</vt:lpstr>
      <vt:lpstr>Alguns conceitos adicionais</vt:lpstr>
      <vt:lpstr>Resumindo...</vt:lpstr>
      <vt:lpstr>Aprendizado por esforço</vt:lpstr>
      <vt:lpstr>Dever de casa</vt:lpstr>
      <vt:lpstr>Dever de casa</vt:lpstr>
      <vt:lpstr>Aula 02</vt:lpstr>
      <vt:lpstr>Python, NumPy, Pandas e Matplotlib</vt:lpstr>
      <vt:lpstr>Python</vt:lpstr>
      <vt:lpstr>Variáveis numéricas</vt:lpstr>
      <vt:lpstr>Sequências</vt:lpstr>
      <vt:lpstr>Resumo</vt:lpstr>
      <vt:lpstr>Operações com Strings</vt:lpstr>
      <vt:lpstr>Aspas simples ou duplas</vt:lpstr>
      <vt:lpstr>Aspas simples ou duplas</vt:lpstr>
      <vt:lpstr>Acessando caracteres em uma String</vt:lpstr>
      <vt:lpstr>Acessando caracteres em uma String</vt:lpstr>
      <vt:lpstr>Acessando caracteres numa string</vt:lpstr>
      <vt:lpstr>Manipulando caracteres numa string</vt:lpstr>
      <vt:lpstr>Manipulando strings</vt:lpstr>
      <vt:lpstr>Manipulando strings</vt:lpstr>
      <vt:lpstr>Manipulando strings</vt:lpstr>
      <vt:lpstr>Manipulando Strings</vt:lpstr>
      <vt:lpstr>Montando uma lista a partir de uma string</vt:lpstr>
      <vt:lpstr>Outro exemplo de SPLIT</vt:lpstr>
      <vt:lpstr>Exercícios de sala</vt:lpstr>
      <vt:lpstr>f-strings</vt:lpstr>
      <vt:lpstr>Inserindo variáveis no texto</vt:lpstr>
      <vt:lpstr>Parametros do f-strings</vt:lpstr>
      <vt:lpstr>Exercício de sala</vt:lpstr>
      <vt:lpstr>Exercício (continuação)</vt:lpstr>
      <vt:lpstr>Tuples</vt:lpstr>
      <vt:lpstr>Exercício de sala</vt:lpstr>
      <vt:lpstr>Apresentação do PowerPoint</vt:lpstr>
      <vt:lpstr>Momento concurso</vt:lpstr>
      <vt:lpstr>“Causos” – podem ou não ter acontecido</vt:lpstr>
      <vt:lpstr>Dever de casa</vt:lpstr>
      <vt:lpstr>Dever de casa</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Pablo Ferreira</dc:creator>
  <cp:lastModifiedBy>Pablo Coelho Ferreira</cp:lastModifiedBy>
  <cp:revision>1</cp:revision>
  <dcterms:created xsi:type="dcterms:W3CDTF">2023-07-26T20:07:56Z</dcterms:created>
  <dcterms:modified xsi:type="dcterms:W3CDTF">2025-02-26T21:12:48Z</dcterms:modified>
</cp:coreProperties>
</file>