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3" r:id="rId4"/>
    <p:sldId id="265" r:id="rId5"/>
    <p:sldId id="274" r:id="rId6"/>
    <p:sldId id="275" r:id="rId7"/>
    <p:sldId id="277" r:id="rId8"/>
    <p:sldId id="281" r:id="rId9"/>
    <p:sldId id="404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94" r:id="rId22"/>
    <p:sldId id="387" r:id="rId23"/>
    <p:sldId id="388" r:id="rId24"/>
    <p:sldId id="389" r:id="rId25"/>
    <p:sldId id="405" r:id="rId26"/>
    <p:sldId id="390" r:id="rId27"/>
    <p:sldId id="401" r:id="rId28"/>
    <p:sldId id="392" r:id="rId29"/>
    <p:sldId id="391" r:id="rId30"/>
    <p:sldId id="410" r:id="rId31"/>
    <p:sldId id="395" r:id="rId32"/>
    <p:sldId id="396" r:id="rId33"/>
    <p:sldId id="397" r:id="rId34"/>
    <p:sldId id="406" r:id="rId35"/>
    <p:sldId id="398" r:id="rId36"/>
    <p:sldId id="399" r:id="rId37"/>
    <p:sldId id="400" r:id="rId38"/>
    <p:sldId id="409" r:id="rId39"/>
    <p:sldId id="403" r:id="rId40"/>
    <p:sldId id="323" r:id="rId41"/>
    <p:sldId id="408" r:id="rId42"/>
    <p:sldId id="407" r:id="rId43"/>
    <p:sldId id="375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62954" autoAdjust="0"/>
  </p:normalViewPr>
  <p:slideViewPr>
    <p:cSldViewPr snapToGrid="0">
      <p:cViewPr varScale="1">
        <p:scale>
          <a:sx n="70" d="100"/>
          <a:sy n="70" d="100"/>
        </p:scale>
        <p:origin x="14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D2640-C912-4305-B18E-ABC92F4B096A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F2EF1-87F4-4F06-8A9A-02C8D93EA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5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lisMinhaLista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'Carro'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'Abajur'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'Barco'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'Ferro de passar roupa'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'Barco'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'moto'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setMeuConjunto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lisMinhaLista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setMeuConjunto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lisMinhaLista2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setMeuConjunto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lisMinhaLista2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lisMinhaLista2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F2EF1-87F4-4F06-8A9A-02C8D93EAAD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9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F2EF1-87F4-4F06-8A9A-02C8D93EAAD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86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o valor 1"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o valor 2"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 valores são iguais"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 valores são diferentes"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F2EF1-87F4-4F06-8A9A-02C8D93EAAD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3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F2EF1-87F4-4F06-8A9A-02C8D93EAAD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3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BB14-45DF-475F-A7EA-5D66DBCEF2D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5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B5CE-7A5A-9814-0F78-258C19B8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9C583-6173-BF95-7E47-0EDDD46C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086F5-01BC-465D-3052-DA22A17B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3039-C112-19EE-FA5D-403DA209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4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6643-FFE7-7DF7-3AA2-55557C91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3A501C-D732-0D81-3970-917897181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30562-0522-19A7-C079-A9AF9670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F7EC8-2934-CA8A-973C-7F4CB7D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8B4B5-3E27-8114-ACD9-8021DF2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198B9-6A4E-EC8B-AA8B-DC94D31D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159CA-866E-F47F-497B-E1772A0B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392C6-D60B-48FE-6B3A-5F0F489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C36AB-0D5C-DC1F-C29B-A584112D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70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07485-77E3-A62A-8C7B-9D78F9A2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7C70-DCF1-2183-5C58-4FD47562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1A076-00AD-2B15-3AA5-E068C865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C2203-BA85-B738-4455-EBEBA1F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1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D1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">
            <a:extLst>
              <a:ext uri="{FF2B5EF4-FFF2-40B4-BE49-F238E27FC236}">
                <a16:creationId xmlns:a16="http://schemas.microsoft.com/office/drawing/2014/main" id="{9A4D33E9-5862-EB06-8547-DDD69CB4B3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" y="2946012"/>
            <a:ext cx="12192000" cy="129857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cs typeface="Arial" panose="020B0604020202020204" pitchFamily="34" charset="0"/>
              </a:rPr>
              <a:t>Aprendizagem de Máquina</a:t>
            </a:r>
            <a:endParaRPr kumimoji="0" lang="pt-BR" altLang="pt-BR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0B59A00-CEA4-A348-E141-8D6F5A583A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21" name="Picture 1" descr="logomarca_cor_alta">
            <a:extLst>
              <a:ext uri="{FF2B5EF4-FFF2-40B4-BE49-F238E27FC236}">
                <a16:creationId xmlns:a16="http://schemas.microsoft.com/office/drawing/2014/main" id="{D91FFBBE-6D13-04B8-ED64-237FFC82D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4" y="1309382"/>
            <a:ext cx="1356067" cy="1356067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FAEF6B9D-50CF-4A40-9521-EC5BB30BE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11465"/>
            <a:ext cx="12191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CENTRO UNIVERSITÁRIO 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INSTITUTO DE EDUCAÇÃO SUPERIOR DE BRASÍLIA – IESB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DAE6A7D-AF7F-CFEA-CBB2-68DC94685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5590162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 dirty="0">
                <a:solidFill>
                  <a:prstClr val="white"/>
                </a:solidFill>
                <a:latin typeface="Century Gothic" panose="020B0502020202020204"/>
                <a:cs typeface="Aharoni"/>
              </a:rPr>
              <a:t>PABLO COELHO FERREIRA</a:t>
            </a:r>
            <a:endParaRPr lang="pt-BR" altLang="pt-BR" sz="36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6B3141A-2AA3-56DA-0D60-44F9E86BC9DC}"/>
              </a:ext>
            </a:extLst>
          </p:cNvPr>
          <p:cNvCxnSpPr/>
          <p:nvPr userDrawn="1"/>
        </p:nvCxnSpPr>
        <p:spPr>
          <a:xfrm flipV="1">
            <a:off x="0" y="2970402"/>
            <a:ext cx="12192000" cy="14068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B9351F-BF5E-FEAC-38B1-C35CB308E392}"/>
              </a:ext>
            </a:extLst>
          </p:cNvPr>
          <p:cNvCxnSpPr/>
          <p:nvPr userDrawn="1"/>
        </p:nvCxnSpPr>
        <p:spPr>
          <a:xfrm flipV="1">
            <a:off x="19050" y="4216091"/>
            <a:ext cx="12172950" cy="3987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8C7516D3-D752-E99F-B46A-AA9F0E5211FE}"/>
              </a:ext>
            </a:extLst>
          </p:cNvPr>
          <p:cNvSpPr/>
          <p:nvPr userDrawn="1"/>
        </p:nvSpPr>
        <p:spPr>
          <a:xfrm>
            <a:off x="3888509" y="6236493"/>
            <a:ext cx="4396509" cy="621507"/>
          </a:xfrm>
          <a:prstGeom prst="rect">
            <a:avLst/>
          </a:prstGeom>
          <a:solidFill>
            <a:srgbClr val="D1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0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0F29-AD30-1875-8376-6AD5650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A8501-C202-4EBD-A1F6-013B15C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ECF9A-994C-60F1-8DD0-3085F60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1607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497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7EE50-328A-F91D-C640-7DB80D27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213E8-0534-6E39-6FA9-CCE9BA0A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632AE-3585-7D03-937C-41276E1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D08DF-883D-C905-CFC0-EC7D98FD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5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55CA-FB63-30F4-70F4-8AE151A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F615B-BA99-F900-8EA4-EA267454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C1634-3D66-6739-72BA-41B14D816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22C7F-63E5-42E5-ECDC-7743D14A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206B9-C55D-4801-FD12-9150FA6D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5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3BFC-8255-064E-051B-D3986DFD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9333-7369-DEF3-4D1C-86656DBE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BADFF-6C86-E8F3-6A50-0B9B1565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BAEF8E-1B92-7EC2-8549-23EED75A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96418-7A0E-6630-C5E8-A6B851BD4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CE5D04-849B-F661-A994-C4C2B2B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B5EC5A-26DC-8377-B38E-AE972848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3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56F-7BE9-1F72-662D-E58FD8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02D3C-E215-64E7-1F41-0D76168E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9F1EF-1A9F-C4D0-5927-AFB575A8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6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18FC6-7C1D-D688-5F30-E5E26E2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F02FF-9EE3-0EC1-1449-65DD68D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57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BE8A-8442-D77C-AEB0-BF072627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63D51-DE81-CFC8-2358-0CF9D80C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A28A5-AA18-8463-0E51-95056D42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73351-8A6E-BEFC-DA86-E29E318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927B29-10A9-C839-E4FE-D305753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2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E94D09-6762-AA9E-87A1-AD30975E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91D22-60BF-2502-06F3-41EF6F07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E3DB3-6CD2-9B4D-A663-D3A494872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2819-6FC3-4280-AC55-FFC6A68533FE}" type="datetimeFigureOut">
              <a:rPr lang="pt-BR" smtClean="0"/>
              <a:t>09/03/2025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7F59B-290A-F04F-8ABE-23CDD176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C7E98AA-D506-D83B-324F-1CA0D910FD9D}"/>
              </a:ext>
            </a:extLst>
          </p:cNvPr>
          <p:cNvCxnSpPr/>
          <p:nvPr userDrawn="1"/>
        </p:nvCxnSpPr>
        <p:spPr>
          <a:xfrm>
            <a:off x="4761781" y="6356350"/>
            <a:ext cx="2510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2A0676-C749-F90A-4324-FCA23AC7F319}"/>
              </a:ext>
            </a:extLst>
          </p:cNvPr>
          <p:cNvSpPr txBox="1"/>
          <p:nvPr userDrawn="1"/>
        </p:nvSpPr>
        <p:spPr>
          <a:xfrm>
            <a:off x="4761781" y="6443932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pablo.coelho@gmail.com</a:t>
            </a:r>
          </a:p>
        </p:txBody>
      </p:sp>
      <p:pic>
        <p:nvPicPr>
          <p:cNvPr id="10" name="Picture 1" descr="logomarca_cor_alta">
            <a:extLst>
              <a:ext uri="{FF2B5EF4-FFF2-40B4-BE49-F238E27FC236}">
                <a16:creationId xmlns:a16="http://schemas.microsoft.com/office/drawing/2014/main" id="{2D09D4B8-2FEB-C0D4-D2BF-313B412F6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" y="65450"/>
            <a:ext cx="360000" cy="360000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ebrae.com.br/sites/PortalSebrae/sebraestartup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braeforstartups.sebraesp.com.br/fapes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B25F1-DC7A-F0A8-1ACE-E410C145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3DD7B-BED9-9B8A-D7E8-2C29FF23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  <a:p>
            <a:endParaRPr lang="pt-BR" dirty="0"/>
          </a:p>
          <a:p>
            <a:r>
              <a:rPr lang="pt-BR" dirty="0"/>
              <a:t>I/O files</a:t>
            </a:r>
          </a:p>
          <a:p>
            <a:endParaRPr lang="pt-BR" dirty="0"/>
          </a:p>
          <a:p>
            <a:r>
              <a:rPr lang="pt-BR" dirty="0"/>
              <a:t>Operadores de comparação</a:t>
            </a:r>
          </a:p>
          <a:p>
            <a:endParaRPr lang="pt-BR" dirty="0"/>
          </a:p>
          <a:p>
            <a:r>
              <a:rPr lang="pt-BR" dirty="0"/>
              <a:t>Estruturas de decisão e repetição (for)</a:t>
            </a:r>
          </a:p>
        </p:txBody>
      </p:sp>
    </p:spTree>
    <p:extLst>
      <p:ext uri="{BB962C8B-B14F-4D97-AF65-F5344CB8AC3E}">
        <p14:creationId xmlns:p14="http://schemas.microsoft.com/office/powerpoint/2010/main" val="263510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AEB0-2781-3C3F-6EDA-C13D6D48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C5A55-CBE6-B188-1813-8A776BF9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coleções </a:t>
            </a:r>
            <a:r>
              <a:rPr lang="pt-BR" b="1" u="sng" dirty="0"/>
              <a:t>não ordenadas </a:t>
            </a:r>
            <a:r>
              <a:rPr lang="pt-BR" dirty="0"/>
              <a:t>de </a:t>
            </a:r>
            <a:r>
              <a:rPr lang="pt-BR" b="1" u="sng" dirty="0"/>
              <a:t>elementos únicos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setMeuConjunto</a:t>
            </a:r>
            <a:r>
              <a:rPr lang="pt-BR" dirty="0"/>
              <a:t> = set()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('d')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('b')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(2)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setMeuConjunto</a:t>
            </a:r>
            <a:r>
              <a:rPr lang="pt-BR" dirty="0"/>
              <a:t>) # imprime: {'d', 'b', 2, 'a’} em qualquer ordem.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29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C03BF-D260-D4DF-E7B7-7C1336C7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B0907-82AF-16A8-AC5B-8E1061A8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setMeuConjunto</a:t>
            </a:r>
            <a:r>
              <a:rPr lang="pt-BR" dirty="0"/>
              <a:t> = set()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('a’)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('d’)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('a’)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setMeuConjunto</a:t>
            </a:r>
            <a:r>
              <a:rPr lang="pt-BR" dirty="0"/>
              <a:t>) # {'d', 'a’} – em qualquer ordem.</a:t>
            </a:r>
          </a:p>
        </p:txBody>
      </p:sp>
    </p:spTree>
    <p:extLst>
      <p:ext uri="{BB962C8B-B14F-4D97-AF65-F5344CB8AC3E}">
        <p14:creationId xmlns:p14="http://schemas.microsoft.com/office/powerpoint/2010/main" val="156175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EFFD-5A66-5497-FAA1-4AE5368E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 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42A36-BBD1-97DB-8AC3-D4A9E59D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lisMinhaLista = [1,1,1,1,2,2,21,3,4,51,23,1,2,3,5,8]</a:t>
            </a:r>
          </a:p>
          <a:p>
            <a:pPr marL="0" indent="0">
              <a:buNone/>
            </a:pPr>
            <a:r>
              <a:rPr lang="fi-FI" dirty="0"/>
              <a:t>print (lisMinhaLista)</a:t>
            </a:r>
          </a:p>
          <a:p>
            <a:pPr marL="0" indent="0">
              <a:buNone/>
            </a:pPr>
            <a:r>
              <a:rPr lang="fi-FI" dirty="0"/>
              <a:t>print (set(lisMinhaLista))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#Lista -&gt;  [1, 1, 1, 1, 2, 2, 21, 3, 4, 51, 23, 1, 2, 3, 5, 8]</a:t>
            </a:r>
          </a:p>
          <a:p>
            <a:pPr marL="0" indent="0">
              <a:buNone/>
            </a:pPr>
            <a:r>
              <a:rPr lang="fi-FI" dirty="0"/>
              <a:t>#Set -&gt; {1, 2, 3, 4, 5, 8, 51, 21, 23}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27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31AFD-1141-2F29-822B-5967D252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– Criar e gravar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A70E5-3DA1-12A3-AB23-0DE94136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1º passo – criar um arquivo. </a:t>
            </a:r>
          </a:p>
          <a:p>
            <a:pPr marL="0" indent="0">
              <a:buNone/>
            </a:pPr>
            <a:r>
              <a:rPr lang="pt-BR" dirty="0"/>
              <a:t>f = open ("meuArquivo.</a:t>
            </a:r>
            <a:r>
              <a:rPr lang="pt-BR" dirty="0" err="1"/>
              <a:t>txt</a:t>
            </a:r>
            <a:r>
              <a:rPr lang="pt-BR" dirty="0"/>
              <a:t>","x")</a:t>
            </a:r>
          </a:p>
          <a:p>
            <a:r>
              <a:rPr lang="pt-BR" b="1" dirty="0"/>
              <a:t>2º Passo – abrir o arquivo para escrever algo nele (</a:t>
            </a:r>
            <a:r>
              <a:rPr lang="pt-BR" b="1" dirty="0" err="1"/>
              <a:t>append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dirty="0"/>
              <a:t>f = open ("meuArquivo.</a:t>
            </a:r>
            <a:r>
              <a:rPr lang="pt-BR" dirty="0" err="1"/>
              <a:t>txt</a:t>
            </a:r>
            <a:r>
              <a:rPr lang="pt-BR" dirty="0"/>
              <a:t>","a")</a:t>
            </a:r>
          </a:p>
          <a:p>
            <a:pPr marL="0" indent="0">
              <a:buNone/>
            </a:pPr>
            <a:r>
              <a:rPr lang="pt-BR" dirty="0" err="1"/>
              <a:t>f.write</a:t>
            </a:r>
            <a:r>
              <a:rPr lang="pt-BR" dirty="0"/>
              <a:t> ("Minha primeira linha.")</a:t>
            </a:r>
          </a:p>
          <a:p>
            <a:pPr marL="0" indent="0">
              <a:buNone/>
            </a:pPr>
            <a:r>
              <a:rPr lang="pt-BR" dirty="0" err="1"/>
              <a:t>f.write</a:t>
            </a:r>
            <a:r>
              <a:rPr lang="pt-BR" dirty="0"/>
              <a:t> ("Minha segunda linha.\</a:t>
            </a:r>
            <a:r>
              <a:rPr lang="pt-BR" dirty="0" err="1"/>
              <a:t>nTerceira</a:t>
            </a:r>
            <a:r>
              <a:rPr lang="pt-BR" dirty="0"/>
              <a:t> linha")</a:t>
            </a:r>
          </a:p>
          <a:p>
            <a:r>
              <a:rPr lang="pt-BR" b="1" dirty="0"/>
              <a:t>3º Passo – fechar o arquivo</a:t>
            </a:r>
          </a:p>
          <a:p>
            <a:pPr marL="0" indent="0">
              <a:buNone/>
            </a:pPr>
            <a:r>
              <a:rPr lang="pt-BR" dirty="0" err="1"/>
              <a:t>f.close</a:t>
            </a:r>
            <a:r>
              <a:rPr lang="pt-BR" dirty="0"/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1ED660-F9D7-F34B-AF80-14B848721999}"/>
              </a:ext>
            </a:extLst>
          </p:cNvPr>
          <p:cNvSpPr txBox="1"/>
          <p:nvPr/>
        </p:nvSpPr>
        <p:spPr>
          <a:xfrm>
            <a:off x="5860474" y="1690688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tentar criar um arquivo que já existe vai dar pau!</a:t>
            </a:r>
          </a:p>
        </p:txBody>
      </p:sp>
    </p:spTree>
    <p:extLst>
      <p:ext uri="{BB962C8B-B14F-4D97-AF65-F5344CB8AC3E}">
        <p14:creationId xmlns:p14="http://schemas.microsoft.com/office/powerpoint/2010/main" val="21947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0B1AD-040C-C730-C084-7E626C0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- 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B764E-936D-24D0-BACD-4ED8B492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f = open("meuArquivo.</a:t>
            </a:r>
            <a:r>
              <a:rPr lang="pt-BR" dirty="0" err="1"/>
              <a:t>txt</a:t>
            </a:r>
            <a:r>
              <a:rPr lang="pt-BR" dirty="0"/>
              <a:t>","r")</a:t>
            </a:r>
          </a:p>
          <a:p>
            <a:pPr marL="0" indent="0">
              <a:buNone/>
            </a:pPr>
            <a:r>
              <a:rPr lang="pt-BR" dirty="0" err="1"/>
              <a:t>arqMeuArquivo</a:t>
            </a:r>
            <a:r>
              <a:rPr lang="pt-BR" dirty="0"/>
              <a:t> = </a:t>
            </a:r>
            <a:r>
              <a:rPr lang="pt-BR" dirty="0" err="1"/>
              <a:t>f.read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arqMeuArquivo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f.close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#Minha primeira </a:t>
            </a:r>
            <a:r>
              <a:rPr lang="pt-BR" dirty="0" err="1"/>
              <a:t>linha.Minha</a:t>
            </a:r>
            <a:r>
              <a:rPr lang="pt-BR" dirty="0"/>
              <a:t> segunda linha.</a:t>
            </a:r>
          </a:p>
          <a:p>
            <a:pPr marL="0" indent="0">
              <a:buNone/>
            </a:pPr>
            <a:r>
              <a:rPr lang="pt-BR" dirty="0"/>
              <a:t>#Terceira linha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que da primeira para a segunda linha o arquivo não “pulou” a linha?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80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BF12-E2F5-1791-7682-32579A07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5B77C-DBFE-0D7A-B04D-EFC73EC5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01 – Repetir os códigos</a:t>
            </a:r>
          </a:p>
          <a:p>
            <a:endParaRPr lang="pt-BR" dirty="0"/>
          </a:p>
          <a:p>
            <a:r>
              <a:rPr lang="pt-BR" dirty="0"/>
              <a:t>02 – Criar uma lista com os seguintes elementos, em ordem alfabética (Atenção as letras maiúsculas e minúsculas e aos números e </a:t>
            </a:r>
            <a:r>
              <a:rPr lang="pt-BR" dirty="0" err="1"/>
              <a:t>strings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Carro, Abajur, Moto, Barco, Ferro de passar roupa, “2”, Barco, moto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Gravar a lista em um arquivo APENAS com elementos únicos (sem estarem repetidos).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DESAFIO: Garantir que os dados no arquivo estejam ordenados.</a:t>
            </a:r>
          </a:p>
        </p:txBody>
      </p:sp>
    </p:spTree>
    <p:extLst>
      <p:ext uri="{BB962C8B-B14F-4D97-AF65-F5344CB8AC3E}">
        <p14:creationId xmlns:p14="http://schemas.microsoft.com/office/powerpoint/2010/main" val="59608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E06FD-971E-1C14-78EC-DFC6C16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B0FDD93-77DE-631A-7169-2ACF51247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71203"/>
              </p:ext>
            </p:extLst>
          </p:nvPr>
        </p:nvGraphicFramePr>
        <p:xfrm>
          <a:off x="838200" y="1825626"/>
          <a:ext cx="10515597" cy="491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527">
                  <a:extLst>
                    <a:ext uri="{9D8B030D-6E8A-4147-A177-3AD203B41FA5}">
                      <a16:colId xmlns:a16="http://schemas.microsoft.com/office/drawing/2014/main" val="1123672649"/>
                    </a:ext>
                  </a:extLst>
                </a:gridCol>
                <a:gridCol w="6927273">
                  <a:extLst>
                    <a:ext uri="{9D8B030D-6E8A-4147-A177-3AD203B41FA5}">
                      <a16:colId xmlns:a16="http://schemas.microsoft.com/office/drawing/2014/main" val="3008431001"/>
                    </a:ext>
                  </a:extLst>
                </a:gridCol>
                <a:gridCol w="2209797">
                  <a:extLst>
                    <a:ext uri="{9D8B030D-6E8A-4147-A177-3AD203B41FA5}">
                      <a16:colId xmlns:a16="http://schemas.microsoft.com/office/drawing/2014/main" val="841913062"/>
                    </a:ext>
                  </a:extLst>
                </a:gridCol>
              </a:tblGrid>
              <a:tr h="343937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67548"/>
                  </a:ext>
                </a:extLst>
              </a:tr>
              <a:tr h="859842"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 os dois lados da operação forem iguais, então o a condição é verdadeira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(a==b) é falso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(a==a) é verdadeiro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18322"/>
                  </a:ext>
                </a:extLst>
              </a:tr>
              <a:tr h="859842"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igual. Retorna verdadeiro se os lados da operação forem diferentes.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(a==b) é verdadeiro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(a==a) é falso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67406"/>
                  </a:ext>
                </a:extLst>
              </a:tr>
              <a:tr h="601890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que. Retorna verdadeiro se o lado esquerdo da operação for maior que o direito.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(a&gt;b) é falso.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42006"/>
                  </a:ext>
                </a:extLst>
              </a:tr>
              <a:tr h="60189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que. Retorna verdadeiro se o lado direito da operação for maior que o esquerdo.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(a&gt;b) é verdadeiro.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1350"/>
                  </a:ext>
                </a:extLst>
              </a:tr>
              <a:tr h="601890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Similar ao “&gt; “ porém retorna verdadeiro se o valor da esquerda e direita foram iguais.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(a&gt;=c) é verdadeiro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(a&gt;=b) é 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21659"/>
                  </a:ext>
                </a:extLst>
              </a:tr>
              <a:tr h="797960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Similar ao “&lt; “ porém retorna verdadeiro se o valor da esquerda e direita foram iguais.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(a&lt;=c) é verdadeiro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(a&lt;=b) é 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9016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BE1B954-DA4E-CD55-B52B-0EED4C359186}"/>
              </a:ext>
            </a:extLst>
          </p:cNvPr>
          <p:cNvSpPr txBox="1"/>
          <p:nvPr/>
        </p:nvSpPr>
        <p:spPr>
          <a:xfrm>
            <a:off x="838200" y="1456293"/>
            <a:ext cx="20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= 3  b = 4  c=3</a:t>
            </a:r>
          </a:p>
        </p:txBody>
      </p:sp>
    </p:spTree>
    <p:extLst>
      <p:ext uri="{BB962C8B-B14F-4D97-AF65-F5344CB8AC3E}">
        <p14:creationId xmlns:p14="http://schemas.microsoft.com/office/powerpoint/2010/main" val="9418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747C-DA17-59C5-B9E5-8EAF80A1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comparações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BEB1D-0F50-2C9B-9AB1-E872361C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Você pode realizar várias comparações ao mesmo tempo para obter um único resultado (V/F).</a:t>
            </a:r>
          </a:p>
          <a:p>
            <a:endParaRPr lang="pt-BR" dirty="0"/>
          </a:p>
          <a:p>
            <a:r>
              <a:rPr lang="pt-BR" dirty="0"/>
              <a:t>Os operadores são AND e OR, equivalentes a “E” e “OU”</a:t>
            </a:r>
          </a:p>
          <a:p>
            <a:endParaRPr lang="pt-BR" dirty="0"/>
          </a:p>
          <a:p>
            <a:r>
              <a:rPr lang="pt-BR" dirty="0"/>
              <a:t>Se uma condição é encadeada com AND, ambas devem ser verdadeiras para o resultado ser verdadeiro. Se uma delas for falsa, o resultado é falso.</a:t>
            </a:r>
          </a:p>
          <a:p>
            <a:endParaRPr lang="pt-BR" dirty="0"/>
          </a:p>
          <a:p>
            <a:r>
              <a:rPr lang="pt-BR" dirty="0"/>
              <a:t>Se uma condição é encadeada com OR, basta uma ser verdadeira para o resultado ser verdadeiro. Se TODAS forem falsas, o resultado é falso.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5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B56EC-E5C8-7213-D15E-F61A6B39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D95567-BCCE-42BC-1D12-C3AD527C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= 1</a:t>
            </a:r>
          </a:p>
          <a:p>
            <a:pPr marL="0" indent="0">
              <a:buNone/>
            </a:pPr>
            <a:r>
              <a:rPr lang="en-US" dirty="0"/>
              <a:t>b = 2</a:t>
            </a:r>
          </a:p>
          <a:p>
            <a:pPr marL="0" indent="0">
              <a:buNone/>
            </a:pPr>
            <a:r>
              <a:rPr lang="en-US" dirty="0"/>
              <a:t>c = 3</a:t>
            </a:r>
          </a:p>
          <a:p>
            <a:pPr marL="0" indent="0">
              <a:buNone/>
            </a:pPr>
            <a:r>
              <a:rPr lang="en-US" dirty="0"/>
              <a:t>print (a == b) #</a:t>
            </a:r>
            <a:r>
              <a:rPr lang="da-DK" dirty="0"/>
              <a:t>False</a:t>
            </a:r>
          </a:p>
          <a:p>
            <a:pPr marL="0" indent="0">
              <a:buNone/>
            </a:pPr>
            <a:r>
              <a:rPr lang="en-US" dirty="0"/>
              <a:t>print (a == b and a == a) #</a:t>
            </a:r>
            <a:r>
              <a:rPr lang="da-DK" dirty="0"/>
              <a:t>False</a:t>
            </a:r>
          </a:p>
          <a:p>
            <a:pPr marL="0" indent="0">
              <a:buNone/>
            </a:pPr>
            <a:r>
              <a:rPr lang="en-US" dirty="0"/>
              <a:t>print (a == b or a == a) #True</a:t>
            </a:r>
          </a:p>
          <a:p>
            <a:pPr marL="0" indent="0">
              <a:buNone/>
            </a:pPr>
            <a:r>
              <a:rPr lang="en-US" dirty="0"/>
              <a:t>print (a == a or a == a and a==c) #True</a:t>
            </a:r>
          </a:p>
          <a:p>
            <a:pPr marL="0" indent="0">
              <a:buNone/>
            </a:pPr>
            <a:r>
              <a:rPr lang="en-US" dirty="0"/>
              <a:t>print (a == a and a == a or a==c) #True</a:t>
            </a:r>
          </a:p>
          <a:p>
            <a:pPr marL="0" indent="0">
              <a:buNone/>
            </a:pPr>
            <a:r>
              <a:rPr lang="en-US" dirty="0"/>
              <a:t>print (a == a and a == c or a==a) #True</a:t>
            </a:r>
          </a:p>
          <a:p>
            <a:pPr marL="0" indent="0">
              <a:buNone/>
            </a:pPr>
            <a:r>
              <a:rPr lang="en-US" b="1" dirty="0"/>
              <a:t>print (a == c and (a == c or a==a)) #False</a:t>
            </a:r>
          </a:p>
        </p:txBody>
      </p:sp>
    </p:spTree>
    <p:extLst>
      <p:ext uri="{BB962C8B-B14F-4D97-AF65-F5344CB8AC3E}">
        <p14:creationId xmlns:p14="http://schemas.microsoft.com/office/powerpoint/2010/main" val="303139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;p27">
            <a:extLst>
              <a:ext uri="{FF2B5EF4-FFF2-40B4-BE49-F238E27FC236}">
                <a16:creationId xmlns:a16="http://schemas.microsoft.com/office/drawing/2014/main" id="{F4DA54B7-7C2A-4609-FF5B-FA5CE915C192}"/>
              </a:ext>
            </a:extLst>
          </p:cNvPr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7;p27">
            <a:extLst>
              <a:ext uri="{FF2B5EF4-FFF2-40B4-BE49-F238E27FC236}">
                <a16:creationId xmlns:a16="http://schemas.microsoft.com/office/drawing/2014/main" id="{C6B69F93-70A0-B4DD-50AA-946450A003A2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FFFFFF"/>
              </a:buClr>
              <a:buSzPts val="3100"/>
              <a:buFont typeface="Calibri"/>
              <a:buNone/>
            </a:pPr>
            <a:r>
              <a:rPr lang="pt-BR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Antes de começarmos.... </a:t>
            </a:r>
            <a:endParaRPr lang="pt-BR" dirty="0"/>
          </a:p>
        </p:txBody>
      </p:sp>
      <p:pic>
        <p:nvPicPr>
          <p:cNvPr id="8" name="Google Shape;178;p27">
            <a:extLst>
              <a:ext uri="{FF2B5EF4-FFF2-40B4-BE49-F238E27FC236}">
                <a16:creationId xmlns:a16="http://schemas.microsoft.com/office/drawing/2014/main" id="{1CB9733E-FB2A-8471-827F-233CB9DBB3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7316" y="935875"/>
            <a:ext cx="6780700" cy="4983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15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4300D-DBFE-A43E-DFAD-759DB4AD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68124-C0D4-0525-E98C-E4D90671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True and True and (3 or True)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utilize o </a:t>
            </a:r>
            <a:r>
              <a:rPr lang="en-US" dirty="0" err="1"/>
              <a:t>encapsulamento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&gt;&gt;&gt; bool(True and 3)</a:t>
            </a:r>
          </a:p>
          <a:p>
            <a:pPr marL="0" indent="0">
              <a:buNone/>
            </a:pPr>
            <a:r>
              <a:rPr lang="en-US" dirty="0"/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59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3434D8-CCA3-6C6E-A559-4C1E7AF8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4F93AB-786D-A6A5-B0DD-9F8272C07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9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0EF6C-622E-2A25-92E5-57C05E7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5F3AB-4C15-EA58-55EB-0BBB9F9E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condição: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sz="2400" dirty="0"/>
              <a:t>código2 (executa todas as linhas iniciadas na mesma coluna – indentação)</a:t>
            </a:r>
          </a:p>
          <a:p>
            <a:pPr marL="0" indent="0">
              <a:buNone/>
            </a:pPr>
            <a:r>
              <a:rPr lang="pt-BR" sz="2400" dirty="0" err="1"/>
              <a:t>else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    código2 (executa todas as linhas iniciadas na mesma coluna – indentação)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código 3 (fora da condição </a:t>
            </a:r>
            <a:r>
              <a:rPr lang="pt-BR" sz="2400" dirty="0" err="1"/>
              <a:t>if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43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0EF6C-622E-2A25-92E5-57C05E7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5F3AB-4C15-EA58-55EB-0BBB9F9E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condição:</a:t>
            </a:r>
          </a:p>
          <a:p>
            <a:pPr marL="0" indent="0">
              <a:buNone/>
            </a:pPr>
            <a:r>
              <a:rPr lang="pt-BR" sz="2400" dirty="0"/>
              <a:t>    código1 (executa todas as linhas iniciadas na mesma coluna – indentação)</a:t>
            </a:r>
          </a:p>
          <a:p>
            <a:pPr marL="0" indent="0">
              <a:buNone/>
            </a:pPr>
            <a:r>
              <a:rPr lang="pt-BR" sz="2400" dirty="0" err="1"/>
              <a:t>elif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    código2 (executa todas as linhas iniciadas na mesma coluna – indentação)</a:t>
            </a:r>
          </a:p>
          <a:p>
            <a:pPr marL="0" indent="0">
              <a:buNone/>
            </a:pPr>
            <a:r>
              <a:rPr lang="pt-BR" sz="2400" dirty="0" err="1"/>
              <a:t>else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    código3 (executa todas as linhas iniciadas na mesma coluna – indentação)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Código 4 (fora da condição </a:t>
            </a:r>
            <a:r>
              <a:rPr lang="pt-BR" sz="2400" dirty="0" err="1"/>
              <a:t>if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618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45822-1F5B-20F3-EA35-8A77D8D1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codificar... O que sairá deste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DC31F-BA53-E567-8923-A8AC9626A5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 = 1</a:t>
            </a:r>
          </a:p>
          <a:p>
            <a:pPr marL="0" indent="0">
              <a:buNone/>
            </a:pPr>
            <a:r>
              <a:rPr lang="pt-BR" dirty="0"/>
              <a:t>b = 2</a:t>
            </a:r>
          </a:p>
          <a:p>
            <a:pPr marL="0" indent="0">
              <a:buNone/>
            </a:pPr>
            <a:r>
              <a:rPr lang="pt-BR" dirty="0"/>
              <a:t>c = 3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b):</a:t>
            </a:r>
          </a:p>
          <a:p>
            <a:pPr marL="0" indent="0">
              <a:buNone/>
            </a:pPr>
            <a:r>
              <a:rPr lang="pt-BR" dirty="0"/>
              <a:t>    print ("Primeiro teste é verdadeiro.")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b </a:t>
            </a:r>
            <a:r>
              <a:rPr lang="pt-BR" dirty="0" err="1"/>
              <a:t>and</a:t>
            </a:r>
            <a:r>
              <a:rPr lang="pt-BR" dirty="0"/>
              <a:t> a == a):</a:t>
            </a:r>
          </a:p>
          <a:p>
            <a:pPr marL="0" indent="0">
              <a:buNone/>
            </a:pPr>
            <a:r>
              <a:rPr lang="pt-BR" dirty="0"/>
              <a:t>    print ("Segundo teste é verdadeiro.")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b </a:t>
            </a:r>
            <a:r>
              <a:rPr lang="pt-BR" dirty="0" err="1"/>
              <a:t>or</a:t>
            </a:r>
            <a:r>
              <a:rPr lang="pt-BR" dirty="0"/>
              <a:t> a == a):</a:t>
            </a:r>
          </a:p>
          <a:p>
            <a:pPr marL="0" indent="0">
              <a:buNone/>
            </a:pPr>
            <a:r>
              <a:rPr lang="pt-BR" dirty="0"/>
              <a:t>    print ("Terceiro teste é verdadeiro.")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a </a:t>
            </a:r>
            <a:r>
              <a:rPr lang="pt-BR" dirty="0" err="1"/>
              <a:t>or</a:t>
            </a:r>
            <a:r>
              <a:rPr lang="pt-BR" dirty="0"/>
              <a:t> a == a </a:t>
            </a:r>
            <a:r>
              <a:rPr lang="pt-BR" dirty="0" err="1"/>
              <a:t>and</a:t>
            </a:r>
            <a:r>
              <a:rPr lang="pt-BR" dirty="0"/>
              <a:t> a==c):</a:t>
            </a:r>
          </a:p>
          <a:p>
            <a:pPr marL="0" indent="0">
              <a:buNone/>
            </a:pPr>
            <a:r>
              <a:rPr lang="pt-BR" dirty="0"/>
              <a:t> print ("Quarto teste é verdadeiro.")</a:t>
            </a:r>
          </a:p>
          <a:p>
            <a:endParaRPr lang="pt-BR" sz="1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D09BD6-2866-83D4-70F4-B990FC704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dirty="0" err="1"/>
              <a:t>if</a:t>
            </a:r>
            <a:r>
              <a:rPr lang="pt-BR" sz="2800" dirty="0"/>
              <a:t> (a == a </a:t>
            </a:r>
            <a:r>
              <a:rPr lang="pt-BR" sz="2800" dirty="0" err="1"/>
              <a:t>and</a:t>
            </a:r>
            <a:r>
              <a:rPr lang="pt-BR" sz="2800" dirty="0"/>
              <a:t> a == a </a:t>
            </a:r>
            <a:r>
              <a:rPr lang="pt-BR" sz="2800" dirty="0" err="1"/>
              <a:t>or</a:t>
            </a:r>
            <a:r>
              <a:rPr lang="pt-BR" sz="2800" dirty="0"/>
              <a:t> a==c):</a:t>
            </a:r>
          </a:p>
          <a:p>
            <a:pPr marL="0" indent="0">
              <a:buNone/>
            </a:pPr>
            <a:r>
              <a:rPr lang="pt-BR" sz="2800" dirty="0"/>
              <a:t>    print ("Quinto teste é verdadeiro.")</a:t>
            </a:r>
          </a:p>
          <a:p>
            <a:pPr marL="0" indent="0">
              <a:buNone/>
            </a:pPr>
            <a:r>
              <a:rPr lang="pt-BR" sz="2800" dirty="0" err="1"/>
              <a:t>if</a:t>
            </a:r>
            <a:r>
              <a:rPr lang="pt-BR" sz="2800" dirty="0"/>
              <a:t> (a == a </a:t>
            </a:r>
            <a:r>
              <a:rPr lang="pt-BR" sz="2800" dirty="0" err="1"/>
              <a:t>and</a:t>
            </a:r>
            <a:r>
              <a:rPr lang="pt-BR" sz="2800" dirty="0"/>
              <a:t> a == c </a:t>
            </a:r>
            <a:r>
              <a:rPr lang="pt-BR" sz="2800" dirty="0" err="1"/>
              <a:t>or</a:t>
            </a:r>
            <a:r>
              <a:rPr lang="pt-BR" sz="2800" dirty="0"/>
              <a:t> a==a):</a:t>
            </a:r>
          </a:p>
          <a:p>
            <a:pPr marL="0" indent="0">
              <a:buNone/>
            </a:pPr>
            <a:r>
              <a:rPr lang="pt-BR" sz="2800" dirty="0"/>
              <a:t>    print ("Sexto teste é verdadeiro.")</a:t>
            </a:r>
          </a:p>
          <a:p>
            <a:pPr marL="0" indent="0">
              <a:buNone/>
            </a:pPr>
            <a:r>
              <a:rPr lang="pt-BR" sz="2800" dirty="0" err="1"/>
              <a:t>if</a:t>
            </a:r>
            <a:r>
              <a:rPr lang="pt-BR" sz="2800" dirty="0"/>
              <a:t> (a == c </a:t>
            </a:r>
            <a:r>
              <a:rPr lang="pt-BR" sz="2800" dirty="0" err="1"/>
              <a:t>and</a:t>
            </a:r>
            <a:r>
              <a:rPr lang="pt-BR" sz="2800" dirty="0"/>
              <a:t> (a == c </a:t>
            </a:r>
            <a:r>
              <a:rPr lang="pt-BR" sz="2800" dirty="0" err="1"/>
              <a:t>or</a:t>
            </a:r>
            <a:r>
              <a:rPr lang="pt-BR" sz="2800" dirty="0"/>
              <a:t> a==a)):</a:t>
            </a:r>
          </a:p>
          <a:p>
            <a:pPr marL="0" indent="0">
              <a:buNone/>
            </a:pPr>
            <a:r>
              <a:rPr lang="pt-BR" sz="2800" dirty="0"/>
              <a:t>    print ("Sétimo teste é verdadeiro.")</a:t>
            </a:r>
          </a:p>
          <a:p>
            <a:pPr marL="0" indent="0">
              <a:buNone/>
            </a:pPr>
            <a:r>
              <a:rPr lang="pt-BR" sz="2800" dirty="0"/>
              <a:t>print ("Saindo do IF.")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86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2CD4C56-A278-F2E5-8819-CDC017D4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7893B6-61D6-5A98-FC4D-FCF84866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Terceiro teste é verdadeiro.</a:t>
            </a:r>
          </a:p>
          <a:p>
            <a:pPr marL="0" indent="0">
              <a:buNone/>
            </a:pPr>
            <a:r>
              <a:rPr lang="pt-BR" dirty="0"/>
              <a:t>Quarto teste é verdadeiro.</a:t>
            </a:r>
          </a:p>
          <a:p>
            <a:pPr marL="0" indent="0">
              <a:buNone/>
            </a:pPr>
            <a:r>
              <a:rPr lang="pt-BR" dirty="0"/>
              <a:t>Quinto teste é verdadeiro.</a:t>
            </a:r>
          </a:p>
          <a:p>
            <a:pPr marL="0" indent="0">
              <a:buNone/>
            </a:pPr>
            <a:r>
              <a:rPr lang="pt-BR" dirty="0"/>
              <a:t>Sexto teste é verdadeiro.</a:t>
            </a:r>
          </a:p>
          <a:p>
            <a:pPr marL="0" indent="0">
              <a:buNone/>
            </a:pPr>
            <a:r>
              <a:rPr lang="pt-BR" dirty="0"/>
              <a:t>Saindo do IF.</a:t>
            </a:r>
          </a:p>
        </p:txBody>
      </p:sp>
    </p:spTree>
    <p:extLst>
      <p:ext uri="{BB962C8B-B14F-4D97-AF65-F5344CB8AC3E}">
        <p14:creationId xmlns:p14="http://schemas.microsoft.com/office/powerpoint/2010/main" val="214839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45822-1F5B-20F3-EA35-8A77D8D1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codificar... O que sairá deste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DC31F-BA53-E567-8923-A8AC9626A5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 = 1</a:t>
            </a:r>
          </a:p>
          <a:p>
            <a:pPr marL="0" indent="0">
              <a:buNone/>
            </a:pPr>
            <a:r>
              <a:rPr lang="pt-BR" dirty="0"/>
              <a:t>b = 2</a:t>
            </a:r>
          </a:p>
          <a:p>
            <a:pPr marL="0" indent="0">
              <a:buNone/>
            </a:pPr>
            <a:r>
              <a:rPr lang="pt-BR" dirty="0"/>
              <a:t>c = 3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b):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print ("Primeiro teste é verdadeiro.")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b </a:t>
            </a:r>
            <a:r>
              <a:rPr lang="pt-BR" dirty="0" err="1"/>
              <a:t>and</a:t>
            </a:r>
            <a:r>
              <a:rPr lang="pt-BR" dirty="0"/>
              <a:t> a == a):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print ("Segundo teste é verdadeiro.")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b </a:t>
            </a:r>
            <a:r>
              <a:rPr lang="pt-BR" dirty="0" err="1"/>
              <a:t>or</a:t>
            </a:r>
            <a:r>
              <a:rPr lang="pt-BR" dirty="0"/>
              <a:t> a == a):</a:t>
            </a:r>
          </a:p>
          <a:p>
            <a:pPr marL="0" indent="0">
              <a:buNone/>
            </a:pPr>
            <a:r>
              <a:rPr lang="pt-BR" b="1" dirty="0"/>
              <a:t>    print ("Terceiro teste é verdadeiro.")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(a == a </a:t>
            </a:r>
            <a:r>
              <a:rPr lang="pt-BR" dirty="0" err="1"/>
              <a:t>or</a:t>
            </a:r>
            <a:r>
              <a:rPr lang="pt-BR" dirty="0"/>
              <a:t> a == a </a:t>
            </a:r>
            <a:r>
              <a:rPr lang="pt-BR" dirty="0" err="1"/>
              <a:t>and</a:t>
            </a:r>
            <a:r>
              <a:rPr lang="pt-BR" dirty="0"/>
              <a:t> a==c):</a:t>
            </a:r>
          </a:p>
          <a:p>
            <a:pPr marL="0" indent="0">
              <a:buNone/>
            </a:pPr>
            <a:r>
              <a:rPr lang="pt-BR" b="1" dirty="0"/>
              <a:t> print ("Quarto teste é verdadeiro.")</a:t>
            </a:r>
          </a:p>
          <a:p>
            <a:endParaRPr lang="pt-BR" sz="1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D09BD6-2866-83D4-70F4-B990FC704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dirty="0" err="1"/>
              <a:t>if</a:t>
            </a:r>
            <a:r>
              <a:rPr lang="pt-BR" sz="2800" dirty="0"/>
              <a:t> (a == a </a:t>
            </a:r>
            <a:r>
              <a:rPr lang="pt-BR" sz="2800" dirty="0" err="1"/>
              <a:t>and</a:t>
            </a:r>
            <a:r>
              <a:rPr lang="pt-BR" sz="2800" dirty="0"/>
              <a:t> a == a </a:t>
            </a:r>
            <a:r>
              <a:rPr lang="pt-BR" sz="2800" dirty="0" err="1"/>
              <a:t>or</a:t>
            </a:r>
            <a:r>
              <a:rPr lang="pt-BR" sz="2800" dirty="0"/>
              <a:t> a==c):</a:t>
            </a:r>
          </a:p>
          <a:p>
            <a:pPr marL="0" indent="0">
              <a:buNone/>
            </a:pPr>
            <a:r>
              <a:rPr lang="pt-BR" sz="2800" b="1" dirty="0"/>
              <a:t>    print ("Quinto teste é verdadeiro.")</a:t>
            </a:r>
          </a:p>
          <a:p>
            <a:pPr marL="0" indent="0">
              <a:buNone/>
            </a:pPr>
            <a:r>
              <a:rPr lang="pt-BR" sz="2800" dirty="0" err="1"/>
              <a:t>if</a:t>
            </a:r>
            <a:r>
              <a:rPr lang="pt-BR" sz="2800" dirty="0"/>
              <a:t> (a == a </a:t>
            </a:r>
            <a:r>
              <a:rPr lang="pt-BR" sz="2800" dirty="0" err="1"/>
              <a:t>and</a:t>
            </a:r>
            <a:r>
              <a:rPr lang="pt-BR" sz="2800" dirty="0"/>
              <a:t> a == c </a:t>
            </a:r>
            <a:r>
              <a:rPr lang="pt-BR" sz="2800" dirty="0" err="1"/>
              <a:t>or</a:t>
            </a:r>
            <a:r>
              <a:rPr lang="pt-BR" sz="2800" dirty="0"/>
              <a:t> a==a):</a:t>
            </a:r>
          </a:p>
          <a:p>
            <a:pPr marL="0" indent="0">
              <a:buNone/>
            </a:pPr>
            <a:r>
              <a:rPr lang="pt-BR" sz="2800" b="1" dirty="0"/>
              <a:t>    print ("Sexto teste é verdadeiro.")</a:t>
            </a:r>
          </a:p>
          <a:p>
            <a:pPr marL="0" indent="0">
              <a:buNone/>
            </a:pPr>
            <a:r>
              <a:rPr lang="pt-BR" sz="2800" dirty="0" err="1"/>
              <a:t>if</a:t>
            </a:r>
            <a:r>
              <a:rPr lang="pt-BR" sz="2800" dirty="0"/>
              <a:t> (a == c </a:t>
            </a:r>
            <a:r>
              <a:rPr lang="pt-BR" sz="2800" dirty="0" err="1"/>
              <a:t>and</a:t>
            </a:r>
            <a:r>
              <a:rPr lang="pt-BR" sz="2800" dirty="0"/>
              <a:t> (a == c </a:t>
            </a:r>
            <a:r>
              <a:rPr lang="pt-BR" sz="2800" dirty="0" err="1"/>
              <a:t>or</a:t>
            </a:r>
            <a:r>
              <a:rPr lang="pt-BR" sz="2800" dirty="0"/>
              <a:t> a==a)):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    print ("Sétimo teste é verdadeiro.")</a:t>
            </a:r>
          </a:p>
          <a:p>
            <a:pPr marL="0" indent="0">
              <a:buNone/>
            </a:pPr>
            <a:r>
              <a:rPr lang="pt-BR" sz="2800" dirty="0"/>
              <a:t>print ("Saindo do IF.")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681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BF12-E2F5-1791-7682-32579A07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5B77C-DBFE-0D7A-B04D-EFC73EC5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01 – Repetir os códigos</a:t>
            </a:r>
          </a:p>
          <a:p>
            <a:endParaRPr lang="pt-BR" dirty="0"/>
          </a:p>
          <a:p>
            <a:r>
              <a:rPr lang="pt-BR" dirty="0"/>
              <a:t>02 – Criar um programa que leia duas listas (use o comando INPUT para montar cada uma das listas*) e imprima no console se eles são iguais ou não.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*Considere o código “#9” para interromper a carga de uma lista e passar para a outra.</a:t>
            </a:r>
          </a:p>
        </p:txBody>
      </p:sp>
    </p:spTree>
    <p:extLst>
      <p:ext uri="{BB962C8B-B14F-4D97-AF65-F5344CB8AC3E}">
        <p14:creationId xmlns:p14="http://schemas.microsoft.com/office/powerpoint/2010/main" val="216802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6AAEDF4-2D4F-ED58-47DE-761CFCC6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033818B-DEA1-26ED-B554-F00E01767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212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0B080C1-4C78-26A1-A3CA-D4892C1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	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63D4CC-7B9B-F497-D128-8FB463D2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No Python a repetição: “for x = 1; x&lt;5;  x=x+1” é escrita: “for _ in range(x)”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for i in range (0,10,2):</a:t>
            </a:r>
          </a:p>
          <a:p>
            <a:pPr marL="0" indent="0">
              <a:buNone/>
            </a:pPr>
            <a:r>
              <a:rPr lang="pt-BR" dirty="0"/>
              <a:t>  print (i)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 saída:</a:t>
            </a:r>
          </a:p>
          <a:p>
            <a:pPr marL="0" indent="0">
              <a:buNone/>
            </a:pPr>
            <a:r>
              <a:rPr lang="pt-BR" dirty="0"/>
              <a:t># 0</a:t>
            </a:r>
          </a:p>
          <a:p>
            <a:pPr marL="0" indent="0">
              <a:buNone/>
            </a:pPr>
            <a:r>
              <a:rPr lang="pt-BR" dirty="0"/>
              <a:t># 2</a:t>
            </a:r>
          </a:p>
          <a:p>
            <a:pPr marL="0" indent="0">
              <a:buNone/>
            </a:pPr>
            <a:r>
              <a:rPr lang="pt-BR" dirty="0"/>
              <a:t># 4</a:t>
            </a:r>
          </a:p>
          <a:p>
            <a:pPr marL="0" indent="0">
              <a:buNone/>
            </a:pPr>
            <a:r>
              <a:rPr lang="pt-BR" dirty="0"/>
              <a:t># 6</a:t>
            </a:r>
          </a:p>
          <a:p>
            <a:pPr marL="0" indent="0">
              <a:buNone/>
            </a:pPr>
            <a:r>
              <a:rPr lang="pt-BR" dirty="0"/>
              <a:t># 8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9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9D45E-85C5-D5C0-D451-1D600DF6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CD5AC8E-3DC8-1681-A8CC-4F404B7E0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40287"/>
              </p:ext>
            </p:extLst>
          </p:nvPr>
        </p:nvGraphicFramePr>
        <p:xfrm>
          <a:off x="533398" y="1968038"/>
          <a:ext cx="87006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954">
                  <a:extLst>
                    <a:ext uri="{9D8B030D-6E8A-4147-A177-3AD203B41FA5}">
                      <a16:colId xmlns:a16="http://schemas.microsoft.com/office/drawing/2014/main" val="923219311"/>
                    </a:ext>
                  </a:extLst>
                </a:gridCol>
                <a:gridCol w="857812">
                  <a:extLst>
                    <a:ext uri="{9D8B030D-6E8A-4147-A177-3AD203B41FA5}">
                      <a16:colId xmlns:a16="http://schemas.microsoft.com/office/drawing/2014/main" val="863120401"/>
                    </a:ext>
                  </a:extLst>
                </a:gridCol>
                <a:gridCol w="5216891">
                  <a:extLst>
                    <a:ext uri="{9D8B030D-6E8A-4147-A177-3AD203B41FA5}">
                      <a16:colId xmlns:a16="http://schemas.microsoft.com/office/drawing/2014/main" val="57017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2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Todos os números inteiros: 2   300   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1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Ponto </a:t>
                      </a:r>
                      <a:r>
                        <a:rPr lang="pt-BR" dirty="0" err="1"/>
                        <a:t>Flututante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Todos números com decimais: 2.102   403.98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Strings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Sequencias de caracteres: “oi” “Pablo” “Janeiro”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1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list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Sequencia ordenada de objetos: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Dicionários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dict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Sequencia de pares sem ordem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2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Tuplas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tup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Sequencia fixa de objetos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0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Conjuntos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Coleção de objetos sem ordem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Booleanos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 ou 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9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4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E05B4-EE47-B43E-39F6-F1C22A8A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AB68A6F-5E7F-9F38-2A65-FDB7E204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	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59BA79-BBAF-73F6-FF08-EBE5A986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for também é utilizado para percorrer listas.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lstMinhaLista</a:t>
            </a:r>
            <a:r>
              <a:rPr lang="pt-BR" dirty="0"/>
              <a:t> = [1,2,3,4,5]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qlqNome</a:t>
            </a:r>
            <a:r>
              <a:rPr lang="pt-BR" dirty="0"/>
              <a:t> in </a:t>
            </a:r>
            <a:r>
              <a:rPr lang="pt-BR" dirty="0" err="1"/>
              <a:t>lstMinhaLista</a:t>
            </a:r>
            <a:r>
              <a:rPr lang="pt-BR" dirty="0"/>
              <a:t>: # O primeiro parâmetro é uma variável </a:t>
            </a:r>
          </a:p>
          <a:p>
            <a:pPr marL="0" indent="0">
              <a:buNone/>
            </a:pPr>
            <a:r>
              <a:rPr lang="pt-BR" dirty="0"/>
              <a:t>                              # que pode ter qualquer nome.</a:t>
            </a:r>
          </a:p>
          <a:p>
            <a:pPr marL="0" indent="0">
              <a:buNone/>
            </a:pPr>
            <a:r>
              <a:rPr lang="pt-BR" dirty="0"/>
              <a:t>                              # o segundo parâmetro (depois do IN) </a:t>
            </a:r>
          </a:p>
          <a:p>
            <a:pPr marL="0" indent="0">
              <a:buNone/>
            </a:pPr>
            <a:r>
              <a:rPr lang="pt-BR" dirty="0"/>
              <a:t>                              # é o nome da lista que você quer percorrer.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print (</a:t>
            </a:r>
            <a:r>
              <a:rPr lang="pt-BR" dirty="0" err="1"/>
              <a:t>qlqNome</a:t>
            </a:r>
            <a:r>
              <a:rPr lang="pt-BR" dirty="0"/>
              <a:t>) 	# Vai imprimir ‘de 1 a 5, sendo um número embaixo do 			# outro.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15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755C1-C3E5-95C6-7316-14AC4FA5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38C24-A007-BF81-4C75-4B344CAC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lstMinhaLista</a:t>
            </a:r>
            <a:r>
              <a:rPr lang="pt-BR" dirty="0"/>
              <a:t> = [1,2,3,4,5,6,7,8,9,10]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numero in </a:t>
            </a:r>
            <a:r>
              <a:rPr lang="pt-BR" dirty="0" err="1"/>
              <a:t>lstMinhaLista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    # Verificar se é um número par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(numero % 2 == 0): </a:t>
            </a:r>
          </a:p>
          <a:p>
            <a:pPr marL="0" indent="0">
              <a:buNone/>
            </a:pPr>
            <a:r>
              <a:rPr lang="pt-BR" dirty="0"/>
              <a:t>        print (</a:t>
            </a:r>
            <a:r>
              <a:rPr lang="pt-BR" dirty="0" err="1"/>
              <a:t>f'O</a:t>
            </a:r>
            <a:r>
              <a:rPr lang="pt-BR" dirty="0"/>
              <a:t> número {numero} é par.')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   print (</a:t>
            </a:r>
            <a:r>
              <a:rPr lang="pt-BR" dirty="0" err="1"/>
              <a:t>f'O</a:t>
            </a:r>
            <a:r>
              <a:rPr lang="pt-BR" dirty="0"/>
              <a:t> número {numero} é ímpar.')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34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78102-0B63-78BF-CC4C-0BB3EE2F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812C-B5CE-6A7E-6ABC-8175E6D1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lstMinhaLista</a:t>
            </a:r>
            <a:r>
              <a:rPr lang="pt-BR" dirty="0"/>
              <a:t> = [(1,2),(3,4),(4,5),(5,6),(7,8)]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lstMinhaLista</a:t>
            </a:r>
            <a:r>
              <a:rPr lang="pt-BR" dirty="0"/>
              <a:t>))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for item in </a:t>
            </a:r>
            <a:r>
              <a:rPr lang="pt-BR" dirty="0" err="1"/>
              <a:t>lstMinhaLista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    print (item)</a:t>
            </a:r>
          </a:p>
        </p:txBody>
      </p:sp>
    </p:spTree>
    <p:extLst>
      <p:ext uri="{BB962C8B-B14F-4D97-AF65-F5344CB8AC3E}">
        <p14:creationId xmlns:p14="http://schemas.microsoft.com/office/powerpoint/2010/main" val="1947502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0342-CC23-75A1-B3B7-843217F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8318E-81DE-D01D-7D9A-EDD3B8CC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lstMinhaLista</a:t>
            </a:r>
            <a:r>
              <a:rPr lang="pt-BR" dirty="0"/>
              <a:t> = [(1,2),(3,4),(4,5),(5,6),(7,8)]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lstMinhaLista</a:t>
            </a:r>
            <a:r>
              <a:rPr lang="pt-BR" dirty="0"/>
              <a:t>))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a,b</a:t>
            </a:r>
            <a:r>
              <a:rPr lang="pt-BR" dirty="0"/>
              <a:t> in </a:t>
            </a:r>
            <a:r>
              <a:rPr lang="pt-BR" dirty="0" err="1"/>
              <a:t>lstMinhaLista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    print (</a:t>
            </a:r>
            <a:r>
              <a:rPr lang="pt-BR" dirty="0" err="1"/>
              <a:t>f'Este</a:t>
            </a:r>
            <a:r>
              <a:rPr lang="pt-BR" dirty="0"/>
              <a:t> é o primeiro item da tupla: {a} e o segundo é: {b}')</a:t>
            </a:r>
          </a:p>
        </p:txBody>
      </p:sp>
    </p:spTree>
    <p:extLst>
      <p:ext uri="{BB962C8B-B14F-4D97-AF65-F5344CB8AC3E}">
        <p14:creationId xmlns:p14="http://schemas.microsoft.com/office/powerpoint/2010/main" val="414568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EAABF-BAF7-02C0-283D-B88E6F59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2814D-6685-69C2-068E-8B4113F3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 função ZIP junta itens de listas em uma única lista com os itens compostos dentro da lista.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lista1 = [1, 2, 3]</a:t>
            </a:r>
          </a:p>
          <a:p>
            <a:pPr marL="0" indent="0">
              <a:buNone/>
            </a:pPr>
            <a:r>
              <a:rPr lang="pt-BR" dirty="0"/>
              <a:t>lista2 = ['a', 'b', 'c']</a:t>
            </a:r>
          </a:p>
          <a:p>
            <a:pPr marL="0" indent="0">
              <a:buNone/>
            </a:pPr>
            <a:r>
              <a:rPr lang="pt-BR" dirty="0"/>
              <a:t>resultado = zip(lista1, lista2)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x,y</a:t>
            </a:r>
            <a:r>
              <a:rPr lang="pt-BR" dirty="0"/>
              <a:t> in resultado:</a:t>
            </a:r>
          </a:p>
          <a:p>
            <a:pPr marL="0" indent="0">
              <a:buNone/>
            </a:pPr>
            <a:r>
              <a:rPr lang="pt-BR" dirty="0"/>
              <a:t>  print(</a:t>
            </a:r>
            <a:r>
              <a:rPr lang="pt-BR" dirty="0" err="1"/>
              <a:t>f'Primeiro</a:t>
            </a:r>
            <a:r>
              <a:rPr lang="pt-BR" dirty="0"/>
              <a:t> elemento: {x} e segundo: {y}’)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resultado = [(1,”a”),(2,”b”),(3,”c”)]</a:t>
            </a:r>
          </a:p>
          <a:p>
            <a:pPr marL="0" indent="0">
              <a:buNone/>
            </a:pPr>
            <a:r>
              <a:rPr lang="pt-BR" dirty="0"/>
              <a:t># saída:</a:t>
            </a:r>
          </a:p>
          <a:p>
            <a:pPr marL="0" indent="0">
              <a:buNone/>
            </a:pPr>
            <a:r>
              <a:rPr lang="pt-BR" dirty="0"/>
              <a:t># Primeiro elemento: 1 e segundo: a</a:t>
            </a:r>
          </a:p>
          <a:p>
            <a:pPr marL="0" indent="0">
              <a:buNone/>
            </a:pPr>
            <a:r>
              <a:rPr lang="pt-BR" dirty="0"/>
              <a:t># Primeiro elemento: 2 e segundo: b</a:t>
            </a:r>
          </a:p>
          <a:p>
            <a:pPr marL="0" indent="0">
              <a:buNone/>
            </a:pPr>
            <a:r>
              <a:rPr lang="pt-BR" dirty="0"/>
              <a:t># Primeiro elemento: 3 e segundo: c</a:t>
            </a:r>
          </a:p>
        </p:txBody>
      </p:sp>
    </p:spTree>
    <p:extLst>
      <p:ext uri="{BB962C8B-B14F-4D97-AF65-F5344CB8AC3E}">
        <p14:creationId xmlns:p14="http://schemas.microsoft.com/office/powerpoint/2010/main" val="2008949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3EA43-E533-FAB9-D76C-E7646C7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e zip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A2C65-0EFF-52A9-9C8C-D4C273E2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lstMinhaLista1 = [1,2,3]</a:t>
            </a:r>
          </a:p>
          <a:p>
            <a:pPr marL="0" indent="0">
              <a:buNone/>
            </a:pPr>
            <a:r>
              <a:rPr lang="pt-BR" dirty="0"/>
              <a:t>lstMinhaLista2 = ['</a:t>
            </a:r>
            <a:r>
              <a:rPr lang="pt-BR" dirty="0" err="1"/>
              <a:t>a','b','c</a:t>
            </a:r>
            <a:r>
              <a:rPr lang="pt-BR" dirty="0"/>
              <a:t>']</a:t>
            </a:r>
          </a:p>
          <a:p>
            <a:pPr marL="0" indent="0">
              <a:buNone/>
            </a:pPr>
            <a:r>
              <a:rPr lang="pt-BR" dirty="0"/>
              <a:t>lstMinhaLista3 = [100,200,300]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lstMinhaLista4 = </a:t>
            </a:r>
            <a:r>
              <a:rPr lang="pt-BR" dirty="0" err="1"/>
              <a:t>list</a:t>
            </a:r>
            <a:r>
              <a:rPr lang="pt-BR" dirty="0"/>
              <a:t>(zip(lstMinhaLista1,lstMinhaLista2,lstMinhaLista3))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(lstMinhaLista4)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saída: [(1, 'a', 100), (2, 'b', 200), (3, 'c', 300)]</a:t>
            </a:r>
          </a:p>
        </p:txBody>
      </p:sp>
    </p:spTree>
    <p:extLst>
      <p:ext uri="{BB962C8B-B14F-4D97-AF65-F5344CB8AC3E}">
        <p14:creationId xmlns:p14="http://schemas.microsoft.com/office/powerpoint/2010/main" val="342995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1ECF-EEE0-69D0-7EDD-C3DED12E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D68A6-2ACD-02DD-81F3-85435062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busca se um elemento está na lista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lstMinhaLista1 = [1,2,3]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print (1 in lstMinhaLista1)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# saída: True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515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C1A9-0658-B978-117F-AFA3D32F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max</a:t>
            </a:r>
            <a:r>
              <a:rPr lang="pt-BR" dirty="0"/>
              <a:t>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10B0D-CCE5-244C-F722-C97D91B2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max</a:t>
            </a:r>
            <a:r>
              <a:rPr lang="pt-BR" dirty="0"/>
              <a:t> trás o maior elemento da lista e min o menor.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lstMinhaLista1 = [1,2,3,4,5]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max</a:t>
            </a:r>
            <a:r>
              <a:rPr lang="pt-BR" dirty="0"/>
              <a:t>(lstMinhaLista1))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(min(lstMinhaLista1))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saída:</a:t>
            </a:r>
          </a:p>
          <a:p>
            <a:pPr marL="0" indent="0">
              <a:buNone/>
            </a:pPr>
            <a:r>
              <a:rPr lang="pt-BR" dirty="0"/>
              <a:t># 5</a:t>
            </a:r>
          </a:p>
          <a:p>
            <a:pPr marL="0" indent="0">
              <a:buNone/>
            </a:pPr>
            <a:r>
              <a:rPr lang="pt-BR" dirty="0"/>
              <a:t># 1</a:t>
            </a:r>
          </a:p>
        </p:txBody>
      </p:sp>
    </p:spTree>
    <p:extLst>
      <p:ext uri="{BB962C8B-B14F-4D97-AF65-F5344CB8AC3E}">
        <p14:creationId xmlns:p14="http://schemas.microsoft.com/office/powerpoint/2010/main" val="324720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000BE-1EDD-C052-3777-B1D306A8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B7B44-B7F5-8CA0-FE77-810FF0A0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 números randômicos (aleatórios)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# Cria uma lista com 10 números aleatórios entre 1 e 100 </a:t>
            </a:r>
          </a:p>
          <a:p>
            <a:pPr marL="0" indent="0">
              <a:buNone/>
            </a:pPr>
            <a:r>
              <a:rPr lang="pt-BR" dirty="0" err="1"/>
              <a:t>lstNumeros</a:t>
            </a:r>
            <a:r>
              <a:rPr lang="pt-BR" dirty="0"/>
              <a:t> = [</a:t>
            </a:r>
            <a:r>
              <a:rPr lang="pt-BR" b="1" dirty="0" err="1"/>
              <a:t>random.randint</a:t>
            </a:r>
            <a:r>
              <a:rPr lang="pt-BR" b="1" dirty="0"/>
              <a:t>(1, 100) for _ in range(10)</a:t>
            </a:r>
            <a:r>
              <a:rPr lang="pt-BR" dirty="0"/>
              <a:t>]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Cria uma lista de 10 números distintos entre 1 e 100</a:t>
            </a:r>
          </a:p>
          <a:p>
            <a:pPr marL="0" indent="0">
              <a:buNone/>
            </a:pPr>
            <a:r>
              <a:rPr lang="pt-BR" dirty="0" err="1"/>
              <a:t>lstUnica</a:t>
            </a:r>
            <a:r>
              <a:rPr lang="pt-BR" dirty="0"/>
              <a:t> = </a:t>
            </a:r>
            <a:r>
              <a:rPr lang="pt-BR" dirty="0" err="1"/>
              <a:t>random.</a:t>
            </a:r>
            <a:r>
              <a:rPr lang="pt-BR" b="1" dirty="0" err="1"/>
              <a:t>sample</a:t>
            </a:r>
            <a:r>
              <a:rPr lang="pt-BR" dirty="0"/>
              <a:t>(</a:t>
            </a:r>
            <a:r>
              <a:rPr lang="pt-BR" b="1" dirty="0"/>
              <a:t>range(1, 101), 10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8774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BF12-E2F5-1791-7682-32579A07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5B77C-DBFE-0D7A-B04D-EFC73EC5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01 – Repetir os códigos</a:t>
            </a:r>
          </a:p>
          <a:p>
            <a:endParaRPr lang="pt-BR" dirty="0"/>
          </a:p>
          <a:p>
            <a:r>
              <a:rPr lang="pt-BR" dirty="0"/>
              <a:t>02 – Crie uma lista com 10 itens randômicos e encontre o maior deles.</a:t>
            </a:r>
          </a:p>
        </p:txBody>
      </p:sp>
    </p:spTree>
    <p:extLst>
      <p:ext uri="{BB962C8B-B14F-4D97-AF65-F5344CB8AC3E}">
        <p14:creationId xmlns:p14="http://schemas.microsoft.com/office/powerpoint/2010/main" val="20443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34FA8-BDD8-7256-7AC9-11A5AC50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83825-CB6A-418F-15F6-6495A46D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Pulando linha:  \n</a:t>
            </a:r>
          </a:p>
          <a:p>
            <a:pPr lvl="1"/>
            <a:r>
              <a:rPr lang="pt-BR" dirty="0"/>
              <a:t>print ( “</a:t>
            </a:r>
            <a:r>
              <a:rPr lang="pt-BR" dirty="0" err="1"/>
              <a:t>Hello</a:t>
            </a:r>
            <a:r>
              <a:rPr lang="pt-BR" dirty="0"/>
              <a:t> /n World”)</a:t>
            </a:r>
          </a:p>
          <a:p>
            <a:endParaRPr lang="pt-BR" dirty="0"/>
          </a:p>
          <a:p>
            <a:r>
              <a:rPr lang="pt-BR" dirty="0"/>
              <a:t>SLICE</a:t>
            </a:r>
          </a:p>
          <a:p>
            <a:pPr lvl="1"/>
            <a:r>
              <a:rPr lang="pt-BR" dirty="0"/>
              <a:t>[</a:t>
            </a:r>
            <a:r>
              <a:rPr lang="pt-BR" dirty="0" err="1"/>
              <a:t>start:stop:step</a:t>
            </a:r>
            <a:r>
              <a:rPr lang="pt-BR" dirty="0"/>
              <a:t>], traduzindo [</a:t>
            </a:r>
            <a:r>
              <a:rPr lang="pt-BR" dirty="0" err="1"/>
              <a:t>começo:fim:passos</a:t>
            </a:r>
            <a:r>
              <a:rPr lang="pt-BR" dirty="0"/>
              <a:t>] </a:t>
            </a:r>
          </a:p>
          <a:p>
            <a:pPr lvl="1"/>
            <a:r>
              <a:rPr lang="pt-BR" dirty="0"/>
              <a:t>START = Início do </a:t>
            </a:r>
            <a:r>
              <a:rPr lang="pt-BR" dirty="0" err="1"/>
              <a:t>slice</a:t>
            </a:r>
            <a:endParaRPr lang="pt-BR" dirty="0"/>
          </a:p>
          <a:p>
            <a:pPr lvl="1"/>
            <a:r>
              <a:rPr lang="pt-BR" dirty="0"/>
              <a:t>STOP = é até onde vai o </a:t>
            </a:r>
            <a:r>
              <a:rPr lang="pt-BR" dirty="0" err="1"/>
              <a:t>slice</a:t>
            </a:r>
            <a:r>
              <a:rPr lang="pt-BR" dirty="0"/>
              <a:t> (mas não inclui o próprio. Para um elemento antes)</a:t>
            </a:r>
          </a:p>
          <a:p>
            <a:pPr lvl="1"/>
            <a:r>
              <a:rPr lang="pt-BR" dirty="0"/>
              <a:t>STEP = é o tamanho do passo que você vai dar (um pulo)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58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9F8D-94B9-5375-1A59-EDCEE33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Experiências e 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B3BB2-5EBF-DBE3-F49F-F02CC153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Startups – Ideias inovadoras e escaláveis.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https://sebrae.com.br/sites/PortalSebrae/sebraestartups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74E18-9B4E-B180-F84B-1DF14CF9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8606"/>
            <a:ext cx="9977438" cy="24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8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F1A9B-E46D-51F7-058B-124F6B7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Subvenção de startup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6EDDD-A840-7FC2-6139-7316DA0B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025" cy="4351338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https://sebraeforstartups.sebraesp.com.br/fapesp/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078A90-406A-EAFA-D594-EB29A2FA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253" y="292100"/>
            <a:ext cx="460562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7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CAB03-E02E-21F4-FCC1-8CDE9CCB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Dever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5C875-92F1-F0E1-085B-DAB83C54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1. Por meio de código, crie um arquivo **dados.csv** contendo:</a:t>
            </a:r>
          </a:p>
          <a:p>
            <a:pPr marL="0" indent="0">
              <a:buNone/>
            </a:pPr>
            <a:r>
              <a:rPr lang="pt-BR" dirty="0"/>
              <a:t>Nome, Idade</a:t>
            </a:r>
          </a:p>
          <a:p>
            <a:pPr marL="0" indent="0">
              <a:buNone/>
            </a:pPr>
            <a:r>
              <a:rPr lang="pt-BR" dirty="0"/>
              <a:t>Ana,25</a:t>
            </a:r>
          </a:p>
          <a:p>
            <a:pPr marL="0" indent="0">
              <a:buNone/>
            </a:pPr>
            <a:r>
              <a:rPr lang="pt-BR" dirty="0"/>
              <a:t>Bruno,30</a:t>
            </a:r>
          </a:p>
          <a:p>
            <a:pPr marL="0" indent="0">
              <a:buNone/>
            </a:pPr>
            <a:r>
              <a:rPr lang="pt-BR" dirty="0"/>
              <a:t>Carla,22</a:t>
            </a:r>
          </a:p>
          <a:p>
            <a:pPr marL="0" indent="0">
              <a:buNone/>
            </a:pPr>
            <a:r>
              <a:rPr lang="pt-BR" dirty="0"/>
              <a:t>Daniel,28</a:t>
            </a:r>
          </a:p>
          <a:p>
            <a:pPr marL="0" indent="0">
              <a:buNone/>
            </a:pPr>
            <a:r>
              <a:rPr lang="pt-BR" dirty="0"/>
              <a:t>Eduardo,35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2.  Ler o arquivo **dados.csv** e armazene os dados em uma lista.  </a:t>
            </a:r>
          </a:p>
          <a:p>
            <a:pPr marL="0" indent="0">
              <a:buNone/>
            </a:pPr>
            <a:r>
              <a:rPr lang="pt-BR" dirty="0"/>
              <a:t>Peça ao usuário para digitar um nome.  </a:t>
            </a:r>
          </a:p>
          <a:p>
            <a:pPr marL="0" indent="0">
              <a:buNone/>
            </a:pPr>
            <a:r>
              <a:rPr lang="pt-BR" dirty="0"/>
              <a:t>Verifique se o nome digitado está na lista, exiba a idade correspondente e se é a pessoa mais velha ou não da lista.</a:t>
            </a:r>
          </a:p>
          <a:p>
            <a:pPr marL="0" indent="0">
              <a:buNone/>
            </a:pPr>
            <a:r>
              <a:rPr lang="pt-BR" dirty="0"/>
              <a:t>Caso o nome não esteja na lista, exiba uma mensagem informando isso. 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51D6259-1C34-4525-B67C-004CB8A3AF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Exemplo de saída esperada:</a:t>
            </a:r>
          </a:p>
          <a:p>
            <a:pPr marL="0" indent="0">
              <a:buNone/>
            </a:pPr>
            <a:r>
              <a:rPr lang="pt-BR" dirty="0"/>
              <a:t>Digite um nome: Carla  </a:t>
            </a:r>
          </a:p>
          <a:p>
            <a:pPr marL="0" indent="0">
              <a:buNone/>
            </a:pPr>
            <a:r>
              <a:rPr lang="pt-BR" dirty="0"/>
              <a:t>Carla tem 22 anos, não é a pessoa mais velha da lista.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Digite um nome: João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Nome não encontrado. </a:t>
            </a:r>
          </a:p>
        </p:txBody>
      </p:sp>
    </p:spTree>
    <p:extLst>
      <p:ext uri="{BB962C8B-B14F-4D97-AF65-F5344CB8AC3E}">
        <p14:creationId xmlns:p14="http://schemas.microsoft.com/office/powerpoint/2010/main" val="4223204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D80AF7-ED78-FEFF-1D9E-39FEC31D33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3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Alex Solis &quot;That's All Folks!&quot; Print">
            <a:extLst>
              <a:ext uri="{FF2B5EF4-FFF2-40B4-BE49-F238E27FC236}">
                <a16:creationId xmlns:a16="http://schemas.microsoft.com/office/drawing/2014/main" id="{0A154907-0621-5AA6-5661-FB699206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0CD2-4B99-8F15-9532-CFE3462B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uma lista a partir de uma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94973-C14D-F333-B282-E1E64B98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strMinhaString</a:t>
            </a:r>
            <a:r>
              <a:rPr lang="pt-BR" dirty="0"/>
              <a:t> = 'Pablo é professor de ADS'</a:t>
            </a:r>
          </a:p>
          <a:p>
            <a:endParaRPr lang="pt-BR" dirty="0"/>
          </a:p>
          <a:p>
            <a:r>
              <a:rPr lang="pt-BR" dirty="0" err="1"/>
              <a:t>strMinhaString</a:t>
            </a:r>
            <a:r>
              <a:rPr lang="pt-BR" dirty="0"/>
              <a:t> = </a:t>
            </a:r>
            <a:r>
              <a:rPr lang="pt-BR" dirty="0" err="1"/>
              <a:t>strMinhaString.split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print (</a:t>
            </a:r>
            <a:r>
              <a:rPr lang="pt-BR" dirty="0" err="1"/>
              <a:t>strMinhaString</a:t>
            </a:r>
            <a:r>
              <a:rPr lang="pt-BR" dirty="0"/>
              <a:t>) #vai imprimir </a:t>
            </a:r>
            <a:r>
              <a:rPr lang="en-US" dirty="0"/>
              <a:t>['Pablo', 'é', 'professor', 'de', 'ADS’]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(</a:t>
            </a:r>
            <a:r>
              <a:rPr lang="en-US" dirty="0" err="1"/>
              <a:t>vetor</a:t>
            </a:r>
            <a:r>
              <a:rPr lang="en-US" dirty="0"/>
              <a:t>)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</a:t>
            </a:r>
            <a:r>
              <a:rPr lang="en-US" dirty="0" err="1"/>
              <a:t>parêntesis</a:t>
            </a:r>
            <a:r>
              <a:rPr lang="en-US" dirty="0"/>
              <a:t> do split.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utilizará</a:t>
            </a:r>
            <a:r>
              <a:rPr lang="en-US" dirty="0"/>
              <a:t> o </a:t>
            </a:r>
            <a:r>
              <a:rPr lang="en-US" dirty="0" err="1"/>
              <a:t>espaço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08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51833-6B2D-DD93-82DA-A964701B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SPLIT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BB06B-5D30-7F36-E58E-1AED1963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strMinhaString</a:t>
            </a:r>
            <a:r>
              <a:rPr lang="pt-BR" dirty="0"/>
              <a:t> = '</a:t>
            </a:r>
            <a:r>
              <a:rPr lang="pt-BR" dirty="0" err="1"/>
              <a:t>calabreza</a:t>
            </a:r>
            <a:r>
              <a:rPr lang="pt-BR" dirty="0"/>
              <a:t>, portuguesa, marguerita, frango catupiri, bacon com frango, pepperoni'</a:t>
            </a:r>
          </a:p>
          <a:p>
            <a:endParaRPr lang="pt-BR" dirty="0"/>
          </a:p>
          <a:p>
            <a:r>
              <a:rPr lang="pt-BR" dirty="0" err="1"/>
              <a:t>strMinhaString</a:t>
            </a:r>
            <a:r>
              <a:rPr lang="pt-BR" dirty="0"/>
              <a:t> = </a:t>
            </a:r>
            <a:r>
              <a:rPr lang="pt-BR" dirty="0" err="1"/>
              <a:t>strMinhaString.split</a:t>
            </a:r>
            <a:r>
              <a:rPr lang="pt-BR" dirty="0"/>
              <a:t>(',')</a:t>
            </a:r>
          </a:p>
          <a:p>
            <a:endParaRPr lang="pt-BR" dirty="0"/>
          </a:p>
          <a:p>
            <a:r>
              <a:rPr lang="pt-BR" dirty="0"/>
              <a:t>print (</a:t>
            </a:r>
            <a:r>
              <a:rPr lang="pt-BR" dirty="0" err="1"/>
              <a:t>strMinhaString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['</a:t>
            </a:r>
            <a:r>
              <a:rPr lang="pt-BR" dirty="0" err="1"/>
              <a:t>calabreza</a:t>
            </a:r>
            <a:r>
              <a:rPr lang="pt-BR" dirty="0"/>
              <a:t>', ' portuguesa', ' marguerita', ' frango catupiri', ' bacon com frango', ' pepperoni']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8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CB7C-634A-B4D6-78B2-C376918A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f-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9C8D8-06E7-7B76-2D5E-04EFACD5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Insere variáveis em uma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Sintaxe: (</a:t>
            </a:r>
            <a:r>
              <a:rPr lang="pt-BR" dirty="0" err="1"/>
              <a:t>f’TEXTO</a:t>
            </a:r>
            <a:r>
              <a:rPr lang="pt-BR" dirty="0"/>
              <a:t> QLQ {&lt;nome variável} ‘)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dirty="0" err="1"/>
              <a:t>strMinhaString</a:t>
            </a:r>
            <a:r>
              <a:rPr lang="pt-BR" dirty="0"/>
              <a:t> = 'Pablo’</a:t>
            </a:r>
          </a:p>
          <a:p>
            <a:r>
              <a:rPr lang="pt-BR" dirty="0"/>
              <a:t>print (</a:t>
            </a:r>
            <a:r>
              <a:rPr lang="pt-BR" dirty="0" err="1"/>
              <a:t>f'Meu</a:t>
            </a:r>
            <a:r>
              <a:rPr lang="pt-BR" dirty="0"/>
              <a:t> nome é: {</a:t>
            </a:r>
            <a:r>
              <a:rPr lang="pt-BR" dirty="0" err="1"/>
              <a:t>strMinhaString</a:t>
            </a:r>
            <a:r>
              <a:rPr lang="pt-BR" dirty="0"/>
              <a:t>}.’) #vai Imprimir: Pablo</a:t>
            </a:r>
          </a:p>
        </p:txBody>
      </p:sp>
    </p:spTree>
    <p:extLst>
      <p:ext uri="{BB962C8B-B14F-4D97-AF65-F5344CB8AC3E}">
        <p14:creationId xmlns:p14="http://schemas.microsoft.com/office/powerpoint/2010/main" val="55452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A101-3E8E-B02C-55E4-6F316614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E0095-B4E8-C524-4ACD-A8C35BBB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idênticas as listas (vetores) mas seus valores são constantes (imutáveis).</a:t>
            </a:r>
          </a:p>
          <a:p>
            <a:endParaRPr lang="pt-BR" dirty="0"/>
          </a:p>
          <a:p>
            <a:r>
              <a:rPr lang="pt-BR" dirty="0"/>
              <a:t>Uma tupla é feita com parêntesis ao invés de colchete.</a:t>
            </a:r>
          </a:p>
          <a:p>
            <a:endParaRPr lang="pt-BR" dirty="0"/>
          </a:p>
          <a:p>
            <a:r>
              <a:rPr lang="pt-BR" dirty="0"/>
              <a:t>Dois métodos: </a:t>
            </a:r>
            <a:r>
              <a:rPr lang="pt-BR" dirty="0" err="1"/>
              <a:t>count</a:t>
            </a:r>
            <a:r>
              <a:rPr lang="pt-BR" dirty="0"/>
              <a:t> e index</a:t>
            </a:r>
          </a:p>
        </p:txBody>
      </p:sp>
    </p:spTree>
    <p:extLst>
      <p:ext uri="{BB962C8B-B14F-4D97-AF65-F5344CB8AC3E}">
        <p14:creationId xmlns:p14="http://schemas.microsoft.com/office/powerpoint/2010/main" val="325020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1CEA9D-0DCD-ADBE-ADA8-31CF784B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03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8C9AED-E574-B9EA-F0BF-BF9F55BE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84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34541</TotalTime>
  <Words>2551</Words>
  <Application>Microsoft Office PowerPoint</Application>
  <PresentationFormat>Widescreen</PresentationFormat>
  <Paragraphs>408</Paragraphs>
  <Slides>43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Consolas</vt:lpstr>
      <vt:lpstr>Tema do Office</vt:lpstr>
      <vt:lpstr>Apresentação do PowerPoint</vt:lpstr>
      <vt:lpstr>Apresentação do PowerPoint</vt:lpstr>
      <vt:lpstr>Resumo</vt:lpstr>
      <vt:lpstr>Operações com Strings</vt:lpstr>
      <vt:lpstr>Montando uma lista a partir de uma string</vt:lpstr>
      <vt:lpstr>Outro exemplo de SPLIT</vt:lpstr>
      <vt:lpstr>f-strings</vt:lpstr>
      <vt:lpstr>Tuples</vt:lpstr>
      <vt:lpstr>Aula 03</vt:lpstr>
      <vt:lpstr>Aula de hoje</vt:lpstr>
      <vt:lpstr>SETS</vt:lpstr>
      <vt:lpstr>SETS</vt:lpstr>
      <vt:lpstr>Sets e listas</vt:lpstr>
      <vt:lpstr>Arquivos – Criar e gravar</vt:lpstr>
      <vt:lpstr>Arquivos - ler</vt:lpstr>
      <vt:lpstr>Exercícios</vt:lpstr>
      <vt:lpstr>Operadores de comparação</vt:lpstr>
      <vt:lpstr>Cadeia de comparações</vt:lpstr>
      <vt:lpstr>Exemplos</vt:lpstr>
      <vt:lpstr>Cuidado!</vt:lpstr>
      <vt:lpstr>Estruturas de decisão</vt:lpstr>
      <vt:lpstr>Estrutura de decisões</vt:lpstr>
      <vt:lpstr>Estrutura de decisões</vt:lpstr>
      <vt:lpstr>Sem codificar... O que sairá deste código?</vt:lpstr>
      <vt:lpstr>Resultado</vt:lpstr>
      <vt:lpstr>Sem codificar... O que sairá deste código?</vt:lpstr>
      <vt:lpstr>Exercícios</vt:lpstr>
      <vt:lpstr>Estruturas de Repetição</vt:lpstr>
      <vt:lpstr>FOR </vt:lpstr>
      <vt:lpstr>FOR </vt:lpstr>
      <vt:lpstr>FOR</vt:lpstr>
      <vt:lpstr>FOR</vt:lpstr>
      <vt:lpstr>FOR</vt:lpstr>
      <vt:lpstr>ZIP</vt:lpstr>
      <vt:lpstr>list e zip</vt:lpstr>
      <vt:lpstr>in</vt:lpstr>
      <vt:lpstr>max e min</vt:lpstr>
      <vt:lpstr>random</vt:lpstr>
      <vt:lpstr>Exercícios</vt:lpstr>
      <vt:lpstr>Experiências e dicas</vt:lpstr>
      <vt:lpstr>Subvenção de startup</vt:lpstr>
      <vt:lpstr>Dever de casa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Pandas</dc:title>
  <dc:creator>Pablo Ferreira</dc:creator>
  <cp:lastModifiedBy>Pablo Ferreira</cp:lastModifiedBy>
  <cp:revision>47</cp:revision>
  <dcterms:created xsi:type="dcterms:W3CDTF">2023-07-26T20:07:56Z</dcterms:created>
  <dcterms:modified xsi:type="dcterms:W3CDTF">2025-03-09T16:28:38Z</dcterms:modified>
</cp:coreProperties>
</file>