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401" r:id="rId3"/>
    <p:sldId id="378" r:id="rId4"/>
    <p:sldId id="380" r:id="rId5"/>
    <p:sldId id="381" r:id="rId6"/>
    <p:sldId id="388" r:id="rId7"/>
    <p:sldId id="391" r:id="rId8"/>
    <p:sldId id="399" r:id="rId9"/>
    <p:sldId id="400" r:id="rId10"/>
    <p:sldId id="257" r:id="rId11"/>
    <p:sldId id="258" r:id="rId12"/>
    <p:sldId id="259" r:id="rId13"/>
    <p:sldId id="28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60" r:id="rId23"/>
    <p:sldId id="261" r:id="rId24"/>
    <p:sldId id="270" r:id="rId25"/>
    <p:sldId id="271" r:id="rId26"/>
    <p:sldId id="272" r:id="rId27"/>
    <p:sldId id="273" r:id="rId28"/>
    <p:sldId id="277" r:id="rId29"/>
    <p:sldId id="274" r:id="rId30"/>
    <p:sldId id="275" r:id="rId31"/>
    <p:sldId id="298" r:id="rId32"/>
    <p:sldId id="276" r:id="rId33"/>
    <p:sldId id="278" r:id="rId34"/>
    <p:sldId id="280" r:id="rId35"/>
    <p:sldId id="279" r:id="rId36"/>
    <p:sldId id="281" r:id="rId37"/>
    <p:sldId id="282" r:id="rId38"/>
    <p:sldId id="284" r:id="rId39"/>
    <p:sldId id="283" r:id="rId40"/>
    <p:sldId id="286" r:id="rId41"/>
    <p:sldId id="287" r:id="rId42"/>
    <p:sldId id="288" r:id="rId43"/>
    <p:sldId id="289" r:id="rId44"/>
    <p:sldId id="291" r:id="rId45"/>
    <p:sldId id="290" r:id="rId46"/>
    <p:sldId id="292" r:id="rId47"/>
    <p:sldId id="293" r:id="rId48"/>
    <p:sldId id="294" r:id="rId49"/>
    <p:sldId id="295" r:id="rId50"/>
    <p:sldId id="296" r:id="rId51"/>
    <p:sldId id="297" r:id="rId52"/>
    <p:sldId id="299" r:id="rId53"/>
    <p:sldId id="300" r:id="rId54"/>
    <p:sldId id="305" r:id="rId55"/>
    <p:sldId id="406" r:id="rId56"/>
    <p:sldId id="402" r:id="rId57"/>
    <p:sldId id="403" r:id="rId58"/>
    <p:sldId id="404" r:id="rId59"/>
    <p:sldId id="405" r:id="rId60"/>
    <p:sldId id="375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73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739D5-A158-49E0-8DA0-ACB7ED5ABDD0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38C1-FBDC-499F-B04D-388C6F8B8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64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B5CE-7A5A-9814-0F78-258C19B8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A9C583-6173-BF95-7E47-0EDDD46CE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086F5-01BC-465D-3052-DA22A17B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6B3039-C112-19EE-FA5D-403DA209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4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6643-FFE7-7DF7-3AA2-55557C91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3A501C-D732-0D81-3970-917897181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930562-0522-19A7-C079-A9AF96704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F7EC8-2934-CA8A-973C-7F4CB7D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A8B4B5-3E27-8114-ACD9-8021DF2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198B9-6A4E-EC8B-AA8B-DC94D31D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A159CA-866E-F47F-497B-E1772A0B4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392C6-D60B-48FE-6B3A-5F0F489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C36AB-0D5C-DC1F-C29B-A584112D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70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507485-77E3-A62A-8C7B-9D78F9A25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7C70-DCF1-2183-5C58-4FD47562B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1A076-00AD-2B15-3AA5-E068C865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C2203-BA85-B738-4455-EBEBA1FA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81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rgbClr val="D1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">
            <a:extLst>
              <a:ext uri="{FF2B5EF4-FFF2-40B4-BE49-F238E27FC236}">
                <a16:creationId xmlns:a16="http://schemas.microsoft.com/office/drawing/2014/main" id="{9A4D33E9-5862-EB06-8547-DDD69CB4B3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" y="2946012"/>
            <a:ext cx="12192000" cy="1298575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cs typeface="Arial" panose="020B0604020202020204" pitchFamily="34" charset="0"/>
              </a:rPr>
              <a:t>Aprendizagem de Máquina</a:t>
            </a:r>
            <a:endParaRPr kumimoji="0" lang="pt-BR" altLang="pt-BR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0B59A00-CEA4-A348-E141-8D6F5A583A9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21" name="Picture 1" descr="logomarca_cor_alta">
            <a:extLst>
              <a:ext uri="{FF2B5EF4-FFF2-40B4-BE49-F238E27FC236}">
                <a16:creationId xmlns:a16="http://schemas.microsoft.com/office/drawing/2014/main" id="{D91FFBBE-6D13-04B8-ED64-237FFC82D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964" y="1309382"/>
            <a:ext cx="1356067" cy="1356067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FAEF6B9D-50CF-4A40-9521-EC5BB30BE0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11465"/>
            <a:ext cx="12191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CENTRO UNIVERSITÁRIO 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  <a:p>
            <a:pPr algn="ctr"/>
            <a:r>
              <a:rPr lang="pt-BR" altLang="pt-BR" sz="3200" b="1" dirty="0">
                <a:solidFill>
                  <a:prstClr val="white"/>
                </a:solidFill>
                <a:latin typeface="Century Gothic" panose="020B0502020202020204"/>
                <a:ea typeface="Times New Roman" panose="02020603050405020304" pitchFamily="18" charset="0"/>
                <a:cs typeface="Aharoni"/>
              </a:rPr>
              <a:t>INSTITUTO DE EDUCAÇÃO SUPERIOR DE BRASÍLIA – IESB</a:t>
            </a:r>
            <a:endParaRPr lang="pt-BR" altLang="pt-BR" sz="32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DAE6A7D-AF7F-CFEA-CBB2-68DC94685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5590162"/>
            <a:ext cx="121919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9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3600" b="1" dirty="0">
                <a:solidFill>
                  <a:prstClr val="white"/>
                </a:solidFill>
                <a:latin typeface="Century Gothic" panose="020B0502020202020204"/>
                <a:cs typeface="Aharoni"/>
              </a:rPr>
              <a:t>PABLO COELHO FERREIRA</a:t>
            </a:r>
            <a:endParaRPr lang="pt-BR" altLang="pt-BR" sz="360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6B3141A-2AA3-56DA-0D60-44F9E86BC9DC}"/>
              </a:ext>
            </a:extLst>
          </p:cNvPr>
          <p:cNvCxnSpPr/>
          <p:nvPr userDrawn="1"/>
        </p:nvCxnSpPr>
        <p:spPr>
          <a:xfrm flipV="1">
            <a:off x="0" y="2970402"/>
            <a:ext cx="12192000" cy="14068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B9351F-BF5E-FEAC-38B1-C35CB308E392}"/>
              </a:ext>
            </a:extLst>
          </p:cNvPr>
          <p:cNvCxnSpPr/>
          <p:nvPr userDrawn="1"/>
        </p:nvCxnSpPr>
        <p:spPr>
          <a:xfrm flipV="1">
            <a:off x="19050" y="4216091"/>
            <a:ext cx="12172950" cy="3987"/>
          </a:xfrm>
          <a:prstGeom prst="line">
            <a:avLst/>
          </a:prstGeom>
          <a:noFill/>
          <a:ln w="25400" cap="rnd" cmpd="sng" algn="ctr">
            <a:solidFill>
              <a:srgbClr val="FF0000">
                <a:alpha val="60000"/>
              </a:srgbClr>
            </a:solidFill>
            <a:prstDash val="solid"/>
          </a:ln>
          <a:effectLst/>
        </p:spPr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8C7516D3-D752-E99F-B46A-AA9F0E5211FE}"/>
              </a:ext>
            </a:extLst>
          </p:cNvPr>
          <p:cNvSpPr/>
          <p:nvPr userDrawn="1"/>
        </p:nvSpPr>
        <p:spPr>
          <a:xfrm>
            <a:off x="3888509" y="6236493"/>
            <a:ext cx="4396509" cy="621507"/>
          </a:xfrm>
          <a:prstGeom prst="rect">
            <a:avLst/>
          </a:prstGeom>
          <a:solidFill>
            <a:srgbClr val="D1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09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0F29-AD30-1875-8376-6AD56502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A8501-C202-4EBD-A1F6-013B15C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ECF9A-994C-60F1-8DD0-3085F603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2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402E8-F5CF-A2B3-61C5-CFD2DC95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16075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497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EE50-328A-F91D-C640-7DB80D27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6213E8-0534-6E39-6FA9-CCE9BA0A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1632AE-3585-7D03-937C-41276E1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D08DF-883D-C905-CFC0-EC7D98F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15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55CA-FB63-30F4-70F4-8AE151AE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615B-BA99-F900-8EA4-EA267454D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C1634-3D66-6739-72BA-41B14D81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22C7F-63E5-42E5-ECDC-7743D14A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206B9-C55D-4801-FD12-9150FA6D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0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3BFC-8255-064E-051B-D3986DFD3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9333-7369-DEF3-4D1C-86656DBE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BADFF-6C86-E8F3-6A50-0B9B15651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BAEF8E-1B92-7EC2-8549-23EED75A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C96418-7A0E-6630-C5E8-A6B851BD4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CE5D04-849B-F661-A994-C4C2B2B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B5EC5A-26DC-8377-B38E-AE972848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3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E656F-7BE9-1F72-662D-E58FD8FB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E02D3C-E215-64E7-1F41-0D76168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A9F1EF-1A9F-C4D0-5927-AFB575A8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6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318FC6-7C1D-D688-5F30-E5E26E2F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F02FF-9EE3-0EC1-1449-65DD68DE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57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BE8A-8442-D77C-AEB0-BF072627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63D51-DE81-CFC8-2358-0CF9D80C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8A28A5-AA18-8463-0E51-95056D42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E73351-8A6E-BEFC-DA86-E29E318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927B29-10A9-C839-E4FE-D305753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2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E94D09-6762-AA9E-87A1-AD30975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91D22-60BF-2502-06F3-41EF6F076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3E3DB3-6CD2-9B4D-A663-D3A494872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2819-6FC3-4280-AC55-FFC6A68533FE}" type="datetimeFigureOut">
              <a:rPr lang="pt-BR" smtClean="0"/>
              <a:t>15/03/2025</a:t>
            </a:fld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7F59B-290A-F04F-8ABE-23CDD176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BD1-FF7E-4037-B9A5-8022299AEEA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C7E98AA-D506-D83B-324F-1CA0D910FD9D}"/>
              </a:ext>
            </a:extLst>
          </p:cNvPr>
          <p:cNvCxnSpPr/>
          <p:nvPr userDrawn="1"/>
        </p:nvCxnSpPr>
        <p:spPr>
          <a:xfrm>
            <a:off x="4761781" y="6356350"/>
            <a:ext cx="2510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2A0676-C749-F90A-4324-FCA23AC7F319}"/>
              </a:ext>
            </a:extLst>
          </p:cNvPr>
          <p:cNvSpPr txBox="1"/>
          <p:nvPr userDrawn="1"/>
        </p:nvSpPr>
        <p:spPr>
          <a:xfrm>
            <a:off x="4761781" y="6443932"/>
            <a:ext cx="251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pablo.coelho@gmail.com</a:t>
            </a:r>
          </a:p>
        </p:txBody>
      </p:sp>
      <p:pic>
        <p:nvPicPr>
          <p:cNvPr id="10" name="Picture 1" descr="logomarca_cor_alta">
            <a:extLst>
              <a:ext uri="{FF2B5EF4-FFF2-40B4-BE49-F238E27FC236}">
                <a16:creationId xmlns:a16="http://schemas.microsoft.com/office/drawing/2014/main" id="{2D09D4B8-2FEB-C0D4-D2BF-313B412F6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" y="65450"/>
            <a:ext cx="360000" cy="360000"/>
          </a:xfrm>
          <a:prstGeom prst="rect">
            <a:avLst/>
          </a:prstGeom>
          <a:ln w="25400">
            <a:solidFill>
              <a:sysClr val="window" lastClr="FFFFFF"/>
            </a:solidFill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9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527CD8-F649-AA59-46AD-C1A55909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 e </a:t>
            </a:r>
            <a:r>
              <a:rPr lang="pt-BR" dirty="0" err="1"/>
              <a:t>MathPlotLib</a:t>
            </a:r>
            <a:r>
              <a:rPr lang="pt-BR" dirty="0"/>
              <a:t>	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9CB1D-8ECE-31FA-C0DE-847D66462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</p:spTree>
    <p:extLst>
      <p:ext uri="{BB962C8B-B14F-4D97-AF65-F5344CB8AC3E}">
        <p14:creationId xmlns:p14="http://schemas.microsoft.com/office/powerpoint/2010/main" val="47840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773FF-C753-86D5-A923-C6247059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DE90E-3B18-8599-E9F1-53122EDF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biblioteca escrita para programação em Python.</a:t>
            </a:r>
          </a:p>
          <a:p>
            <a:endParaRPr lang="pt-BR" dirty="0"/>
          </a:p>
          <a:p>
            <a:r>
              <a:rPr lang="pt-BR" dirty="0"/>
              <a:t>Serve para analisar, limpar, explorar e manipular dados (Big Data).</a:t>
            </a:r>
          </a:p>
          <a:p>
            <a:endParaRPr lang="pt-BR" dirty="0"/>
          </a:p>
          <a:p>
            <a:r>
              <a:rPr lang="pt-BR" dirty="0"/>
              <a:t>Oferece estrutura e operações para manipular tabelas numéricas e séries temporais.</a:t>
            </a:r>
          </a:p>
          <a:p>
            <a:endParaRPr lang="pt-BR" dirty="0"/>
          </a:p>
          <a:p>
            <a:r>
              <a:rPr lang="pt-BR" dirty="0"/>
              <a:t>É software livre rodando sob a licença </a:t>
            </a:r>
            <a:r>
              <a:rPr lang="pt-BR" dirty="0" err="1"/>
              <a:t>Three-Clause</a:t>
            </a:r>
            <a:r>
              <a:rPr lang="pt-BR" dirty="0"/>
              <a:t> BSD.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9C48D-5101-B4A1-7032-94AD5BAC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– Visual </a:t>
            </a:r>
            <a:r>
              <a:rPr lang="pt-BR" dirty="0" err="1"/>
              <a:t>Code</a:t>
            </a:r>
            <a:r>
              <a:rPr lang="pt-BR" dirty="0"/>
              <a:t> ou outras </a:t>
            </a:r>
            <a:r>
              <a:rPr lang="pt-BR" dirty="0" err="1"/>
              <a:t>IDEs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2A902-4939-1397-0C10-D67020E0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Instalar gerenciador de pacotes PIP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Depois executar: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pandas</a:t>
            </a:r>
          </a:p>
        </p:txBody>
      </p:sp>
    </p:spTree>
    <p:extLst>
      <p:ext uri="{BB962C8B-B14F-4D97-AF65-F5344CB8AC3E}">
        <p14:creationId xmlns:p14="http://schemas.microsoft.com/office/powerpoint/2010/main" val="175461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A7AA6F-63C5-0983-A4F1-6A7E58B4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 básicas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580C0-77EE-0CA5-9DAD-8E2A610ED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5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A359E-4D4D-F87A-BF43-4BE7D092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Série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D7678C-997D-5873-F410-BBD0AFB9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= [1, 7, 2]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myvar</a:t>
            </a:r>
            <a:r>
              <a:rPr lang="pt-BR" dirty="0"/>
              <a:t> = </a:t>
            </a:r>
            <a:r>
              <a:rPr lang="pt-BR" dirty="0" err="1"/>
              <a:t>pd.Series</a:t>
            </a:r>
            <a:r>
              <a:rPr lang="pt-BR" dirty="0"/>
              <a:t>(a)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[0])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8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4F9D-9F68-3A0B-A054-A6CBB68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D6AFB-E833-8725-0835-24CD50B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0    1</a:t>
            </a:r>
          </a:p>
          <a:p>
            <a:pPr marL="0" indent="0">
              <a:buNone/>
            </a:pPr>
            <a:r>
              <a:rPr lang="en-US" dirty="0"/>
              <a:t>1    7</a:t>
            </a:r>
          </a:p>
          <a:p>
            <a:pPr marL="0" indent="0">
              <a:buNone/>
            </a:pPr>
            <a:r>
              <a:rPr lang="en-US" dirty="0"/>
              <a:t>2    2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Observe que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com o </a:t>
            </a:r>
            <a:r>
              <a:rPr lang="en-US" dirty="0" err="1"/>
              <a:t>índice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. Se nada </a:t>
            </a:r>
            <a:r>
              <a:rPr lang="en-US" dirty="0" err="1"/>
              <a:t>estiver</a:t>
            </a:r>
            <a:r>
              <a:rPr lang="en-US" dirty="0"/>
              <a:t> </a:t>
            </a:r>
            <a:r>
              <a:rPr lang="en-US" dirty="0" err="1"/>
              <a:t>especificado</a:t>
            </a:r>
            <a:r>
              <a:rPr lang="en-US" dirty="0"/>
              <a:t> para ser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,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5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40D7A-3C2A-662E-32DB-255F9DF4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Etiquetando os dados (nomes para colunas)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E1108-C1BF-969D-C51F-5D739739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 = [1, 7, 2]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myvar</a:t>
            </a:r>
            <a:r>
              <a:rPr lang="pt-BR" dirty="0"/>
              <a:t> = </a:t>
            </a:r>
            <a:r>
              <a:rPr lang="pt-BR" dirty="0" err="1"/>
              <a:t>pd.Series</a:t>
            </a:r>
            <a:r>
              <a:rPr lang="pt-BR" dirty="0"/>
              <a:t>(a, index = ["x", "y", "z"])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[“y”])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03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669C3-C37A-4F33-688E-964463E3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970DE-1D2C-0B82-C05A-0B2F3C94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x    1</a:t>
            </a:r>
          </a:p>
          <a:p>
            <a:pPr marL="0" indent="0">
              <a:buNone/>
            </a:pPr>
            <a:r>
              <a:rPr lang="pl-PL" dirty="0"/>
              <a:t>y    7</a:t>
            </a:r>
          </a:p>
          <a:p>
            <a:pPr marL="0" indent="0">
              <a:buNone/>
            </a:pPr>
            <a:r>
              <a:rPr lang="pl-PL" dirty="0"/>
              <a:t>z    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491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8FDA6-2A34-0E3B-60ED-82FC7B8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Séries a partir de dicionários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7FA3-37AA-C00C-80BB-3195C229C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calories</a:t>
            </a:r>
            <a:r>
              <a:rPr lang="pt-BR" dirty="0"/>
              <a:t> = {"dia 1": 420, "dia 2": 380, "dia 3": 390}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myvar</a:t>
            </a:r>
            <a:r>
              <a:rPr lang="pt-BR" dirty="0"/>
              <a:t> = </a:t>
            </a:r>
            <a:r>
              <a:rPr lang="pt-BR" dirty="0" err="1"/>
              <a:t>pd.Series</a:t>
            </a:r>
            <a:r>
              <a:rPr lang="pt-BR" dirty="0"/>
              <a:t>(</a:t>
            </a:r>
            <a:r>
              <a:rPr lang="pt-BR" dirty="0" err="1"/>
              <a:t>calories</a:t>
            </a:r>
            <a:r>
              <a:rPr lang="pt-BR" dirty="0"/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16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B04C8-C9B4-0F76-C341-AB11B70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21D86-0CF4-7D33-A46A-04AAA3D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dia 1    420</a:t>
            </a:r>
          </a:p>
          <a:p>
            <a:pPr marL="0" indent="0">
              <a:buNone/>
            </a:pPr>
            <a:r>
              <a:rPr lang="pt-BR" dirty="0"/>
              <a:t>dia 2    380</a:t>
            </a:r>
          </a:p>
          <a:p>
            <a:pPr marL="0" indent="0">
              <a:buNone/>
            </a:pPr>
            <a:r>
              <a:rPr lang="pt-BR" dirty="0"/>
              <a:t>dia 3    390</a:t>
            </a:r>
          </a:p>
        </p:txBody>
      </p:sp>
    </p:spTree>
    <p:extLst>
      <p:ext uri="{BB962C8B-B14F-4D97-AF65-F5344CB8AC3E}">
        <p14:creationId xmlns:p14="http://schemas.microsoft.com/office/powerpoint/2010/main" val="375717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Calibri"/>
              <a:buNone/>
            </a:pPr>
            <a:r>
              <a:rPr lang="pt-BR" sz="3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Antes de começarmos....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316" y="935875"/>
            <a:ext cx="6780700" cy="4983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CAE99-B61C-E82B-1273-8B21AF3E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dados para a série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D1D46B-3875-5327-CCCF-E3A8409B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calories = {"day1": 420, "day2": 380, "day3": 390}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(calories, index = ["day1", "day2"])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47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82F2A-61D0-ACC4-91A6-FE09F65E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9F9F9-7856-6FB1-665C-DA759C75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day1    420</a:t>
            </a:r>
          </a:p>
          <a:p>
            <a:pPr marL="0" indent="0">
              <a:buNone/>
            </a:pPr>
            <a:r>
              <a:rPr lang="pt-BR" dirty="0"/>
              <a:t>day2    380</a:t>
            </a:r>
          </a:p>
        </p:txBody>
      </p:sp>
    </p:spTree>
    <p:extLst>
      <p:ext uri="{BB962C8B-B14F-4D97-AF65-F5344CB8AC3E}">
        <p14:creationId xmlns:p14="http://schemas.microsoft.com/office/powerpoint/2010/main" val="257440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ACB44-55DB-03D7-9AC6-ECBF8A1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DataFrame</a:t>
            </a:r>
            <a:r>
              <a:rPr lang="pt-BR" dirty="0"/>
              <a:t> (tabela completa)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8C1DD-1EFF-2F02-1B5F-84C14AB3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mydataset</a:t>
            </a:r>
            <a:r>
              <a:rPr lang="pt-BR" dirty="0"/>
              <a:t> = {</a:t>
            </a:r>
          </a:p>
          <a:p>
            <a:pPr marL="0" indent="0">
              <a:buNone/>
            </a:pPr>
            <a:r>
              <a:rPr lang="pt-BR" dirty="0"/>
              <a:t>  '</a:t>
            </a:r>
            <a:r>
              <a:rPr lang="pt-BR" dirty="0" err="1"/>
              <a:t>cars</a:t>
            </a:r>
            <a:r>
              <a:rPr lang="pt-BR" dirty="0"/>
              <a:t>': ["BMW", "Volvo", "Ford"],</a:t>
            </a:r>
          </a:p>
          <a:p>
            <a:pPr marL="0" indent="0">
              <a:buNone/>
            </a:pPr>
            <a:r>
              <a:rPr lang="pt-BR" dirty="0"/>
              <a:t>  '</a:t>
            </a:r>
            <a:r>
              <a:rPr lang="pt-BR" dirty="0" err="1"/>
              <a:t>passings</a:t>
            </a:r>
            <a:r>
              <a:rPr lang="pt-BR" dirty="0"/>
              <a:t>': [3, 7, 2]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myvar</a:t>
            </a:r>
            <a:r>
              <a:rPr lang="pt-BR" dirty="0"/>
              <a:t> = </a:t>
            </a:r>
            <a:r>
              <a:rPr lang="pt-BR" dirty="0" err="1"/>
              <a:t>pd.</a:t>
            </a:r>
            <a:r>
              <a:rPr lang="pt-BR" b="1" dirty="0" err="1"/>
              <a:t>DataFrame</a:t>
            </a:r>
            <a:r>
              <a:rPr lang="pt-BR" dirty="0"/>
              <a:t>(</a:t>
            </a:r>
            <a:r>
              <a:rPr lang="pt-BR" dirty="0" err="1"/>
              <a:t>mydataset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myvar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600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4F9D-9F68-3A0B-A054-A6CBB682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D6AFB-E833-8725-0835-24CD50B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2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cars  	passings</a:t>
            </a:r>
          </a:p>
          <a:p>
            <a:pPr marL="0" indent="0">
              <a:buNone/>
            </a:pPr>
            <a:r>
              <a:rPr lang="en-US" dirty="0"/>
              <a:t>0    BMW	3</a:t>
            </a:r>
          </a:p>
          <a:p>
            <a:pPr marL="0" indent="0">
              <a:buNone/>
            </a:pPr>
            <a:r>
              <a:rPr lang="en-US" dirty="0"/>
              <a:t>1    Volvo	7</a:t>
            </a:r>
          </a:p>
          <a:p>
            <a:pPr marL="514350" indent="-514350">
              <a:buAutoNum type="arabicPlain" startAt="2"/>
            </a:pPr>
            <a:r>
              <a:rPr lang="en-US" dirty="0"/>
              <a:t>Ford	2</a:t>
            </a:r>
          </a:p>
          <a:p>
            <a:pPr marL="514350" indent="-514350">
              <a:buAutoNum type="arabicPlain" startAt="2"/>
            </a:pPr>
            <a:endParaRPr lang="en-US" dirty="0"/>
          </a:p>
          <a:p>
            <a:pPr marL="514350" indent="-514350">
              <a:buAutoNum type="arabicPlain" startAt="2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Estrutura</a:t>
            </a:r>
            <a:r>
              <a:rPr lang="en-US" dirty="0"/>
              <a:t> com duas </a:t>
            </a:r>
            <a:r>
              <a:rPr lang="en-US" dirty="0" err="1"/>
              <a:t>dimensões</a:t>
            </a:r>
            <a:r>
              <a:rPr lang="en-US" dirty="0"/>
              <a:t>. Similar a um </a:t>
            </a:r>
            <a:r>
              <a:rPr lang="en-US" dirty="0" err="1"/>
              <a:t>vetor</a:t>
            </a:r>
            <a:r>
              <a:rPr lang="en-US" dirty="0"/>
              <a:t> (array) de duas </a:t>
            </a:r>
            <a:r>
              <a:rPr lang="en-US" dirty="0" err="1"/>
              <a:t>dimensões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842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997D6-14D1-E574-68A0-C4524F04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0F782B-B82C-B9FC-140B-1D926C5C0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(Considerando o código anterior)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myvar.loc</a:t>
            </a:r>
            <a:r>
              <a:rPr lang="pt-BR" dirty="0"/>
              <a:t>[0])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Saída:</a:t>
            </a:r>
          </a:p>
          <a:p>
            <a:pPr marL="0" indent="0">
              <a:buNone/>
            </a:pPr>
            <a:r>
              <a:rPr lang="pt-BR" dirty="0" err="1"/>
              <a:t>cars</a:t>
            </a:r>
            <a:r>
              <a:rPr lang="pt-BR" dirty="0"/>
              <a:t>        BMW</a:t>
            </a:r>
          </a:p>
          <a:p>
            <a:pPr marL="0" indent="0">
              <a:buNone/>
            </a:pPr>
            <a:r>
              <a:rPr lang="pt-BR" dirty="0" err="1"/>
              <a:t>Passings</a:t>
            </a:r>
            <a:r>
              <a:rPr lang="pt-BR" dirty="0"/>
              <a:t>        3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0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C9EE9-3107-AFA0-018E-0F7D5C22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34DBD-6FC3-D058-7EA7-357B4418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(Considerando o código anterior)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myvar.loc</a:t>
            </a:r>
            <a:r>
              <a:rPr lang="pt-BR" dirty="0"/>
              <a:t>[[0,1]])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cars  passings</a:t>
            </a:r>
          </a:p>
          <a:p>
            <a:pPr marL="0" indent="0">
              <a:buNone/>
            </a:pPr>
            <a:r>
              <a:rPr lang="en-US" dirty="0"/>
              <a:t>0    	BMW         3</a:t>
            </a:r>
          </a:p>
          <a:p>
            <a:pPr marL="0" indent="0">
              <a:buNone/>
            </a:pPr>
            <a:r>
              <a:rPr lang="en-US" dirty="0"/>
              <a:t>1  	Volvo        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645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C1FAF-0801-9963-CB55-0B227E2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Carregando um arquivo para um </a:t>
            </a:r>
            <a:r>
              <a:rPr lang="pt-BR" dirty="0" err="1"/>
              <a:t>DataFrame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9F356-BA67-A29B-EFF3-FDE51131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('data.csv')</a:t>
            </a:r>
          </a:p>
          <a:p>
            <a:endParaRPr lang="pt-BR" dirty="0"/>
          </a:p>
          <a:p>
            <a:r>
              <a:rPr lang="pt-BR" dirty="0"/>
              <a:t>print(</a:t>
            </a:r>
            <a:r>
              <a:rPr lang="pt-BR" dirty="0" err="1"/>
              <a:t>df</a:t>
            </a:r>
            <a:r>
              <a:rPr lang="pt-B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46829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DC439-A74B-02DB-5EC7-5E9DD456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E70D22-697D-C362-5B59-7B562478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nome  dia nascimento  </a:t>
            </a:r>
            <a:r>
              <a:rPr lang="pt-BR" dirty="0" err="1"/>
              <a:t>mes</a:t>
            </a:r>
            <a:r>
              <a:rPr lang="pt-BR" dirty="0"/>
              <a:t> nascimento  uf       cidade</a:t>
            </a:r>
          </a:p>
          <a:p>
            <a:pPr marL="0" indent="0">
              <a:buNone/>
            </a:pPr>
            <a:r>
              <a:rPr lang="pt-BR" dirty="0"/>
              <a:t>0  Pablo   26                                                   1  </a:t>
            </a:r>
            <a:r>
              <a:rPr lang="pt-BR" dirty="0" err="1"/>
              <a:t>df</a:t>
            </a:r>
            <a:r>
              <a:rPr lang="pt-BR" dirty="0"/>
              <a:t>       </a:t>
            </a:r>
            <a:r>
              <a:rPr lang="pt-BR" dirty="0" err="1"/>
              <a:t>brasilia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1  Enzo       6                                                   5  </a:t>
            </a:r>
            <a:r>
              <a:rPr lang="pt-BR" dirty="0" err="1"/>
              <a:t>df</a:t>
            </a:r>
            <a:r>
              <a:rPr lang="pt-BR" dirty="0"/>
              <a:t>       </a:t>
            </a:r>
            <a:r>
              <a:rPr lang="pt-BR" dirty="0" err="1"/>
              <a:t>brasilia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2  Tiago      2                                                   3  </a:t>
            </a:r>
            <a:r>
              <a:rPr lang="pt-BR" dirty="0" err="1"/>
              <a:t>df</a:t>
            </a:r>
            <a:r>
              <a:rPr lang="pt-BR" dirty="0"/>
              <a:t>       </a:t>
            </a:r>
            <a:r>
              <a:rPr lang="pt-BR" dirty="0" err="1"/>
              <a:t>florianopolis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3  maria   26                                                   4  </a:t>
            </a:r>
            <a:r>
              <a:rPr lang="pt-BR" dirty="0" err="1"/>
              <a:t>sp</a:t>
            </a:r>
            <a:r>
              <a:rPr lang="pt-BR" dirty="0"/>
              <a:t>       </a:t>
            </a:r>
            <a:r>
              <a:rPr lang="pt-BR" dirty="0" err="1"/>
              <a:t>sao</a:t>
            </a:r>
            <a:r>
              <a:rPr lang="pt-BR" dirty="0"/>
              <a:t> paulo</a:t>
            </a:r>
          </a:p>
        </p:txBody>
      </p:sp>
    </p:spTree>
    <p:extLst>
      <p:ext uri="{BB962C8B-B14F-4D97-AF65-F5344CB8AC3E}">
        <p14:creationId xmlns:p14="http://schemas.microsoft.com/office/powerpoint/2010/main" val="90426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7E741-E99F-B9A2-88CB-744BDE6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dados2.csv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BD29C0-6A6E-F63F-16F7-92CF94095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Contêm 169 registros referentes a Duração, Pulsação, Max e Calorias.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Duracao,Pulso,Max,Calorias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60,110,130,409.1</a:t>
            </a:r>
          </a:p>
          <a:p>
            <a:pPr marL="0" indent="0">
              <a:buNone/>
            </a:pPr>
            <a:r>
              <a:rPr lang="pt-BR" dirty="0"/>
              <a:t>60,117,145,479.0</a:t>
            </a:r>
          </a:p>
          <a:p>
            <a:pPr marL="0" indent="0">
              <a:buNone/>
            </a:pPr>
            <a:r>
              <a:rPr lang="pt-BR" dirty="0"/>
              <a:t>60,103,135,340.0</a:t>
            </a:r>
          </a:p>
          <a:p>
            <a:pPr marL="0" indent="0">
              <a:buNone/>
            </a:pPr>
            <a:r>
              <a:rPr lang="pt-BR" dirty="0"/>
              <a:t>45,109,175,282.4</a:t>
            </a:r>
          </a:p>
          <a:p>
            <a:pPr marL="0" indent="0">
              <a:buNone/>
            </a:pPr>
            <a:r>
              <a:rPr lang="pt-BR" dirty="0"/>
              <a:t>45,117,148,406.0</a:t>
            </a:r>
          </a:p>
          <a:p>
            <a:pPr marL="0" indent="0">
              <a:buNone/>
            </a:pPr>
            <a:r>
              <a:rPr lang="pt-BR" dirty="0"/>
              <a:t>60,102,127,300.0</a:t>
            </a:r>
          </a:p>
          <a:p>
            <a:pPr marL="0" indent="0">
              <a:buNone/>
            </a:pPr>
            <a:r>
              <a:rPr lang="pt-BR" dirty="0"/>
              <a:t>60,110,136,374.0</a:t>
            </a:r>
          </a:p>
          <a:p>
            <a:pPr marL="0" indent="0">
              <a:buNone/>
            </a:pPr>
            <a:r>
              <a:rPr lang="pt-BR" dirty="0"/>
              <a:t>45,104,134,253.3</a:t>
            </a:r>
          </a:p>
          <a:p>
            <a:pPr marL="0" indent="0">
              <a:buNone/>
            </a:pPr>
            <a:r>
              <a:rPr lang="pt-BR" dirty="0"/>
              <a:t>(...)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8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A4C3B-5947-DB88-5372-08E5523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to_string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A1C07-FB21-92C4-4DC9-9B376386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('dados2.csv')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 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/>
              <a:t>Utilize o </a:t>
            </a:r>
            <a:r>
              <a:rPr lang="pt-BR" dirty="0" err="1"/>
              <a:t>to_string</a:t>
            </a:r>
            <a:r>
              <a:rPr lang="pt-BR" dirty="0"/>
              <a:t> para imprimir todos os dados de um </a:t>
            </a:r>
            <a:r>
              <a:rPr lang="pt-BR" dirty="0" err="1"/>
              <a:t>DataFrame</a:t>
            </a:r>
            <a:r>
              <a:rPr lang="pt-BR" dirty="0"/>
              <a:t>. Caso contrário vai imprimir apenas os cinco primeiros e os cinco últimos.</a:t>
            </a:r>
          </a:p>
        </p:txBody>
      </p:sp>
    </p:spTree>
    <p:extLst>
      <p:ext uri="{BB962C8B-B14F-4D97-AF65-F5344CB8AC3E}">
        <p14:creationId xmlns:p14="http://schemas.microsoft.com/office/powerpoint/2010/main" val="31290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AEB0-2781-3C3F-6EDA-C13D6D48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C5A55-CBE6-B188-1813-8A776BF9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coleções </a:t>
            </a:r>
            <a:r>
              <a:rPr lang="pt-BR" b="1" u="sng" dirty="0"/>
              <a:t>não ordenadas </a:t>
            </a:r>
            <a:r>
              <a:rPr lang="pt-BR" dirty="0"/>
              <a:t>de </a:t>
            </a:r>
            <a:r>
              <a:rPr lang="pt-BR" b="1" u="sng" dirty="0"/>
              <a:t>elementos únicos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setMeuConjunto</a:t>
            </a:r>
            <a:r>
              <a:rPr lang="pt-BR" dirty="0"/>
              <a:t> = set()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('a')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('d')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('b')</a:t>
            </a:r>
          </a:p>
          <a:p>
            <a:pPr marL="0" indent="0">
              <a:buNone/>
            </a:pPr>
            <a:r>
              <a:rPr lang="pt-BR" dirty="0" err="1"/>
              <a:t>setMeuConjunto.add</a:t>
            </a:r>
            <a:r>
              <a:rPr lang="pt-BR" dirty="0"/>
              <a:t>(2)</a:t>
            </a:r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setMeuConjunto</a:t>
            </a:r>
            <a:r>
              <a:rPr lang="pt-BR" dirty="0"/>
              <a:t>) # imprime: {'d', 'b', 2, 'a’} em qualquer ordem.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298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729D6-18FF-CA41-38BB-E9D35D9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sem o </a:t>
            </a:r>
            <a:r>
              <a:rPr lang="pt-BR" dirty="0" err="1"/>
              <a:t>to_string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B9604E-5BB9-3F0E-F6EB-9D313981D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2557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Duracao</a:t>
            </a:r>
            <a:r>
              <a:rPr lang="pt-BR" dirty="0"/>
              <a:t>  Pulso  Max  Calorias</a:t>
            </a:r>
          </a:p>
          <a:p>
            <a:pPr marL="0" indent="0">
              <a:buNone/>
            </a:pPr>
            <a:r>
              <a:rPr lang="pt-BR" dirty="0"/>
              <a:t>0            60    110  130     409.1</a:t>
            </a:r>
          </a:p>
          <a:p>
            <a:pPr marL="0" indent="0">
              <a:buNone/>
            </a:pPr>
            <a:r>
              <a:rPr lang="pt-BR" dirty="0"/>
              <a:t>1            60    117  145     479.0</a:t>
            </a:r>
          </a:p>
          <a:p>
            <a:pPr marL="0" indent="0">
              <a:buNone/>
            </a:pPr>
            <a:r>
              <a:rPr lang="pt-BR" dirty="0"/>
              <a:t>2            60    103  135     340.0</a:t>
            </a:r>
          </a:p>
          <a:p>
            <a:pPr marL="0" indent="0">
              <a:buNone/>
            </a:pPr>
            <a:r>
              <a:rPr lang="pt-BR" dirty="0"/>
              <a:t>3            45    109  175     282.4</a:t>
            </a:r>
          </a:p>
          <a:p>
            <a:pPr marL="0" indent="0">
              <a:buNone/>
            </a:pPr>
            <a:r>
              <a:rPr lang="pt-BR" dirty="0"/>
              <a:t>4            45    117  148     406.0</a:t>
            </a:r>
          </a:p>
          <a:p>
            <a:pPr marL="0" indent="0">
              <a:buNone/>
            </a:pPr>
            <a:r>
              <a:rPr lang="pt-BR" dirty="0"/>
              <a:t>..              ...      ...     ...            ...</a:t>
            </a:r>
          </a:p>
          <a:p>
            <a:pPr marL="0" indent="0">
              <a:buNone/>
            </a:pPr>
            <a:r>
              <a:rPr lang="pt-BR" dirty="0"/>
              <a:t>164       60    105  140     290.8</a:t>
            </a:r>
          </a:p>
          <a:p>
            <a:pPr marL="0" indent="0">
              <a:buNone/>
            </a:pPr>
            <a:r>
              <a:rPr lang="pt-BR" dirty="0"/>
              <a:t>165       60    110  145     300.0</a:t>
            </a:r>
          </a:p>
          <a:p>
            <a:pPr marL="0" indent="0">
              <a:buNone/>
            </a:pPr>
            <a:r>
              <a:rPr lang="pt-BR" dirty="0"/>
              <a:t>166       60    115  145     310.2</a:t>
            </a:r>
          </a:p>
          <a:p>
            <a:pPr marL="0" indent="0">
              <a:buNone/>
            </a:pPr>
            <a:r>
              <a:rPr lang="pt-BR" dirty="0"/>
              <a:t>167       75    120  150     320.4</a:t>
            </a:r>
          </a:p>
          <a:p>
            <a:pPr marL="0" indent="0">
              <a:buNone/>
            </a:pPr>
            <a:r>
              <a:rPr lang="pt-BR" dirty="0"/>
              <a:t>168       75    125  150     330.4</a:t>
            </a:r>
          </a:p>
        </p:txBody>
      </p:sp>
    </p:spTree>
    <p:extLst>
      <p:ext uri="{BB962C8B-B14F-4D97-AF65-F5344CB8AC3E}">
        <p14:creationId xmlns:p14="http://schemas.microsoft.com/office/powerpoint/2010/main" val="510375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2FDBEB7-C752-9210-47F9-7D801641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todos os itens de uma coluna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FAA1E8-6664-F3C0-A201-0C30C18D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(&lt;nome arquivo&gt;)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vetDados = df[&lt;nome coluna&gt;]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for item in vetDados:</a:t>
            </a:r>
          </a:p>
          <a:p>
            <a:pPr marL="457200" lvl="1" indent="0">
              <a:buNone/>
            </a:pPr>
            <a:r>
              <a:rPr lang="sv-SE" dirty="0"/>
              <a:t>&lt;Código onde ”item” tem os dados da coluna&gt;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41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BE0D945-3BC8-CB6B-69DB-66DF49E5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máximo de registros retornados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D42DE2-2B63-29BB-1026-FA11D4D5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pd.options.display.max_rows</a:t>
            </a:r>
            <a:r>
              <a:rPr lang="pt-BR" dirty="0"/>
              <a:t>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Vai mostrar o número máximos de linhas (registros) que um </a:t>
            </a:r>
            <a:r>
              <a:rPr lang="pt-BR" dirty="0" err="1"/>
              <a:t>Dataframe</a:t>
            </a:r>
            <a:r>
              <a:rPr lang="pt-BR" dirty="0"/>
              <a:t> vai retornar. Se existir mais registros do que o </a:t>
            </a:r>
            <a:r>
              <a:rPr lang="pt-BR" dirty="0" err="1"/>
              <a:t>max_rows</a:t>
            </a:r>
            <a:r>
              <a:rPr lang="pt-BR" dirty="0"/>
              <a:t>, o Pandas trás o cabeçalho e os cinco primeiros e últimos registros.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Esse valor pode ser alterado: </a:t>
            </a:r>
            <a:r>
              <a:rPr lang="pt-BR" b="1" dirty="0" err="1"/>
              <a:t>pd.options.display.max_rows</a:t>
            </a:r>
            <a:r>
              <a:rPr lang="pt-BR" b="1" dirty="0"/>
              <a:t> = 9999</a:t>
            </a:r>
          </a:p>
        </p:txBody>
      </p:sp>
    </p:spTree>
    <p:extLst>
      <p:ext uri="{BB962C8B-B14F-4D97-AF65-F5344CB8AC3E}">
        <p14:creationId xmlns:p14="http://schemas.microsoft.com/office/powerpoint/2010/main" val="3151187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252F8-A53E-3A1F-4604-EED7DF8F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CA6653-D434-AEDB-A9A8-EDC8CC9E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Arquivos JSON são arquivos texto formatados como objetos.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pd.read_json</a:t>
            </a:r>
            <a:r>
              <a:rPr lang="pt-BR" dirty="0"/>
              <a:t>('</a:t>
            </a:r>
            <a:r>
              <a:rPr lang="pt-BR" dirty="0" err="1"/>
              <a:t>data.json</a:t>
            </a:r>
            <a:r>
              <a:rPr lang="pt-BR" dirty="0"/>
              <a:t>')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df.to_string</a:t>
            </a:r>
            <a:r>
              <a:rPr lang="pt-BR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2298996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11DF-9FB6-6B2F-676D-4162CD59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29DF7-2DF8-768D-062C-00D5A8DD1D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/>
              <a:t>{</a:t>
            </a:r>
          </a:p>
          <a:p>
            <a:pPr marL="0" indent="0">
              <a:buNone/>
            </a:pPr>
            <a:r>
              <a:rPr lang="fr-FR" sz="2400" dirty="0"/>
              <a:t>    "Duration":{</a:t>
            </a:r>
          </a:p>
          <a:p>
            <a:pPr marL="0" indent="0">
              <a:buNone/>
            </a:pPr>
            <a:r>
              <a:rPr lang="fr-FR" sz="2400" dirty="0"/>
              <a:t>      "0":60,</a:t>
            </a:r>
          </a:p>
          <a:p>
            <a:pPr marL="0" indent="0">
              <a:buNone/>
            </a:pPr>
            <a:r>
              <a:rPr lang="fr-FR" sz="2400" dirty="0"/>
              <a:t>      "1":60,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(...)</a:t>
            </a:r>
          </a:p>
          <a:p>
            <a:pPr marL="0" indent="0">
              <a:buNone/>
            </a:pPr>
            <a:r>
              <a:rPr lang="nb-NO" sz="2400" dirty="0"/>
              <a:t> },</a:t>
            </a:r>
          </a:p>
          <a:p>
            <a:pPr marL="0" indent="0">
              <a:buNone/>
            </a:pPr>
            <a:r>
              <a:rPr lang="nb-NO" sz="2400" dirty="0"/>
              <a:t>    "Pulse":{</a:t>
            </a:r>
          </a:p>
          <a:p>
            <a:pPr marL="0" indent="0">
              <a:buNone/>
            </a:pPr>
            <a:r>
              <a:rPr lang="nb-NO" sz="2400" dirty="0"/>
              <a:t>      "0":110,</a:t>
            </a:r>
          </a:p>
          <a:p>
            <a:pPr marL="0" indent="0">
              <a:buNone/>
            </a:pPr>
            <a:r>
              <a:rPr lang="nb-NO" sz="2400" dirty="0"/>
              <a:t>      "1":117,</a:t>
            </a:r>
          </a:p>
          <a:p>
            <a:pPr marL="0" indent="0">
              <a:buNone/>
            </a:pPr>
            <a:r>
              <a:rPr lang="nb-NO" sz="2400" dirty="0"/>
              <a:t>(...)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ED60D6-CD08-3AD1-2392-182582543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 },</a:t>
            </a:r>
          </a:p>
          <a:p>
            <a:pPr marL="0" indent="0">
              <a:buNone/>
            </a:pPr>
            <a:r>
              <a:rPr lang="fr-FR" sz="2400" dirty="0"/>
              <a:t>    "Maxpulse":{</a:t>
            </a:r>
          </a:p>
          <a:p>
            <a:pPr marL="0" indent="0">
              <a:buNone/>
            </a:pPr>
            <a:r>
              <a:rPr lang="fr-FR" sz="2400" dirty="0"/>
              <a:t>      "0":130,</a:t>
            </a:r>
          </a:p>
          <a:p>
            <a:pPr marL="0" indent="0">
              <a:buNone/>
            </a:pPr>
            <a:r>
              <a:rPr lang="fr-FR" sz="2400" dirty="0"/>
              <a:t>      "1":145,</a:t>
            </a:r>
          </a:p>
          <a:p>
            <a:pPr marL="0" indent="0">
              <a:buNone/>
            </a:pPr>
            <a:r>
              <a:rPr lang="fr-FR" sz="2400" dirty="0"/>
              <a:t>(...)</a:t>
            </a:r>
          </a:p>
          <a:p>
            <a:pPr marL="0" indent="0">
              <a:buNone/>
            </a:pPr>
            <a:r>
              <a:rPr lang="fr-FR" sz="2400" dirty="0"/>
              <a:t> }</a:t>
            </a:r>
          </a:p>
          <a:p>
            <a:pPr marL="0" indent="0">
              <a:buNone/>
            </a:pPr>
            <a:r>
              <a:rPr lang="fr-FR" sz="2400" dirty="0"/>
              <a:t>  }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66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C713B-5E1A-05C3-9909-DF7B6E7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</a:t>
            </a:r>
            <a:r>
              <a:rPr lang="pt-BR" dirty="0"/>
              <a:t> e </a:t>
            </a:r>
            <a:r>
              <a:rPr lang="pt-BR" dirty="0" err="1"/>
              <a:t>tail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85B76-FABF-A387-6E08-490C13A00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('dados2.csv')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print("</a:t>
            </a:r>
            <a:r>
              <a:rPr lang="pt-BR" dirty="0" err="1"/>
              <a:t>cabecalho</a:t>
            </a:r>
            <a:r>
              <a:rPr lang="pt-BR" dirty="0"/>
              <a:t>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df.head</a:t>
            </a:r>
            <a:r>
              <a:rPr lang="pt-BR" dirty="0"/>
              <a:t>()) </a:t>
            </a:r>
          </a:p>
          <a:p>
            <a:pPr marL="0" indent="0">
              <a:buNone/>
            </a:pPr>
            <a:r>
              <a:rPr lang="pt-BR" dirty="0"/>
              <a:t>print("</a:t>
            </a:r>
            <a:r>
              <a:rPr lang="pt-BR" dirty="0" err="1"/>
              <a:t>cabecalho</a:t>
            </a:r>
            <a:r>
              <a:rPr lang="pt-BR" dirty="0"/>
              <a:t> (dez primeiros)")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df.head</a:t>
            </a:r>
            <a:r>
              <a:rPr lang="pt-BR" dirty="0"/>
              <a:t>(10)) </a:t>
            </a:r>
          </a:p>
          <a:p>
            <a:pPr marL="0" indent="0">
              <a:buNone/>
            </a:pPr>
            <a:r>
              <a:rPr lang="pt-BR" dirty="0"/>
              <a:t>print("cauda")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df.tail</a:t>
            </a:r>
            <a:r>
              <a:rPr lang="pt-BR" dirty="0"/>
              <a:t>()) </a:t>
            </a:r>
          </a:p>
          <a:p>
            <a:pPr marL="0" indent="0">
              <a:buNone/>
            </a:pPr>
            <a:r>
              <a:rPr lang="pt-BR" dirty="0"/>
              <a:t>print("cauda (dez últimos)")</a:t>
            </a:r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df.tail</a:t>
            </a:r>
            <a:r>
              <a:rPr lang="pt-BR" dirty="0"/>
              <a:t>(10)) </a:t>
            </a:r>
          </a:p>
        </p:txBody>
      </p:sp>
    </p:spTree>
    <p:extLst>
      <p:ext uri="{BB962C8B-B14F-4D97-AF65-F5344CB8AC3E}">
        <p14:creationId xmlns:p14="http://schemas.microsoft.com/office/powerpoint/2010/main" val="2721213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7D6D4-B82C-37AD-CB6F-50E39612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Saída do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65DEE7-AC82-4772-1675-FE8BC3E5F8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 err="1"/>
              <a:t>cabecalho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Duracao</a:t>
            </a:r>
            <a:r>
              <a:rPr lang="pt-BR" dirty="0"/>
              <a:t>  Pulso  Max  Calorias</a:t>
            </a:r>
          </a:p>
          <a:p>
            <a:pPr marL="0" indent="0">
              <a:buNone/>
            </a:pPr>
            <a:r>
              <a:rPr lang="pt-BR" dirty="0"/>
              <a:t>0       60    110  130     409.1</a:t>
            </a:r>
          </a:p>
          <a:p>
            <a:pPr marL="0" indent="0">
              <a:buNone/>
            </a:pPr>
            <a:r>
              <a:rPr lang="pt-BR" dirty="0"/>
              <a:t>1       60    117  145     479.0</a:t>
            </a:r>
          </a:p>
          <a:p>
            <a:pPr marL="0" indent="0">
              <a:buNone/>
            </a:pPr>
            <a:r>
              <a:rPr lang="pt-BR" dirty="0"/>
              <a:t>2       60    103  135     340.0</a:t>
            </a:r>
          </a:p>
          <a:p>
            <a:pPr marL="0" indent="0">
              <a:buNone/>
            </a:pPr>
            <a:r>
              <a:rPr lang="pt-BR" dirty="0"/>
              <a:t>3       45    109  175     282.4</a:t>
            </a:r>
          </a:p>
          <a:p>
            <a:pPr marL="0" indent="0">
              <a:buNone/>
            </a:pPr>
            <a:r>
              <a:rPr lang="pt-BR" dirty="0"/>
              <a:t>4       45    117  148     406.0</a:t>
            </a:r>
          </a:p>
          <a:p>
            <a:pPr marL="0" indent="0">
              <a:buNone/>
            </a:pPr>
            <a:r>
              <a:rPr lang="pt-BR" dirty="0" err="1"/>
              <a:t>cabecalho</a:t>
            </a:r>
            <a:r>
              <a:rPr lang="pt-BR" dirty="0"/>
              <a:t> (dez primeiros)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dirty="0" err="1"/>
              <a:t>Duracao</a:t>
            </a:r>
            <a:r>
              <a:rPr lang="pt-BR" dirty="0"/>
              <a:t>  Pulso  Max  Calorias</a:t>
            </a:r>
          </a:p>
          <a:p>
            <a:pPr marL="0" indent="0">
              <a:buNone/>
            </a:pPr>
            <a:r>
              <a:rPr lang="pt-BR" dirty="0"/>
              <a:t>0       60    110  130     409.1</a:t>
            </a:r>
          </a:p>
          <a:p>
            <a:pPr marL="0" indent="0">
              <a:buNone/>
            </a:pPr>
            <a:r>
              <a:rPr lang="pt-BR" dirty="0"/>
              <a:t>1       60    117  145     479.0</a:t>
            </a:r>
          </a:p>
          <a:p>
            <a:pPr marL="0" indent="0">
              <a:buNone/>
            </a:pPr>
            <a:r>
              <a:rPr lang="pt-BR" dirty="0"/>
              <a:t>2       60    103  135     340.0</a:t>
            </a:r>
          </a:p>
          <a:p>
            <a:pPr marL="0" indent="0">
              <a:buNone/>
            </a:pPr>
            <a:r>
              <a:rPr lang="pt-BR" dirty="0"/>
              <a:t>3       45    109  175     282.4</a:t>
            </a:r>
          </a:p>
          <a:p>
            <a:pPr marL="0" indent="0">
              <a:buNone/>
            </a:pPr>
            <a:r>
              <a:rPr lang="pt-BR" dirty="0"/>
              <a:t>4       45    117  148     406.0</a:t>
            </a:r>
          </a:p>
          <a:p>
            <a:pPr marL="0" indent="0">
              <a:buNone/>
            </a:pPr>
            <a:r>
              <a:rPr lang="pt-BR" dirty="0"/>
              <a:t>5       60    102  127     300.0</a:t>
            </a:r>
          </a:p>
          <a:p>
            <a:pPr marL="0" indent="0">
              <a:buNone/>
            </a:pPr>
            <a:r>
              <a:rPr lang="pt-BR" dirty="0"/>
              <a:t>6       60    110  136     374.0</a:t>
            </a:r>
          </a:p>
          <a:p>
            <a:pPr marL="0" indent="0">
              <a:buNone/>
            </a:pPr>
            <a:r>
              <a:rPr lang="pt-BR" dirty="0"/>
              <a:t>7       45    104  134     253.3</a:t>
            </a:r>
          </a:p>
          <a:p>
            <a:pPr marL="0" indent="0">
              <a:buNone/>
            </a:pPr>
            <a:r>
              <a:rPr lang="pt-BR" dirty="0"/>
              <a:t>8       30    109  133     195.1</a:t>
            </a:r>
          </a:p>
          <a:p>
            <a:pPr marL="0" indent="0">
              <a:buNone/>
            </a:pPr>
            <a:r>
              <a:rPr lang="pt-BR" dirty="0"/>
              <a:t>9       60     98  124     269.0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2A08D5-1F63-EE63-E3FF-F2A357D0E7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/>
              <a:t>cauda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Duracao</a:t>
            </a:r>
            <a:r>
              <a:rPr lang="pt-BR" dirty="0"/>
              <a:t>  Pulso  Max  Calorias</a:t>
            </a:r>
          </a:p>
          <a:p>
            <a:pPr marL="0" indent="0">
              <a:buNone/>
            </a:pPr>
            <a:r>
              <a:rPr lang="pt-BR" dirty="0"/>
              <a:t>164       60    105  140     290.8</a:t>
            </a:r>
          </a:p>
          <a:p>
            <a:pPr marL="0" indent="0">
              <a:buNone/>
            </a:pPr>
            <a:r>
              <a:rPr lang="pt-BR" dirty="0"/>
              <a:t>165       60    110  145     300.0</a:t>
            </a:r>
          </a:p>
          <a:p>
            <a:pPr marL="0" indent="0">
              <a:buNone/>
            </a:pPr>
            <a:r>
              <a:rPr lang="pt-BR" dirty="0"/>
              <a:t>166       60    115  145     310.2</a:t>
            </a:r>
          </a:p>
          <a:p>
            <a:pPr marL="0" indent="0">
              <a:buNone/>
            </a:pPr>
            <a:r>
              <a:rPr lang="pt-BR" dirty="0"/>
              <a:t>167       75    120  150     320.4</a:t>
            </a:r>
          </a:p>
          <a:p>
            <a:pPr marL="0" indent="0">
              <a:buNone/>
            </a:pPr>
            <a:r>
              <a:rPr lang="pt-BR" dirty="0"/>
              <a:t>168       75    125  150     330.4</a:t>
            </a:r>
          </a:p>
          <a:p>
            <a:pPr marL="0" indent="0">
              <a:buNone/>
            </a:pPr>
            <a:r>
              <a:rPr lang="pt-BR" dirty="0"/>
              <a:t>cauda (dez últimos)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Duracao</a:t>
            </a:r>
            <a:r>
              <a:rPr lang="pt-BR" dirty="0"/>
              <a:t>  Pulso  Max  Calorias</a:t>
            </a:r>
          </a:p>
          <a:p>
            <a:pPr marL="0" indent="0">
              <a:buNone/>
            </a:pPr>
            <a:r>
              <a:rPr lang="pt-BR" dirty="0"/>
              <a:t>159       30     80  120     240.9</a:t>
            </a:r>
          </a:p>
          <a:p>
            <a:pPr marL="0" indent="0">
              <a:buNone/>
            </a:pPr>
            <a:r>
              <a:rPr lang="pt-BR" dirty="0"/>
              <a:t>160       30     85  120     250.4</a:t>
            </a:r>
          </a:p>
          <a:p>
            <a:pPr marL="0" indent="0">
              <a:buNone/>
            </a:pPr>
            <a:r>
              <a:rPr lang="pt-BR" dirty="0"/>
              <a:t>161       45     90  130     260.4</a:t>
            </a:r>
          </a:p>
          <a:p>
            <a:pPr marL="0" indent="0">
              <a:buNone/>
            </a:pPr>
            <a:r>
              <a:rPr lang="pt-BR" dirty="0"/>
              <a:t>162       45     95  130     270.0</a:t>
            </a:r>
          </a:p>
          <a:p>
            <a:pPr marL="0" indent="0">
              <a:buNone/>
            </a:pPr>
            <a:r>
              <a:rPr lang="pt-BR" dirty="0"/>
              <a:t>163       45    100  140     280.9</a:t>
            </a:r>
          </a:p>
          <a:p>
            <a:pPr marL="0" indent="0">
              <a:buNone/>
            </a:pPr>
            <a:r>
              <a:rPr lang="pt-BR" dirty="0"/>
              <a:t>164       60    105  140     290.8</a:t>
            </a:r>
          </a:p>
          <a:p>
            <a:pPr marL="0" indent="0">
              <a:buNone/>
            </a:pPr>
            <a:r>
              <a:rPr lang="pt-BR" dirty="0"/>
              <a:t>165       60    110  145     300.0</a:t>
            </a:r>
          </a:p>
          <a:p>
            <a:pPr marL="0" indent="0">
              <a:buNone/>
            </a:pPr>
            <a:r>
              <a:rPr lang="pt-BR" dirty="0"/>
              <a:t>166       60    115  145     310.2</a:t>
            </a:r>
          </a:p>
          <a:p>
            <a:pPr marL="0" indent="0">
              <a:buNone/>
            </a:pPr>
            <a:r>
              <a:rPr lang="pt-BR" dirty="0"/>
              <a:t>167       75    120  150     320.4</a:t>
            </a:r>
          </a:p>
          <a:p>
            <a:pPr marL="0" indent="0">
              <a:buNone/>
            </a:pPr>
            <a:r>
              <a:rPr lang="pt-BR" dirty="0"/>
              <a:t>168       75    125  150     330.4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16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3660EC1-5286-7B7A-554C-6323560B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sobre 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38D53E-BEB9-4955-C823-F3376142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print(df.info())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#   </a:t>
            </a:r>
            <a:r>
              <a:rPr lang="pt-BR" dirty="0" err="1"/>
              <a:t>Column</a:t>
            </a:r>
            <a:r>
              <a:rPr lang="pt-BR" dirty="0"/>
              <a:t>    Non-</a:t>
            </a:r>
            <a:r>
              <a:rPr lang="pt-BR" dirty="0" err="1"/>
              <a:t>Null</a:t>
            </a:r>
            <a:r>
              <a:rPr lang="pt-BR" dirty="0"/>
              <a:t> Count  </a:t>
            </a:r>
            <a:r>
              <a:rPr lang="pt-BR" dirty="0" err="1"/>
              <a:t>Dtype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---  ------    --------------  -----</a:t>
            </a:r>
          </a:p>
          <a:p>
            <a:pPr marL="0" indent="0">
              <a:buNone/>
            </a:pPr>
            <a:r>
              <a:rPr lang="pt-BR" dirty="0"/>
              <a:t> 0   </a:t>
            </a:r>
            <a:r>
              <a:rPr lang="pt-BR" dirty="0" err="1"/>
              <a:t>Duracao</a:t>
            </a:r>
            <a:r>
              <a:rPr lang="pt-BR" dirty="0"/>
              <a:t>   169 non-</a:t>
            </a:r>
            <a:r>
              <a:rPr lang="pt-BR" dirty="0" err="1"/>
              <a:t>null</a:t>
            </a:r>
            <a:r>
              <a:rPr lang="pt-BR" dirty="0"/>
              <a:t>    int64</a:t>
            </a:r>
          </a:p>
          <a:p>
            <a:pPr marL="0" indent="0">
              <a:buNone/>
            </a:pPr>
            <a:r>
              <a:rPr lang="pt-BR" dirty="0"/>
              <a:t> 1   Pulso     169 non-</a:t>
            </a:r>
            <a:r>
              <a:rPr lang="pt-BR" dirty="0" err="1"/>
              <a:t>null</a:t>
            </a:r>
            <a:r>
              <a:rPr lang="pt-BR" dirty="0"/>
              <a:t>    int64</a:t>
            </a:r>
          </a:p>
          <a:p>
            <a:pPr marL="0" indent="0">
              <a:buNone/>
            </a:pPr>
            <a:r>
              <a:rPr lang="pt-BR" dirty="0"/>
              <a:t> 2   Max       169 non-</a:t>
            </a:r>
            <a:r>
              <a:rPr lang="pt-BR" dirty="0" err="1"/>
              <a:t>null</a:t>
            </a:r>
            <a:r>
              <a:rPr lang="pt-BR" dirty="0"/>
              <a:t>    int64</a:t>
            </a:r>
          </a:p>
          <a:p>
            <a:pPr marL="0" indent="0">
              <a:buNone/>
            </a:pPr>
            <a:r>
              <a:rPr lang="pt-BR" dirty="0"/>
              <a:t> 3   Calorias  164 non-</a:t>
            </a:r>
            <a:r>
              <a:rPr lang="pt-BR" dirty="0" err="1"/>
              <a:t>null</a:t>
            </a:r>
            <a:r>
              <a:rPr lang="pt-BR" dirty="0"/>
              <a:t>    float64 #(existem 5 registros sem o dado no 							arquivo.)</a:t>
            </a:r>
          </a:p>
        </p:txBody>
      </p:sp>
    </p:spTree>
    <p:extLst>
      <p:ext uri="{BB962C8B-B14F-4D97-AF65-F5344CB8AC3E}">
        <p14:creationId xmlns:p14="http://schemas.microsoft.com/office/powerpoint/2010/main" val="3593436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809B3-EA3E-EEAA-141B-65231E8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777CF4-3B3B-6691-F982-43EC77CB7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Daqui para frente iremos realizar os exercícios....</a:t>
            </a:r>
          </a:p>
        </p:txBody>
      </p:sp>
    </p:spTree>
    <p:extLst>
      <p:ext uri="{BB962C8B-B14F-4D97-AF65-F5344CB8AC3E}">
        <p14:creationId xmlns:p14="http://schemas.microsoft.com/office/powerpoint/2010/main" val="1915239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1C319-990A-B307-61D0-62536259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Limpeza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25C2AD-B182-AFA7-CBEE-2952491F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uma correta aprendizagem a máquina deve ser “educada” com dados o mais limpo possível. </a:t>
            </a:r>
          </a:p>
          <a:p>
            <a:endParaRPr lang="pt-BR" dirty="0"/>
          </a:p>
          <a:p>
            <a:r>
              <a:rPr lang="pt-BR" dirty="0"/>
              <a:t>Evitar:</a:t>
            </a:r>
          </a:p>
          <a:p>
            <a:pPr lvl="1"/>
            <a:r>
              <a:rPr lang="pt-BR" dirty="0"/>
              <a:t>Células vazias</a:t>
            </a:r>
          </a:p>
          <a:p>
            <a:pPr lvl="1"/>
            <a:r>
              <a:rPr lang="pt-BR" dirty="0"/>
              <a:t>Dados em formato errado</a:t>
            </a:r>
          </a:p>
          <a:p>
            <a:pPr lvl="1"/>
            <a:r>
              <a:rPr lang="pt-BR" dirty="0"/>
              <a:t>Dados errados</a:t>
            </a:r>
          </a:p>
          <a:p>
            <a:pPr lvl="1"/>
            <a:r>
              <a:rPr lang="pt-BR" dirty="0" err="1"/>
              <a:t>Dupicados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69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BEFFD-5A66-5497-FAA1-4AE5368E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Sets 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42A36-BBD1-97DB-8AC3-D4A9E59D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lisMinhaLista = [1,1,1,1,2,2,21,3,4,51,23,1,2,3,5,8]</a:t>
            </a:r>
          </a:p>
          <a:p>
            <a:pPr marL="0" indent="0">
              <a:buNone/>
            </a:pPr>
            <a:r>
              <a:rPr lang="fi-FI" dirty="0"/>
              <a:t>print (lisMinhaLista)</a:t>
            </a:r>
          </a:p>
          <a:p>
            <a:pPr marL="0" indent="0">
              <a:buNone/>
            </a:pPr>
            <a:r>
              <a:rPr lang="fi-FI" dirty="0"/>
              <a:t>print (set(lisMinhaLista))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#Lista -&gt;  [1, 1, 1, 1, 2, 2, 21, 3, 4, 51, 23, 1, 2, 3, 5, 8]</a:t>
            </a:r>
          </a:p>
          <a:p>
            <a:pPr marL="0" indent="0">
              <a:buNone/>
            </a:pPr>
            <a:r>
              <a:rPr lang="fi-FI" dirty="0"/>
              <a:t>#Set -&gt; {1, 2, 3, 4, 5, 8, 51, 21, 23}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278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6801A-E07E-19CC-0B6D-89112B8C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Retirando registros com célula(s) vazia(s)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1658F-13DD-1350-A41F-E590F3AE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('dados3.csv’) #Arquivo de dados é o </a:t>
            </a:r>
            <a:r>
              <a:rPr lang="pt-BR" b="1" dirty="0"/>
              <a:t>dados3.csv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print(df.info()) #32 registros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new_df</a:t>
            </a:r>
            <a:r>
              <a:rPr lang="pt-BR" dirty="0"/>
              <a:t> = </a:t>
            </a:r>
            <a:r>
              <a:rPr lang="pt-BR" dirty="0" err="1"/>
              <a:t>df.</a:t>
            </a:r>
            <a:r>
              <a:rPr lang="pt-BR" b="1" dirty="0" err="1"/>
              <a:t>dropna</a:t>
            </a:r>
            <a:r>
              <a:rPr lang="pt-BR" dirty="0"/>
              <a:t>() #Retorna um novo </a:t>
            </a:r>
            <a:r>
              <a:rPr lang="pt-BR" dirty="0" err="1"/>
              <a:t>DataFrame</a:t>
            </a:r>
            <a:r>
              <a:rPr lang="pt-BR" dirty="0"/>
              <a:t>, não altera o original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print(df.info()) #31 registros</a:t>
            </a:r>
          </a:p>
        </p:txBody>
      </p:sp>
    </p:spTree>
    <p:extLst>
      <p:ext uri="{BB962C8B-B14F-4D97-AF65-F5344CB8AC3E}">
        <p14:creationId xmlns:p14="http://schemas.microsoft.com/office/powerpoint/2010/main" val="1574024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4F00-1639-3BFE-ADAB-80A0EF9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alterar o </a:t>
            </a:r>
            <a:r>
              <a:rPr lang="pt-BR" dirty="0" err="1"/>
              <a:t>DataFrame</a:t>
            </a:r>
            <a:r>
              <a:rPr lang="pt-BR" dirty="0"/>
              <a:t> original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CDFCF-EFBA-347A-2879-DBB14821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(‘dados3.csv')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df.dropna</a:t>
            </a:r>
            <a:r>
              <a:rPr lang="pt-BR" dirty="0"/>
              <a:t>(</a:t>
            </a:r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df.to_string</a:t>
            </a:r>
            <a:r>
              <a:rPr lang="pt-B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29482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B84CA-1AC1-AA48-01FB-C061275A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um valor padrão onde está vazio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EAC4-A97E-342E-0CCA-5AF0D651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('dados3.csv')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df.fillna</a:t>
            </a:r>
            <a:r>
              <a:rPr lang="en-US" dirty="0"/>
              <a:t>(130, </a:t>
            </a:r>
            <a:r>
              <a:rPr lang="en-US" dirty="0" err="1"/>
              <a:t>inplace</a:t>
            </a:r>
            <a:r>
              <a:rPr lang="en-US" dirty="0"/>
              <a:t> = True) #Toda </a:t>
            </a:r>
            <a:r>
              <a:rPr lang="en-US" dirty="0" err="1"/>
              <a:t>célula</a:t>
            </a:r>
            <a:r>
              <a:rPr lang="en-US" dirty="0"/>
              <a:t> </a:t>
            </a:r>
            <a:r>
              <a:rPr lang="en-US" dirty="0" err="1"/>
              <a:t>vazia</a:t>
            </a:r>
            <a:r>
              <a:rPr lang="en-US" dirty="0"/>
              <a:t> </a:t>
            </a:r>
            <a:r>
              <a:rPr lang="en-US" dirty="0" err="1"/>
              <a:t>receberá</a:t>
            </a:r>
            <a:r>
              <a:rPr lang="en-US" dirty="0"/>
              <a:t> o valor 130.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147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C7E5-ACEE-0C8C-BF0D-C4AFA014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vazio para um valor padrão em uma coluna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9B1F3-17CD-C10C-6BEB-884CB03E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('dados3.csv')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["Calorias"].</a:t>
            </a:r>
            <a:r>
              <a:rPr lang="pt-BR" dirty="0" err="1"/>
              <a:t>fillna</a:t>
            </a:r>
            <a:r>
              <a:rPr lang="pt-BR" dirty="0"/>
              <a:t>(130, </a:t>
            </a:r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5454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AB88B-AE3D-B748-F358-307F524C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Média, Mediana e Moda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05017D-B5C5-4CCB-2A6B-031F72E09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 </a:t>
            </a:r>
            <a:r>
              <a:rPr lang="pt-BR" b="1" i="0" dirty="0">
                <a:solidFill>
                  <a:srgbClr val="040C28"/>
                </a:solidFill>
                <a:effectLst/>
                <a:latin typeface="Google Sans"/>
              </a:rPr>
              <a:t>MÉDIA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de um conjunto de dados é encontrada somando-se todos os números do conjunto de dados e então dividindo o resultado pelo número de valores do conjunto. </a:t>
            </a:r>
          </a:p>
          <a:p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 </a:t>
            </a:r>
            <a:r>
              <a:rPr lang="pt-BR" b="1" i="0" dirty="0">
                <a:solidFill>
                  <a:srgbClr val="040C28"/>
                </a:solidFill>
                <a:effectLst/>
                <a:latin typeface="Google Sans"/>
              </a:rPr>
              <a:t>MEDIANA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 é o número central de uma lista de dados organizados de forma crescente ou decrescente, sendo uma medida de tendência central ou, de centralidade. Indica o centro da distribuição da variável, ou seja, é o valor acima do qual estão 50% dos valores da variável e abaixo os restantes 50% </a:t>
            </a:r>
          </a:p>
          <a:p>
            <a:endParaRPr lang="pt-BR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A </a:t>
            </a:r>
            <a:r>
              <a:rPr lang="pt-BR" b="1" i="0" dirty="0">
                <a:solidFill>
                  <a:srgbClr val="040C28"/>
                </a:solidFill>
                <a:effectLst/>
                <a:latin typeface="Google Sans"/>
              </a:rPr>
              <a:t>MODA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é o número que aparece mais vezes em um conjunto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391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60463-1ED0-6F18-DE9F-A5106CD7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Substituindo pelo valor médio, mediana e moda.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47BF-0E6A-FE38-F622-475ACA20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('dados3.csv')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 = </a:t>
            </a:r>
            <a:r>
              <a:rPr lang="pt-BR" dirty="0" err="1"/>
              <a:t>df</a:t>
            </a:r>
            <a:r>
              <a:rPr lang="pt-BR" dirty="0"/>
              <a:t>["Calorias"].</a:t>
            </a:r>
            <a:r>
              <a:rPr lang="pt-BR" b="1" dirty="0" err="1"/>
              <a:t>mean</a:t>
            </a:r>
            <a:r>
              <a:rPr lang="pt-BR" dirty="0"/>
              <a:t>()     #median ou </a:t>
            </a:r>
            <a:r>
              <a:rPr lang="pt-BR" dirty="0" err="1"/>
              <a:t>mode</a:t>
            </a:r>
            <a:r>
              <a:rPr lang="pt-BR" dirty="0"/>
              <a:t>()[0]</a:t>
            </a:r>
          </a:p>
          <a:p>
            <a:pPr marL="0" indent="0">
              <a:buNone/>
            </a:pPr>
            <a:r>
              <a:rPr lang="pt-BR" dirty="0"/>
              <a:t>				#mode retorna uma série, em cada posição,</a:t>
            </a:r>
          </a:p>
          <a:p>
            <a:pPr marL="0" indent="0">
              <a:buNone/>
            </a:pPr>
            <a:r>
              <a:rPr lang="pt-BR" dirty="0"/>
              <a:t>				#em ordem, volta o valor do maior para a 					#menor quantidade presente na série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["Calorias"].</a:t>
            </a:r>
            <a:r>
              <a:rPr lang="pt-BR" dirty="0" err="1"/>
              <a:t>fillna</a:t>
            </a:r>
            <a:r>
              <a:rPr lang="pt-BR" dirty="0"/>
              <a:t>(x, </a:t>
            </a:r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0638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D614A-93D1-207E-7EF9-A7515122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de tipo de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322F-50BE-40B0-D394-5EACEDE2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('dados3.csv')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df.to_string</a:t>
            </a:r>
            <a:r>
              <a:rPr lang="pt-BR" dirty="0"/>
              <a:t>())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['data'] = </a:t>
            </a:r>
            <a:r>
              <a:rPr lang="pt-BR" dirty="0" err="1"/>
              <a:t>pd.to_datetime</a:t>
            </a:r>
            <a:r>
              <a:rPr lang="pt-BR" dirty="0"/>
              <a:t>(</a:t>
            </a:r>
            <a:r>
              <a:rPr lang="pt-BR" dirty="0" err="1"/>
              <a:t>df</a:t>
            </a:r>
            <a:r>
              <a:rPr lang="pt-BR" dirty="0"/>
              <a:t>['data'], </a:t>
            </a:r>
            <a:r>
              <a:rPr lang="pt-BR" b="1" dirty="0" err="1"/>
              <a:t>format</a:t>
            </a:r>
            <a:r>
              <a:rPr lang="pt-BR" b="1" dirty="0"/>
              <a:t>='</a:t>
            </a:r>
            <a:r>
              <a:rPr lang="pt-BR" b="1" dirty="0" err="1"/>
              <a:t>mixed</a:t>
            </a:r>
            <a:r>
              <a:rPr lang="pt-BR" b="1" dirty="0"/>
              <a:t>’</a:t>
            </a:r>
            <a:r>
              <a:rPr lang="pt-BR" dirty="0"/>
              <a:t>) # vai corrigir os 									# registros 22 (</a:t>
            </a:r>
            <a:r>
              <a:rPr lang="pt-BR" dirty="0" err="1"/>
              <a:t>NaT</a:t>
            </a:r>
            <a:r>
              <a:rPr lang="pt-BR" dirty="0"/>
              <a:t>) e 									# 26 (vai formatar a data)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df.to_string</a:t>
            </a:r>
            <a:r>
              <a:rPr lang="pt-BR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95585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7F4B9-4D70-F434-5878-FEF5C60C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Limpar linhas que não tenham datas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43816-779D-17EA-F963-98601076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Mesmo código anterior, acrescentando a linha: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df.dropna</a:t>
            </a:r>
            <a:r>
              <a:rPr lang="en-US" dirty="0"/>
              <a:t>(subset=['data'], </a:t>
            </a:r>
            <a:r>
              <a:rPr lang="en-US" dirty="0" err="1"/>
              <a:t>inplace</a:t>
            </a:r>
            <a:r>
              <a:rPr lang="en-US" dirty="0"/>
              <a:t> = True)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3A1519-F0A1-39A8-D41A-FF165DC0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02" y="5191091"/>
            <a:ext cx="6749186" cy="707576"/>
          </a:xfrm>
          <a:prstGeom prst="rect">
            <a:avLst/>
          </a:prstGeom>
        </p:spPr>
      </p:pic>
      <p:sp>
        <p:nvSpPr>
          <p:cNvPr id="8" name="Seta: Dobrada 7">
            <a:extLst>
              <a:ext uri="{FF2B5EF4-FFF2-40B4-BE49-F238E27FC236}">
                <a16:creationId xmlns:a16="http://schemas.microsoft.com/office/drawing/2014/main" id="{FE04D8F4-993E-BC01-5F26-265EF8248681}"/>
              </a:ext>
            </a:extLst>
          </p:cNvPr>
          <p:cNvSpPr/>
          <p:nvPr/>
        </p:nvSpPr>
        <p:spPr>
          <a:xfrm flipV="1">
            <a:off x="3757501" y="4717880"/>
            <a:ext cx="1378226" cy="104526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ABD83E-D91F-F10D-1BB1-A9D3D1BCA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1" y="3478662"/>
            <a:ext cx="6987777" cy="10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9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912C8-7096-234E-10D6-A62F5685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dados errados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626479-D192-DC38-CF63-672F4A66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('dados3.csv')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df.loc</a:t>
            </a:r>
            <a:r>
              <a:rPr lang="en-US" dirty="0"/>
              <a:t>[7, '</a:t>
            </a:r>
            <a:r>
              <a:rPr lang="en-US" dirty="0" err="1"/>
              <a:t>Duracao</a:t>
            </a:r>
            <a:r>
              <a:rPr lang="en-US" dirty="0"/>
              <a:t>'] = 45 # </a:t>
            </a:r>
            <a:r>
              <a:rPr lang="en-US" dirty="0" err="1"/>
              <a:t>ajusta</a:t>
            </a:r>
            <a:r>
              <a:rPr lang="en-US" dirty="0"/>
              <a:t> o </a:t>
            </a:r>
            <a:r>
              <a:rPr lang="en-US" dirty="0" err="1"/>
              <a:t>registro</a:t>
            </a:r>
            <a:r>
              <a:rPr lang="en-US" dirty="0"/>
              <a:t> 7 para o valor </a:t>
            </a:r>
            <a:r>
              <a:rPr lang="en-US" dirty="0" err="1"/>
              <a:t>desejado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462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A39DD-FF65-3A17-9CE8-2ED3CCF9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 ser utilizado para vários registros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276BC3-1BD7-7A44-C901-7F5313BD4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5723"/>
            <a:ext cx="10650415" cy="4641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('dados3.csv')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x in </a:t>
            </a:r>
            <a:r>
              <a:rPr lang="en-US" dirty="0" err="1"/>
              <a:t>df.index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if </a:t>
            </a:r>
            <a:r>
              <a:rPr lang="en-US" dirty="0" err="1"/>
              <a:t>df.loc</a:t>
            </a:r>
            <a:r>
              <a:rPr lang="en-US" dirty="0"/>
              <a:t>[x, "</a:t>
            </a:r>
            <a:r>
              <a:rPr lang="en-US" dirty="0" err="1"/>
              <a:t>Duracao</a:t>
            </a:r>
            <a:r>
              <a:rPr lang="en-US" dirty="0"/>
              <a:t>"] &gt; 120: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df.loc</a:t>
            </a:r>
            <a:r>
              <a:rPr lang="en-US" dirty="0"/>
              <a:t>[x, "</a:t>
            </a:r>
            <a:r>
              <a:rPr lang="en-US" dirty="0" err="1"/>
              <a:t>Duracao</a:t>
            </a:r>
            <a:r>
              <a:rPr lang="en-US" dirty="0"/>
              <a:t>"] = 120 </a:t>
            </a:r>
            <a:r>
              <a:rPr lang="pt-BR" dirty="0"/>
              <a:t># Altera o valor da coluna </a:t>
            </a:r>
            <a:r>
              <a:rPr lang="pt-BR" dirty="0" err="1"/>
              <a:t>Duracao</a:t>
            </a:r>
            <a:r>
              <a:rPr lang="pt-BR" dirty="0"/>
              <a:t> de </a:t>
            </a:r>
          </a:p>
          <a:p>
            <a:pPr marL="0" indent="0">
              <a:buNone/>
            </a:pPr>
            <a:r>
              <a:rPr lang="pt-BR" dirty="0"/>
              <a:t>			       # uma determinada linha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</a:t>
            </a:r>
          </a:p>
          <a:p>
            <a:pPr marL="0" indent="0">
              <a:buNone/>
            </a:pPr>
            <a:r>
              <a:rPr lang="pt-BR" dirty="0"/>
              <a:t>for x in </a:t>
            </a:r>
            <a:r>
              <a:rPr lang="pt-BR" dirty="0" err="1"/>
              <a:t>df.index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df.loc</a:t>
            </a:r>
            <a:r>
              <a:rPr lang="pt-BR" dirty="0"/>
              <a:t>[x, "</a:t>
            </a:r>
            <a:r>
              <a:rPr lang="pt-BR" dirty="0" err="1"/>
              <a:t>Duracao</a:t>
            </a:r>
            <a:r>
              <a:rPr lang="pt-BR" dirty="0"/>
              <a:t>"] &gt; 120: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df.drop</a:t>
            </a:r>
            <a:r>
              <a:rPr lang="pt-BR" dirty="0"/>
              <a:t>(x, </a:t>
            </a:r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   # Elimina a linha</a:t>
            </a:r>
          </a:p>
        </p:txBody>
      </p:sp>
    </p:spTree>
    <p:extLst>
      <p:ext uri="{BB962C8B-B14F-4D97-AF65-F5344CB8AC3E}">
        <p14:creationId xmlns:p14="http://schemas.microsoft.com/office/powerpoint/2010/main" val="46724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31AFD-1141-2F29-822B-5967D252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– Criar e gravar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A70E5-3DA1-12A3-AB23-0DE94136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1º passo – criar um arquivo. </a:t>
            </a:r>
          </a:p>
          <a:p>
            <a:pPr marL="0" indent="0">
              <a:buNone/>
            </a:pPr>
            <a:r>
              <a:rPr lang="pt-BR" dirty="0"/>
              <a:t>f = open ("meuArquivo.</a:t>
            </a:r>
            <a:r>
              <a:rPr lang="pt-BR" dirty="0" err="1"/>
              <a:t>txt</a:t>
            </a:r>
            <a:r>
              <a:rPr lang="pt-BR" dirty="0"/>
              <a:t>","x")</a:t>
            </a:r>
          </a:p>
          <a:p>
            <a:r>
              <a:rPr lang="pt-BR" b="1" dirty="0"/>
              <a:t>2º Passo – abrir o arquivo para escrever algo nele (</a:t>
            </a:r>
            <a:r>
              <a:rPr lang="pt-BR" b="1" dirty="0" err="1"/>
              <a:t>append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dirty="0"/>
              <a:t>f = open ("meuArquivo.</a:t>
            </a:r>
            <a:r>
              <a:rPr lang="pt-BR" dirty="0" err="1"/>
              <a:t>txt</a:t>
            </a:r>
            <a:r>
              <a:rPr lang="pt-BR" dirty="0"/>
              <a:t>","a")</a:t>
            </a:r>
          </a:p>
          <a:p>
            <a:pPr marL="0" indent="0">
              <a:buNone/>
            </a:pPr>
            <a:r>
              <a:rPr lang="pt-BR" dirty="0" err="1"/>
              <a:t>f.write</a:t>
            </a:r>
            <a:r>
              <a:rPr lang="pt-BR" dirty="0"/>
              <a:t> ("Minha primeira linha.")</a:t>
            </a:r>
          </a:p>
          <a:p>
            <a:pPr marL="0" indent="0">
              <a:buNone/>
            </a:pPr>
            <a:r>
              <a:rPr lang="pt-BR" dirty="0" err="1"/>
              <a:t>f.write</a:t>
            </a:r>
            <a:r>
              <a:rPr lang="pt-BR" dirty="0"/>
              <a:t> ("Minha segunda linha.\</a:t>
            </a:r>
            <a:r>
              <a:rPr lang="pt-BR" dirty="0" err="1"/>
              <a:t>nTerceira</a:t>
            </a:r>
            <a:r>
              <a:rPr lang="pt-BR" dirty="0"/>
              <a:t> linha")</a:t>
            </a:r>
          </a:p>
          <a:p>
            <a:r>
              <a:rPr lang="pt-BR" b="1" dirty="0"/>
              <a:t>3º Passo – fechar o arquivo</a:t>
            </a:r>
          </a:p>
          <a:p>
            <a:pPr marL="0" indent="0">
              <a:buNone/>
            </a:pPr>
            <a:r>
              <a:rPr lang="pt-BR" dirty="0" err="1"/>
              <a:t>f.close</a:t>
            </a:r>
            <a:r>
              <a:rPr lang="pt-BR" dirty="0"/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1ED660-F9D7-F34B-AF80-14B848721999}"/>
              </a:ext>
            </a:extLst>
          </p:cNvPr>
          <p:cNvSpPr txBox="1"/>
          <p:nvPr/>
        </p:nvSpPr>
        <p:spPr>
          <a:xfrm>
            <a:off x="5860474" y="1690688"/>
            <a:ext cx="369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tentar criar um arquivo que já existe vai dar pau!</a:t>
            </a:r>
          </a:p>
        </p:txBody>
      </p:sp>
    </p:spTree>
    <p:extLst>
      <p:ext uri="{BB962C8B-B14F-4D97-AF65-F5344CB8AC3E}">
        <p14:creationId xmlns:p14="http://schemas.microsoft.com/office/powerpoint/2010/main" val="219470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8538-BDBD-B34D-4361-B685DD11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duplicatas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4171C-A71F-7523-7D21-412DA3D9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pandas as </a:t>
            </a:r>
            <a:r>
              <a:rPr lang="pt-BR" dirty="0" err="1"/>
              <a:t>pd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</a:t>
            </a:r>
            <a:r>
              <a:rPr lang="pt-BR" dirty="0"/>
              <a:t> = </a:t>
            </a:r>
            <a:r>
              <a:rPr lang="pt-BR" dirty="0" err="1"/>
              <a:t>pd.read_csv</a:t>
            </a:r>
            <a:r>
              <a:rPr lang="pt-BR" dirty="0"/>
              <a:t>('dados3.csv')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df.duplicated</a:t>
            </a:r>
            <a:r>
              <a:rPr lang="pt-BR" dirty="0"/>
              <a:t>()) # Mostra as linhas duplicadas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df.drop_duplicates</a:t>
            </a:r>
            <a:r>
              <a:rPr lang="pt-BR" dirty="0"/>
              <a:t>(</a:t>
            </a:r>
            <a:r>
              <a:rPr lang="pt-BR" dirty="0" err="1"/>
              <a:t>inplace</a:t>
            </a:r>
            <a:r>
              <a:rPr lang="pt-BR" dirty="0"/>
              <a:t> = </a:t>
            </a:r>
            <a:r>
              <a:rPr lang="pt-BR" dirty="0" err="1"/>
              <a:t>True</a:t>
            </a:r>
            <a:r>
              <a:rPr lang="pt-BR" dirty="0"/>
              <a:t>) # Remove as linhas duplicadas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print(</a:t>
            </a:r>
            <a:r>
              <a:rPr lang="pt-BR" dirty="0" err="1"/>
              <a:t>df.to_string</a:t>
            </a:r>
            <a:r>
              <a:rPr lang="pt-BR" dirty="0"/>
              <a:t>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05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4D14-F3D3-999A-1839-06D8B34C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Plotando os dados em um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C682B-24E3-52F6-38F4-0900ADE6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('dados3.csv')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df.plot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603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CFDFF-138B-7233-E172-7DED847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Pizza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68E5E-39B1-C983-358F-8CD5277371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('dados4.csv')</a:t>
            </a:r>
          </a:p>
          <a:p>
            <a:pPr marL="0" indent="0">
              <a:buNone/>
            </a:pPr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numA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 err="1"/>
              <a:t>numB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 err="1"/>
              <a:t>vetNumeros</a:t>
            </a:r>
            <a:r>
              <a:rPr lang="pt-BR" dirty="0"/>
              <a:t> = </a:t>
            </a:r>
            <a:r>
              <a:rPr lang="pt-BR" dirty="0" err="1"/>
              <a:t>df</a:t>
            </a:r>
            <a:r>
              <a:rPr lang="pt-BR" dirty="0"/>
              <a:t>['</a:t>
            </a:r>
            <a:r>
              <a:rPr lang="pt-BR" dirty="0" err="1"/>
              <a:t>survived</a:t>
            </a:r>
            <a:r>
              <a:rPr lang="pt-BR" dirty="0"/>
              <a:t>']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9DE00-9E97-4B8D-7520-1CACA6B204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for item in </a:t>
            </a:r>
            <a:r>
              <a:rPr lang="pt-BR" dirty="0" err="1"/>
              <a:t>vetNumeros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</a:t>
            </a:r>
            <a:r>
              <a:rPr lang="pt-BR" dirty="0" err="1"/>
              <a:t>if</a:t>
            </a:r>
            <a:r>
              <a:rPr lang="pt-BR" dirty="0"/>
              <a:t> item == 0:  #verifica se o registro 		  #é 0. A coluna só tem 		  #registros 0 e 1.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numA</a:t>
            </a:r>
            <a:r>
              <a:rPr lang="pt-BR" dirty="0"/>
              <a:t> += 1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numB</a:t>
            </a:r>
            <a:r>
              <a:rPr lang="pt-BR" dirty="0"/>
              <a:t> += 1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dados = [</a:t>
            </a:r>
            <a:r>
              <a:rPr lang="pt-BR" dirty="0" err="1"/>
              <a:t>numA,numB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 err="1"/>
              <a:t>plt.pie</a:t>
            </a:r>
            <a:r>
              <a:rPr lang="pt-BR" dirty="0"/>
              <a:t>(dados, </a:t>
            </a:r>
            <a:r>
              <a:rPr lang="pt-BR" dirty="0" err="1"/>
              <a:t>labels</a:t>
            </a:r>
            <a:r>
              <a:rPr lang="pt-BR" dirty="0"/>
              <a:t> = ['Números 0',' Números 1']) </a:t>
            </a:r>
          </a:p>
          <a:p>
            <a:pPr marL="0" indent="0">
              <a:buNone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349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35724-9BC9-73BD-D93E-F7473BBD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de dispersão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7D8598-55DD-31C7-CF55-A60A1347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plt.scatter</a:t>
            </a:r>
            <a:r>
              <a:rPr lang="pt-BR" dirty="0"/>
              <a:t> ( x, y)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plt.title</a:t>
            </a:r>
            <a:r>
              <a:rPr lang="pt-BR" dirty="0"/>
              <a:t>(&lt;Título do Gráfico&gt;)</a:t>
            </a:r>
          </a:p>
          <a:p>
            <a:pPr marL="0" indent="0">
              <a:buNone/>
            </a:pPr>
            <a:r>
              <a:rPr lang="pt-BR" dirty="0" err="1"/>
              <a:t>plt.xlabel</a:t>
            </a:r>
            <a:r>
              <a:rPr lang="pt-BR" dirty="0"/>
              <a:t>(&lt;</a:t>
            </a:r>
            <a:r>
              <a:rPr lang="pt-BR" dirty="0" err="1"/>
              <a:t>Label</a:t>
            </a:r>
            <a:r>
              <a:rPr lang="pt-BR" dirty="0"/>
              <a:t> do eixo X&gt;) </a:t>
            </a:r>
          </a:p>
          <a:p>
            <a:pPr marL="0" indent="0">
              <a:buNone/>
            </a:pPr>
            <a:r>
              <a:rPr lang="pt-BR" dirty="0" err="1"/>
              <a:t>plt.ylabel</a:t>
            </a:r>
            <a:r>
              <a:rPr lang="pt-BR" dirty="0"/>
              <a:t>(&lt;</a:t>
            </a:r>
            <a:r>
              <a:rPr lang="pt-BR" dirty="0" err="1"/>
              <a:t>Label</a:t>
            </a:r>
            <a:r>
              <a:rPr lang="pt-BR" dirty="0"/>
              <a:t> do eixo X&gt;)</a:t>
            </a:r>
          </a:p>
        </p:txBody>
      </p:sp>
    </p:spTree>
    <p:extLst>
      <p:ext uri="{BB962C8B-B14F-4D97-AF65-F5344CB8AC3E}">
        <p14:creationId xmlns:p14="http://schemas.microsoft.com/office/powerpoint/2010/main" val="2762915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pt-BR"/>
              <a:t>“Causos” – um pouco de experiência…</a:t>
            </a:r>
            <a:endParaRPr/>
          </a:p>
        </p:txBody>
      </p:sp>
      <p:sp>
        <p:nvSpPr>
          <p:cNvPr id="508" name="Google Shape;50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dos maiores clientes/compradores não exige que vc tenha marca, local físico de trabalho, vendedores… 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Vc, seu conhecimento, um notebook e um link de internet.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Dever de casa</a:t>
            </a:r>
            <a:endParaRPr dirty="0"/>
          </a:p>
        </p:txBody>
      </p:sp>
      <p:sp>
        <p:nvSpPr>
          <p:cNvPr id="347" name="Google Shape;34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Trabalhando com Sets: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Crie uma lista contendo os seguintes elementos: "maçã", "banana", "laranja", "uva", "maçã", "melão", "mamão" e "banana".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Crie um arquivo chamado minhas_frutas.txt e grave nele os nomes das frutas do conjunto, com uma quantidade aleatória entre 0 e 100 para cada registro.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.</a:t>
            </a:r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/>
              <a:t>Abra o arquivo, leia e exiba seu conteúdo no console através de um Data Frame  com os nomes das colunas: Fruta e quantidade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Atente-se </a:t>
            </a:r>
            <a:r>
              <a:rPr lang="pt-BR" dirty="0"/>
              <a:t>que há frutas repetidas no arquivo e as suas quantidades devem ser somadas.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C787E-EC6D-7070-683D-B4085234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A9D9B-67AE-A3AA-2DAA-C5769AF0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Descrição do Trabalho</a:t>
            </a:r>
          </a:p>
          <a:p>
            <a:r>
              <a:rPr lang="pt-BR" dirty="0"/>
              <a:t>O grupo deverá desenvolver um </a:t>
            </a:r>
            <a:r>
              <a:rPr lang="pt-BR" b="1" dirty="0"/>
              <a:t>analisador de dados</a:t>
            </a:r>
            <a:r>
              <a:rPr lang="pt-BR" dirty="0"/>
              <a:t> que carregue, processe e visualize informações de um conjunto de dados fornecido*. </a:t>
            </a:r>
          </a:p>
          <a:p>
            <a:endParaRPr lang="pt-BR" dirty="0"/>
          </a:p>
          <a:p>
            <a:r>
              <a:rPr lang="pt-BR" dirty="0"/>
              <a:t>O sistema deve ser implementado em </a:t>
            </a:r>
            <a:r>
              <a:rPr lang="pt-BR" b="1" dirty="0"/>
              <a:t>Python</a:t>
            </a:r>
            <a:r>
              <a:rPr lang="pt-BR" dirty="0"/>
              <a:t>, utilizando as bibliotecas </a:t>
            </a:r>
            <a:r>
              <a:rPr lang="pt-BR" b="1" dirty="0"/>
              <a:t>Pandas</a:t>
            </a:r>
            <a:r>
              <a:rPr lang="pt-BR" dirty="0"/>
              <a:t> para manipulação de dados e </a:t>
            </a:r>
            <a:r>
              <a:rPr lang="pt-BR" b="1" dirty="0" err="1"/>
              <a:t>Matplotlib</a:t>
            </a:r>
            <a:r>
              <a:rPr lang="pt-BR" dirty="0"/>
              <a:t> para visualização gráfica. O trabalho deverá seguir o padrão de desenvolvimento </a:t>
            </a:r>
            <a:r>
              <a:rPr lang="pt-BR" b="1" dirty="0"/>
              <a:t>PEP 8 – </a:t>
            </a:r>
            <a:r>
              <a:rPr lang="pt-BR" b="1" dirty="0" err="1"/>
              <a:t>Style</a:t>
            </a:r>
            <a:r>
              <a:rPr lang="pt-BR" b="1" dirty="0"/>
              <a:t> </a:t>
            </a:r>
            <a:r>
              <a:rPr lang="pt-BR" b="1" dirty="0" err="1"/>
              <a:t>Guide</a:t>
            </a:r>
            <a:r>
              <a:rPr lang="pt-BR" b="1" dirty="0"/>
              <a:t> for Python </a:t>
            </a:r>
            <a:r>
              <a:rPr lang="pt-BR" b="1" dirty="0" err="1"/>
              <a:t>Code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referência</a:t>
            </a:r>
            <a:r>
              <a:rPr lang="pt-BR" dirty="0"/>
              <a:t>) </a:t>
            </a:r>
            <a:r>
              <a:rPr lang="pt-BR" b="1" dirty="0">
                <a:highlight>
                  <a:srgbClr val="FFFF00"/>
                </a:highlight>
              </a:rPr>
              <a:t>(1 ponto).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*https://www.kaggle.com/datasets/mahmoudelhemaly/students-grading-dataset</a:t>
            </a:r>
          </a:p>
        </p:txBody>
      </p:sp>
    </p:spTree>
    <p:extLst>
      <p:ext uri="{BB962C8B-B14F-4D97-AF65-F5344CB8AC3E}">
        <p14:creationId xmlns:p14="http://schemas.microsoft.com/office/powerpoint/2010/main" val="1024696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41327-AEDF-61D0-E570-9916688C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– Apresentar na aula seguinte a prova.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4FB67-8DB3-EA06-EBD8-63D60575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b="1" dirty="0"/>
              <a:t>Requisitos do Projeto – Itens:</a:t>
            </a:r>
          </a:p>
          <a:p>
            <a:pPr marL="285750" indent="-285750">
              <a:buFont typeface="+mj-lt"/>
              <a:buAutoNum type="arabicPeriod"/>
            </a:pPr>
            <a:r>
              <a:rPr lang="pt-BR" dirty="0"/>
              <a:t>O programa deve permitir o carregamento de um arquivo </a:t>
            </a:r>
            <a:r>
              <a:rPr lang="pt-BR" b="1" dirty="0"/>
              <a:t>CSV ou JSON </a:t>
            </a:r>
            <a:r>
              <a:rPr lang="pt-BR" dirty="0"/>
              <a:t>com dados de alunos (</a:t>
            </a:r>
            <a:r>
              <a:rPr lang="pt-BR" dirty="0" err="1"/>
              <a:t>students-grading-dataset</a:t>
            </a:r>
            <a:r>
              <a:rPr lang="pt-BR" dirty="0"/>
              <a:t>). </a:t>
            </a:r>
            <a:r>
              <a:rPr lang="pt-BR" dirty="0">
                <a:highlight>
                  <a:srgbClr val="FFFF00"/>
                </a:highlight>
              </a:rPr>
              <a:t>(1 ponto)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Perguntar ao usuário o caminho do arquivo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usuário deve poder visualizar um resumo estatístico dos dados carregados.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dirty="0"/>
              <a:t>Quantidade de dados carregados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dirty="0"/>
              <a:t>Quantidade de homens e mulheres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dirty="0"/>
              <a:t>Quantos registros sem dados sobre a educação dos pais.</a:t>
            </a:r>
          </a:p>
          <a:p>
            <a:pPr marL="285750" indent="-285750">
              <a:buFont typeface="+mj-lt"/>
              <a:buAutoNum type="arabicPeriod"/>
            </a:pPr>
            <a:r>
              <a:rPr lang="pt-BR" dirty="0"/>
              <a:t>Limpeza de dados </a:t>
            </a:r>
            <a:r>
              <a:rPr lang="pt-BR" dirty="0">
                <a:highlight>
                  <a:srgbClr val="FFFF00"/>
                </a:highlight>
              </a:rPr>
              <a:t>(3 pontos)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Remover os registros que tem a educação dos pais vazios.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Alterar os dados de presença (</a:t>
            </a:r>
            <a:r>
              <a:rPr lang="pt-BR" dirty="0" err="1"/>
              <a:t>Attendance</a:t>
            </a:r>
            <a:r>
              <a:rPr lang="pt-BR" dirty="0"/>
              <a:t>) que estão </a:t>
            </a:r>
            <a:r>
              <a:rPr lang="pt-BR" dirty="0" err="1"/>
              <a:t>null</a:t>
            </a:r>
            <a:r>
              <a:rPr lang="pt-BR" dirty="0"/>
              <a:t> para a mediana.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Apresentar o somatório de </a:t>
            </a:r>
            <a:r>
              <a:rPr lang="pt-BR" dirty="0" err="1"/>
              <a:t>Attendance</a:t>
            </a:r>
            <a:r>
              <a:rPr lang="pt-BR" dirty="0"/>
              <a:t>.</a:t>
            </a:r>
          </a:p>
          <a:p>
            <a:pPr marL="285750" indent="-285750">
              <a:buFont typeface="+mj-lt"/>
              <a:buAutoNum type="arabicPeriod"/>
            </a:pPr>
            <a:r>
              <a:rPr lang="pt-BR" dirty="0"/>
              <a:t>Consulta a dados </a:t>
            </a:r>
            <a:r>
              <a:rPr lang="pt-BR" dirty="0">
                <a:highlight>
                  <a:srgbClr val="FFFF00"/>
                </a:highlight>
              </a:rPr>
              <a:t>(2 pontos)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usuário pode escolher uma das colunas e o sistema deve apresentar: média, mediana, moda, desvio padrão dos dados daquela coluna.</a:t>
            </a:r>
          </a:p>
          <a:p>
            <a:pPr marL="285750" indent="-285750">
              <a:buFont typeface="+mj-lt"/>
              <a:buAutoNum type="arabicPeriod"/>
            </a:pPr>
            <a:r>
              <a:rPr lang="pt-BR" dirty="0"/>
              <a:t>Gráficos </a:t>
            </a:r>
            <a:r>
              <a:rPr lang="pt-BR" dirty="0">
                <a:highlight>
                  <a:srgbClr val="FFFF00"/>
                </a:highlight>
              </a:rPr>
              <a:t>(3 pontos)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sistema deve produzir gráfico de dispersão para “horas de sono” x “nota final”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Gráfico de barras – idade x média das notas intermediárias (</a:t>
            </a:r>
            <a:r>
              <a:rPr lang="pt-BR" dirty="0" err="1"/>
              <a:t>midterm_Score</a:t>
            </a:r>
            <a:r>
              <a:rPr lang="pt-B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Gráfico de pizza para as idades (Agrupadas: até 17; 18 a 21; 21 a 24; 25 ou mais).</a:t>
            </a:r>
          </a:p>
          <a:p>
            <a:pPr marL="1200150" lvl="2" indent="-285750">
              <a:buFont typeface="+mj-lt"/>
              <a:buAutoNum type="arabicPeriod"/>
            </a:pPr>
            <a:endParaRPr lang="pt-BR" dirty="0"/>
          </a:p>
          <a:p>
            <a:pPr marL="742950" lvl="1" indent="-285750">
              <a:buFont typeface="+mj-lt"/>
              <a:buAutoNum type="arabicPeriod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73104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37210-43EC-3B1D-54B2-95E4F4AB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E684B-C844-B98B-22A6-860FE514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sistema que não importar os dados OU travar durante a execução do código, seja por bug ou por não validação de entrada de usuário – 0 PONTOS.</a:t>
            </a:r>
          </a:p>
          <a:p>
            <a:pPr lvl="1"/>
            <a:r>
              <a:rPr lang="pt-BR" dirty="0"/>
              <a:t>Validar, entre outros, se o caminho do arquivo existe, se a coluna para a qual se está pedindo as médias, modas... É uma coluna numérica.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Pontos extras (o máximo de pontos do trabalho é 10! Se passar, fica com apenas com 10)</a:t>
            </a:r>
          </a:p>
          <a:p>
            <a:pPr lvl="1"/>
            <a:r>
              <a:rPr lang="pt-BR" dirty="0"/>
              <a:t>1 ponto: Documentação utilizando </a:t>
            </a:r>
            <a:r>
              <a:rPr lang="pt-BR" dirty="0" err="1"/>
              <a:t>docstrings</a:t>
            </a:r>
            <a:r>
              <a:rPr lang="pt-BR" dirty="0"/>
              <a:t>. </a:t>
            </a:r>
          </a:p>
          <a:p>
            <a:pPr lvl="2"/>
            <a:r>
              <a:rPr lang="pt-BR" dirty="0"/>
              <a:t>O resultado deve ser apresentado utilizando o </a:t>
            </a:r>
            <a:r>
              <a:rPr lang="pt-BR" dirty="0" err="1"/>
              <a:t>Sphinx</a:t>
            </a:r>
            <a:r>
              <a:rPr lang="pt-BR" dirty="0"/>
              <a:t>, </a:t>
            </a:r>
            <a:r>
              <a:rPr lang="pt-BR" dirty="0" err="1"/>
              <a:t>pydoc</a:t>
            </a:r>
            <a:r>
              <a:rPr lang="pt-BR" dirty="0"/>
              <a:t> ou </a:t>
            </a:r>
            <a:r>
              <a:rPr lang="pt-BR" dirty="0" err="1"/>
              <a:t>MkDocs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0,1 ponto para cada função que tiver controle de erro (máximo 1 ponto).</a:t>
            </a:r>
          </a:p>
          <a:p>
            <a:pPr lvl="1"/>
            <a:r>
              <a:rPr lang="pt-BR" dirty="0"/>
              <a:t>1 ponto se o sistema tiver um log de ações do usuário (todas).</a:t>
            </a:r>
          </a:p>
          <a:p>
            <a:pPr lvl="2"/>
            <a:r>
              <a:rPr lang="pt-BR" dirty="0"/>
              <a:t>Nesse caso deve pedir o nome do usuário como entrada (nesse caso não precisa ter crítica, exceto se é um nome composto APENAS por caracteres, com ao menos 3. Os nomes podem ser duplicados).</a:t>
            </a:r>
          </a:p>
          <a:p>
            <a:pPr lvl="1"/>
            <a:r>
              <a:rPr lang="pt-BR" dirty="0"/>
              <a:t>1 ponto se o </a:t>
            </a:r>
            <a:r>
              <a:rPr lang="pt-BR" dirty="0" err="1"/>
              <a:t>git</a:t>
            </a:r>
            <a:r>
              <a:rPr lang="pt-BR" dirty="0"/>
              <a:t> do projeto “contar” a história da evolução. Com </a:t>
            </a:r>
            <a:r>
              <a:rPr lang="pt-BR" dirty="0" err="1"/>
              <a:t>commits</a:t>
            </a:r>
            <a:r>
              <a:rPr lang="pt-BR" dirty="0"/>
              <a:t> de todos alunos, evoluções, controle de bugs, etc...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787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D3CAD-A77A-7D64-8696-ADE52BB5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1E5FD-4B0E-FFA5-C860-62BE8AF4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Grupos de até quatro integrantes.</a:t>
            </a:r>
          </a:p>
          <a:p>
            <a:endParaRPr lang="pt-BR" dirty="0"/>
          </a:p>
          <a:p>
            <a:r>
              <a:rPr lang="pt-BR" dirty="0"/>
              <a:t>No dia da apresentação todos devem estar presentes. Quem não estiver não recebe os pontos do projeto. </a:t>
            </a:r>
          </a:p>
          <a:p>
            <a:pPr lvl="1"/>
            <a:r>
              <a:rPr lang="pt-BR" dirty="0"/>
              <a:t>Em caso de atestado médico, o aluno poderá fazer a apresentação na aula seguinte e/ou participar por vídeo – responsabilidade do grupo conseguir o acesso.</a:t>
            </a:r>
          </a:p>
          <a:p>
            <a:endParaRPr lang="pt-BR" dirty="0"/>
          </a:p>
          <a:p>
            <a:r>
              <a:rPr lang="pt-BR" dirty="0"/>
              <a:t>A nota é do grupo. Perguntas serão feitas para os membros do grupo durante a apresentação sobre o código apresentado.</a:t>
            </a:r>
          </a:p>
          <a:p>
            <a:endParaRPr lang="pt-BR" dirty="0"/>
          </a:p>
          <a:p>
            <a:r>
              <a:rPr lang="pt-BR" dirty="0"/>
              <a:t>As apresentações podem ser iniciadas até (quantidade de grupos restante)*15minutos – horário de término da aula.</a:t>
            </a:r>
          </a:p>
          <a:p>
            <a:pPr lvl="1"/>
            <a:r>
              <a:rPr lang="pt-BR" dirty="0"/>
              <a:t>Se estourar esse prazo, o grupo da vez será sorteado.</a:t>
            </a:r>
          </a:p>
          <a:p>
            <a:pPr lvl="1"/>
            <a:r>
              <a:rPr lang="pt-BR" dirty="0"/>
              <a:t>Ao iniciar a apresentação não pode alterar mais nada (Arquivos, códigos, parâmetros, caminhos, permissões....)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55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0EF6C-622E-2A25-92E5-57C05E7B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A5F3AB-4C15-EA58-55EB-0BBB9F9E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if</a:t>
            </a:r>
            <a:r>
              <a:rPr lang="pt-BR" dirty="0"/>
              <a:t> condição:</a:t>
            </a:r>
          </a:p>
          <a:p>
            <a:pPr marL="0" indent="0">
              <a:buNone/>
            </a:pPr>
            <a:r>
              <a:rPr lang="pt-BR" sz="2400" dirty="0"/>
              <a:t>    código1 (executa todas as linhas iniciadas na mesma coluna – indentação)</a:t>
            </a:r>
          </a:p>
          <a:p>
            <a:pPr marL="0" indent="0">
              <a:buNone/>
            </a:pPr>
            <a:r>
              <a:rPr lang="pt-BR" sz="2400" dirty="0" err="1"/>
              <a:t>elif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    código2 (executa todas as linhas iniciadas na mesma coluna – indentação)</a:t>
            </a:r>
          </a:p>
          <a:p>
            <a:pPr marL="0" indent="0">
              <a:buNone/>
            </a:pPr>
            <a:r>
              <a:rPr lang="pt-BR" sz="2400" dirty="0" err="1"/>
              <a:t>else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    código3 (executa todas as linhas iniciadas na mesma coluna – indentação)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Código 4 (fora da condição </a:t>
            </a:r>
            <a:r>
              <a:rPr lang="pt-BR" sz="2400" dirty="0" err="1"/>
              <a:t>if</a:t>
            </a:r>
            <a:r>
              <a:rPr lang="pt-B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6182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0D80AF7-ED78-FEFF-1D9E-39FEC31D33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03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Alex Solis &quot;That's All Folks!&quot; Print">
            <a:extLst>
              <a:ext uri="{FF2B5EF4-FFF2-40B4-BE49-F238E27FC236}">
                <a16:creationId xmlns:a16="http://schemas.microsoft.com/office/drawing/2014/main" id="{0A154907-0621-5AA6-5661-FB699206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0B080C1-4C78-26A1-A3CA-D4892C1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63D4CC-7B9B-F497-D128-8FB463D2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For no Python funciona apenas para listas.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lstMinhaLista</a:t>
            </a:r>
            <a:r>
              <a:rPr lang="pt-BR" dirty="0"/>
              <a:t> = [1,2,3,4,5]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 </a:t>
            </a:r>
            <a:r>
              <a:rPr lang="pt-BR" dirty="0" err="1"/>
              <a:t>qlqNome</a:t>
            </a:r>
            <a:r>
              <a:rPr lang="pt-BR" dirty="0"/>
              <a:t> in </a:t>
            </a:r>
            <a:r>
              <a:rPr lang="pt-BR" dirty="0" err="1"/>
              <a:t>lstMinhaLista</a:t>
            </a:r>
            <a:r>
              <a:rPr lang="pt-BR" dirty="0"/>
              <a:t>: # O primeiro parâmetro é uma variável </a:t>
            </a:r>
          </a:p>
          <a:p>
            <a:pPr marL="0" indent="0">
              <a:buNone/>
            </a:pPr>
            <a:r>
              <a:rPr lang="pt-BR" dirty="0"/>
              <a:t>                              # que pode ter qualquer nome.</a:t>
            </a:r>
          </a:p>
          <a:p>
            <a:pPr marL="0" indent="0">
              <a:buNone/>
            </a:pPr>
            <a:r>
              <a:rPr lang="pt-BR" dirty="0"/>
              <a:t>                              # o segundo parâmetro (depois do IN) </a:t>
            </a:r>
          </a:p>
          <a:p>
            <a:pPr marL="0" indent="0">
              <a:buNone/>
            </a:pPr>
            <a:r>
              <a:rPr lang="pt-BR" dirty="0"/>
              <a:t>                              # é o nome da lista que você quer percorrer.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print (</a:t>
            </a:r>
            <a:r>
              <a:rPr lang="pt-BR" dirty="0" err="1"/>
              <a:t>qlqNome</a:t>
            </a:r>
            <a:r>
              <a:rPr lang="pt-BR"/>
              <a:t>) 	# </a:t>
            </a:r>
            <a:r>
              <a:rPr lang="pt-BR" dirty="0"/>
              <a:t>Vai imprimir ‘de 1 a 5, sendo um número </a:t>
            </a:r>
            <a:r>
              <a:rPr lang="pt-BR"/>
              <a:t>embaixo do 			# outro.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98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11ECF-EEE0-69D0-7EDD-C3DED12E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D68A6-2ACD-02DD-81F3-85435062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lstMinhaLista1 = [1,2,3]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print (1 in lstMinhaLista1)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0C1A9-0658-B978-117F-AFA3D32F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max</a:t>
            </a:r>
            <a:r>
              <a:rPr lang="pt-BR" dirty="0"/>
              <a:t> e min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10B0D-CCE5-244C-F722-C97D91B2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lstMinhaLista1 = [1,2,3,4,5]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</a:t>
            </a:r>
            <a:r>
              <a:rPr lang="pt-BR" dirty="0" err="1"/>
              <a:t>max</a:t>
            </a:r>
            <a:r>
              <a:rPr lang="pt-BR" dirty="0"/>
              <a:t>(lstMinhaLista1))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print (min(lstMinhaLista1))</a:t>
            </a:r>
          </a:p>
        </p:txBody>
      </p:sp>
    </p:spTree>
    <p:extLst>
      <p:ext uri="{BB962C8B-B14F-4D97-AF65-F5344CB8AC3E}">
        <p14:creationId xmlns:p14="http://schemas.microsoft.com/office/powerpoint/2010/main" val="3247201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17763</TotalTime>
  <Words>3329</Words>
  <Application>Microsoft Office PowerPoint</Application>
  <PresentationFormat>Widescreen</PresentationFormat>
  <Paragraphs>516</Paragraphs>
  <Slides>60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Century Gothic</vt:lpstr>
      <vt:lpstr>Google Sans</vt:lpstr>
      <vt:lpstr>Play</vt:lpstr>
      <vt:lpstr>Tema do Office</vt:lpstr>
      <vt:lpstr>Apresentação do PowerPoint</vt:lpstr>
      <vt:lpstr>Apresentação do PowerPoint</vt:lpstr>
      <vt:lpstr>SETS</vt:lpstr>
      <vt:lpstr>Sets e listas</vt:lpstr>
      <vt:lpstr>Arquivos – Criar e gravar</vt:lpstr>
      <vt:lpstr>Estrutura de decisões</vt:lpstr>
      <vt:lpstr>FOR </vt:lpstr>
      <vt:lpstr>in</vt:lpstr>
      <vt:lpstr>max e min</vt:lpstr>
      <vt:lpstr>Pandas e MathPlotLib </vt:lpstr>
      <vt:lpstr>Pandas</vt:lpstr>
      <vt:lpstr>Instalação – Visual Code ou outras IDEs</vt:lpstr>
      <vt:lpstr>Funcionalidades básicas</vt:lpstr>
      <vt:lpstr>Série de dados</vt:lpstr>
      <vt:lpstr>Saída do código</vt:lpstr>
      <vt:lpstr>Etiquetando os dados (nomes para colunas)</vt:lpstr>
      <vt:lpstr>Saída do código</vt:lpstr>
      <vt:lpstr>Séries a partir de dicionários</vt:lpstr>
      <vt:lpstr>Saída do código</vt:lpstr>
      <vt:lpstr>Selecionando dados para a série</vt:lpstr>
      <vt:lpstr>Saída do Código</vt:lpstr>
      <vt:lpstr>DataFrame (tabela completa)</vt:lpstr>
      <vt:lpstr>Saída do código</vt:lpstr>
      <vt:lpstr>Apresentação do PowerPoint</vt:lpstr>
      <vt:lpstr>Apresentação do PowerPoint</vt:lpstr>
      <vt:lpstr>Carregando um arquivo para um DataFrame</vt:lpstr>
      <vt:lpstr>Saída do código</vt:lpstr>
      <vt:lpstr>Arquivo dados2.csv</vt:lpstr>
      <vt:lpstr>to_string</vt:lpstr>
      <vt:lpstr>Exemplo – sem o to_string</vt:lpstr>
      <vt:lpstr>Lendo todos os itens de uma coluna</vt:lpstr>
      <vt:lpstr>Número máximo de registros retornados </vt:lpstr>
      <vt:lpstr>Lendo JSON</vt:lpstr>
      <vt:lpstr>Arquivo JSON</vt:lpstr>
      <vt:lpstr>head e tail</vt:lpstr>
      <vt:lpstr>Saída do código</vt:lpstr>
      <vt:lpstr>Informações sobre os dados</vt:lpstr>
      <vt:lpstr>Limpando dados</vt:lpstr>
      <vt:lpstr>Limpeza de dados</vt:lpstr>
      <vt:lpstr>Retirando registros com célula(s) vazia(s)</vt:lpstr>
      <vt:lpstr>Para alterar o DataFrame original</vt:lpstr>
      <vt:lpstr>Inserindo um valor padrão onde está vazio</vt:lpstr>
      <vt:lpstr>Alterando vazio para um valor padrão em uma coluna</vt:lpstr>
      <vt:lpstr>Média, Mediana e Moda</vt:lpstr>
      <vt:lpstr>Substituindo pelo valor médio, mediana e moda.</vt:lpstr>
      <vt:lpstr>Correção de tipo de valor</vt:lpstr>
      <vt:lpstr>Limpar linhas que não tenham datas</vt:lpstr>
      <vt:lpstr>Ajustando dados errados</vt:lpstr>
      <vt:lpstr>Pode ser utilizado para vários registros</vt:lpstr>
      <vt:lpstr>Removendo duplicatas</vt:lpstr>
      <vt:lpstr>Plotando os dados em um gráfico</vt:lpstr>
      <vt:lpstr>Gráfico de Pizza</vt:lpstr>
      <vt:lpstr>Gráfico de dispersão</vt:lpstr>
      <vt:lpstr>“Causos” – um pouco de experiência…</vt:lpstr>
      <vt:lpstr>Dever de casa</vt:lpstr>
      <vt:lpstr>Trabalho</vt:lpstr>
      <vt:lpstr>Trabalho – Apresentar na aula seguinte a prova.</vt:lpstr>
      <vt:lpstr>Critérios</vt:lpstr>
      <vt:lpstr>Regras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Instalar Pandas</dc:title>
  <dc:creator>Pablo Ferreira</dc:creator>
  <cp:lastModifiedBy>Pablo Ferreira</cp:lastModifiedBy>
  <cp:revision>39</cp:revision>
  <dcterms:created xsi:type="dcterms:W3CDTF">2023-07-26T20:07:56Z</dcterms:created>
  <dcterms:modified xsi:type="dcterms:W3CDTF">2025-03-16T00:53:43Z</dcterms:modified>
</cp:coreProperties>
</file>