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404" r:id="rId3"/>
    <p:sldId id="378" r:id="rId4"/>
    <p:sldId id="383" r:id="rId5"/>
    <p:sldId id="384" r:id="rId6"/>
    <p:sldId id="385" r:id="rId7"/>
    <p:sldId id="386" r:id="rId8"/>
    <p:sldId id="389" r:id="rId9"/>
    <p:sldId id="390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11" r:id="rId39"/>
    <p:sldId id="312" r:id="rId40"/>
    <p:sldId id="313" r:id="rId41"/>
    <p:sldId id="314" r:id="rId42"/>
    <p:sldId id="405" r:id="rId43"/>
    <p:sldId id="257" r:id="rId44"/>
    <p:sldId id="258" r:id="rId45"/>
    <p:sldId id="259" r:id="rId46"/>
    <p:sldId id="262" r:id="rId47"/>
    <p:sldId id="260" r:id="rId48"/>
    <p:sldId id="277" r:id="rId49"/>
    <p:sldId id="278" r:id="rId50"/>
    <p:sldId id="279" r:id="rId51"/>
    <p:sldId id="275" r:id="rId52"/>
    <p:sldId id="280" r:id="rId53"/>
    <p:sldId id="276" r:id="rId54"/>
    <p:sldId id="281" r:id="rId55"/>
    <p:sldId id="415" r:id="rId56"/>
    <p:sldId id="416" r:id="rId57"/>
    <p:sldId id="263" r:id="rId58"/>
    <p:sldId id="265" r:id="rId59"/>
    <p:sldId id="267" r:id="rId60"/>
    <p:sldId id="268" r:id="rId61"/>
    <p:sldId id="269" r:id="rId62"/>
    <p:sldId id="266" r:id="rId63"/>
    <p:sldId id="270" r:id="rId64"/>
    <p:sldId id="264" r:id="rId65"/>
    <p:sldId id="271" r:id="rId66"/>
    <p:sldId id="273" r:id="rId67"/>
    <p:sldId id="272" r:id="rId68"/>
    <p:sldId id="274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5" r:id="rId77"/>
    <p:sldId id="427" r:id="rId78"/>
    <p:sldId id="426" r:id="rId79"/>
    <p:sldId id="428" r:id="rId80"/>
    <p:sldId id="429" r:id="rId81"/>
    <p:sldId id="431" r:id="rId82"/>
    <p:sldId id="430" r:id="rId83"/>
    <p:sldId id="321" r:id="rId84"/>
    <p:sldId id="322" r:id="rId85"/>
    <p:sldId id="432" r:id="rId86"/>
    <p:sldId id="408" r:id="rId87"/>
    <p:sldId id="375" r:id="rId8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CA13D-044D-4878-9D9B-6A0C42F91807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F170-F4D3-4AA1-829E-A6DE7C25BE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4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9" name="Google Shape;41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00008B"/>
                </a:solidFill>
                <a:latin typeface="Open Sans"/>
                <a:ea typeface="Open Sans"/>
                <a:cs typeface="Open Sans"/>
                <a:sym typeface="Open Sans"/>
              </a:rPr>
              <a:t>Alternativa correta:</a:t>
            </a:r>
            <a:r>
              <a:rPr lang="pt-BR" b="0" i="0" dirty="0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 d - </a:t>
            </a:r>
            <a:r>
              <a:rPr lang="pt-BR" b="0" i="0" dirty="0" err="1">
                <a:solidFill>
                  <a:srgbClr val="343A40"/>
                </a:solidFill>
                <a:latin typeface="Open Sans"/>
                <a:ea typeface="Open Sans"/>
                <a:cs typeface="Open Sans"/>
                <a:sym typeface="Open Sans"/>
              </a:rPr>
              <a:t>ngramas</a:t>
            </a:r>
            <a:endParaRPr dirty="0"/>
          </a:p>
        </p:txBody>
      </p:sp>
      <p:sp>
        <p:nvSpPr>
          <p:cNvPr id="492" name="Google Shape;49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9" name="Google Shape;41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3" name="Google Shape;77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83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B5CE-7A5A-9814-0F78-258C19B8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9C583-6173-BF95-7E47-0EDDD46C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086F5-01BC-465D-3052-DA22A17B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3039-C112-19EE-FA5D-403DA209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4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6643-FFE7-7DF7-3AA2-55557C91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3A501C-D732-0D81-3970-917897181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30562-0522-19A7-C079-A9AF9670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EF7EC8-2934-CA8A-973C-7F4CB7D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A8B4B5-3E27-8114-ACD9-8021DF2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198B9-6A4E-EC8B-AA8B-DC94D31D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159CA-866E-F47F-497B-E1772A0B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392C6-D60B-48FE-6B3A-5F0F4898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C36AB-0D5C-DC1F-C29B-A584112D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70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07485-77E3-A62A-8C7B-9D78F9A25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87C70-DCF1-2183-5C58-4FD47562B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1A076-00AD-2B15-3AA5-E068C865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C2203-BA85-B738-4455-EBEBA1FA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81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D1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">
            <a:extLst>
              <a:ext uri="{FF2B5EF4-FFF2-40B4-BE49-F238E27FC236}">
                <a16:creationId xmlns:a16="http://schemas.microsoft.com/office/drawing/2014/main" id="{9A4D33E9-5862-EB06-8547-DDD69CB4B3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" y="2946012"/>
            <a:ext cx="12192000" cy="129857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cs typeface="Arial" panose="020B0604020202020204" pitchFamily="34" charset="0"/>
              </a:rPr>
              <a:t>Aprendizagem de Máquina</a:t>
            </a:r>
            <a:endParaRPr kumimoji="0" lang="pt-BR" altLang="pt-BR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0B59A00-CEA4-A348-E141-8D6F5A583A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21" name="Picture 1" descr="logomarca_cor_alta">
            <a:extLst>
              <a:ext uri="{FF2B5EF4-FFF2-40B4-BE49-F238E27FC236}">
                <a16:creationId xmlns:a16="http://schemas.microsoft.com/office/drawing/2014/main" id="{D91FFBBE-6D13-04B8-ED64-237FFC82D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4" y="1309382"/>
            <a:ext cx="1356067" cy="1356067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FAEF6B9D-50CF-4A40-9521-EC5BB30BE0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11465"/>
            <a:ext cx="12191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CENTRO UNIVERSITÁRIO 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INSTITUTO DE EDUCAÇÃO SUPERIOR DE BRASÍLIA – IESB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DAE6A7D-AF7F-CFEA-CBB2-68DC946851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5590162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 dirty="0">
                <a:solidFill>
                  <a:prstClr val="white"/>
                </a:solidFill>
                <a:latin typeface="Century Gothic" panose="020B0502020202020204"/>
                <a:cs typeface="Aharoni"/>
              </a:rPr>
              <a:t>PABLO COELHO FERREIRA</a:t>
            </a:r>
            <a:endParaRPr lang="pt-BR" altLang="pt-BR" sz="36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6B3141A-2AA3-56DA-0D60-44F9E86BC9DC}"/>
              </a:ext>
            </a:extLst>
          </p:cNvPr>
          <p:cNvCxnSpPr/>
          <p:nvPr userDrawn="1"/>
        </p:nvCxnSpPr>
        <p:spPr>
          <a:xfrm flipV="1">
            <a:off x="0" y="2970402"/>
            <a:ext cx="12192000" cy="14068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B9351F-BF5E-FEAC-38B1-C35CB308E392}"/>
              </a:ext>
            </a:extLst>
          </p:cNvPr>
          <p:cNvCxnSpPr/>
          <p:nvPr userDrawn="1"/>
        </p:nvCxnSpPr>
        <p:spPr>
          <a:xfrm flipV="1">
            <a:off x="19050" y="4216091"/>
            <a:ext cx="12172950" cy="3987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8C7516D3-D752-E99F-B46A-AA9F0E5211FE}"/>
              </a:ext>
            </a:extLst>
          </p:cNvPr>
          <p:cNvSpPr/>
          <p:nvPr userDrawn="1"/>
        </p:nvSpPr>
        <p:spPr>
          <a:xfrm>
            <a:off x="3888509" y="6236493"/>
            <a:ext cx="4396509" cy="621507"/>
          </a:xfrm>
          <a:prstGeom prst="rect">
            <a:avLst/>
          </a:prstGeom>
          <a:solidFill>
            <a:srgbClr val="D1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0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0F29-AD30-1875-8376-6AD56502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A8501-C202-4EBD-A1F6-013B15C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ECF9A-994C-60F1-8DD0-3085F603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1607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497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7EE50-328A-F91D-C640-7DB80D27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213E8-0534-6E39-6FA9-CCE9BA0A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632AE-3585-7D03-937C-41276E1B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D08DF-883D-C905-CFC0-EC7D98FD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5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55CA-FB63-30F4-70F4-8AE151A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F615B-BA99-F900-8EA4-EA267454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C1634-3D66-6739-72BA-41B14D816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22C7F-63E5-42E5-ECDC-7743D14A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F206B9-C55D-4801-FD12-9150FA6D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5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3BFC-8255-064E-051B-D3986DFD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9333-7369-DEF3-4D1C-86656DBE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BADFF-6C86-E8F3-6A50-0B9B1565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BAEF8E-1B92-7EC2-8549-23EED75A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C96418-7A0E-6630-C5E8-A6B851BD4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CE5D04-849B-F661-A994-C4C2B2B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B5EC5A-26DC-8377-B38E-AE972848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3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656F-7BE9-1F72-662D-E58FD8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02D3C-E215-64E7-1F41-0D76168E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9F1EF-1A9F-C4D0-5927-AFB575A8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6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18FC6-7C1D-D688-5F30-E5E26E2F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F02FF-9EE3-0EC1-1449-65DD68D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57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EBE8A-8442-D77C-AEB0-BF072627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63D51-DE81-CFC8-2358-0CF9D80C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A28A5-AA18-8463-0E51-95056D42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73351-8A6E-BEFC-DA86-E29E318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927B29-10A9-C839-E4FE-D305753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29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E94D09-6762-AA9E-87A1-AD30975E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91D22-60BF-2502-06F3-41EF6F07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E3DB3-6CD2-9B4D-A663-D3A494872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2819-6FC3-4280-AC55-FFC6A68533FE}" type="datetimeFigureOut">
              <a:rPr lang="pt-BR" smtClean="0"/>
              <a:t>23/03/2025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7F59B-290A-F04F-8ABE-23CDD1766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C7E98AA-D506-D83B-324F-1CA0D910FD9D}"/>
              </a:ext>
            </a:extLst>
          </p:cNvPr>
          <p:cNvCxnSpPr/>
          <p:nvPr userDrawn="1"/>
        </p:nvCxnSpPr>
        <p:spPr>
          <a:xfrm>
            <a:off x="4761781" y="6356350"/>
            <a:ext cx="2510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2A0676-C749-F90A-4324-FCA23AC7F319}"/>
              </a:ext>
            </a:extLst>
          </p:cNvPr>
          <p:cNvSpPr txBox="1"/>
          <p:nvPr userDrawn="1"/>
        </p:nvSpPr>
        <p:spPr>
          <a:xfrm>
            <a:off x="4761781" y="6443932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pablo.coelho@gmail.com</a:t>
            </a:r>
          </a:p>
        </p:txBody>
      </p:sp>
      <p:pic>
        <p:nvPicPr>
          <p:cNvPr id="10" name="Picture 1" descr="logomarca_cor_alta">
            <a:extLst>
              <a:ext uri="{FF2B5EF4-FFF2-40B4-BE49-F238E27FC236}">
                <a16:creationId xmlns:a16="http://schemas.microsoft.com/office/drawing/2014/main" id="{2D09D4B8-2FEB-C0D4-D2BF-313B412F6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" y="65450"/>
            <a:ext cx="360000" cy="360000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probr/palavras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concursos.com/questoes-de-concursos/bancas/fgv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qconcursos.com/questoes-de-concursos/provas/fgv-2022-mpe-sc-analista-de-dados-e-pesquisa" TargetMode="External"/><Relationship Id="rId4" Type="http://schemas.openxmlformats.org/officeDocument/2006/relationships/hyperlink" Target="https://www.qconcursos.com/questoes-de-concursos/institutos/mpe-sc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Carregando um arquivo para um DataFrame</a:t>
            </a:r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df = pd.read_csv('data.csv')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print(df)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7620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Saída do código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nome  dia nascimento  mes nascimento  uf       cidade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0  Pablo   26                                                   1  df       brasilia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1  Enzo       6                                                   5  df       brasilia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2  Tiago      2                                                   3  df       florianopolis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3  maria   26                                                   4  sp       sao paulo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Arquivo dados2.csv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Contêm 169 registros referentes a Duração, Pulsação, Max e Calorias.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Duracao,Pulso,Max,Calorias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60,110,130,409.1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60,117,145,479.0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60,103,135,340.0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45,109,175,282.4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45,117,148,406.0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60,102,127,300.0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60,110,136,374.0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45,104,134,253.3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(...)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to_string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pd.read_csv('dados2.csv')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print(df.to_string())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Utilize o to_string para imprimir todos os dados de um DataFrame. Caso contrário vai imprimir apenas os cinco primeiros e os cinco últimos.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Exemplo – sem o to_string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67255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Duracao  Pulso  Max  Calorias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0            60    110  130     409.1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1            60    117  145     479.0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2            60    103  135     340.0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3            45    109  175     282.4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4            45    117  148     406.0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..              ...      ...     ...            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164       60    105  140     290.8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165       60    110  145     300.0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166       60    115  145     310.2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167       75    120  150     320.4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168       75    125  150     330.4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Lendo todos os itens de uma coluna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pd.read_csv(&lt;nome arquivo&gt;)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vetDados = df[&lt;nome coluna&gt;]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for item in vetDados: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&lt;Código onde ”item” tem os dados da coluna&gt;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Número máximo de registros retornados	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print(pd.options.display.max_rows)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Vai mostrar o número máximos de linhas (registros) que um Dataframe vai retornar. Se existir mais registros do que o max_rows, o Pandas trás o cabeçalho e os cinco primeiros e últimos registros.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Esse valor pode ser alterado: </a:t>
            </a:r>
            <a:r>
              <a:rPr lang="pt-BR" b="1"/>
              <a:t>pd.options.display.max_rows = 9999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Lendo JSON</a:t>
            </a:r>
            <a:endParaRPr/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Arquivos JSON são arquivos texto formatados como objetos.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pd.read_json('data.json')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print(df.to_string())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Arquivo JSON</a:t>
            </a:r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"Duration":{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  "0":60,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  "1":60,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(...)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},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"Pulse":{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  "0":110,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  "1":117,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(...)</a:t>
            </a:r>
            <a:endParaRPr/>
          </a:p>
        </p:txBody>
      </p:sp>
      <p:sp>
        <p:nvSpPr>
          <p:cNvPr id="290" name="Google Shape;290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},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"Maxpulse":{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  "0":130,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    "1":145,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(...)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head e tail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 = pd.read_csv('dados2.csv')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print("cabecalho")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print(df.head())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print("cabecalho (dez primeiros)")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print(df.head(10))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print("cauda")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print(df.tail())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print("cauda (dez últimos)")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print(df.tail(10))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pt-BR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Antes de começarmos....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935875"/>
            <a:ext cx="6780700" cy="498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Saída do código</a:t>
            </a:r>
            <a:endParaRPr/>
          </a:p>
        </p:txBody>
      </p:sp>
      <p:sp>
        <p:nvSpPr>
          <p:cNvPr id="302" name="Google Shape;302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cabecalho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Duracao  Pulso  Max  Calorias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0       60    110  130     409.1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1       60    117  145     479.0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2       60    103  135     340.0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3       45    109  175     282.4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4       45    117  148     406.0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cabecalho (dez primeiros)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Duracao  Pulso  Max  Calorias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0       60    110  130     409.1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1       60    117  145     479.0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2       60    103  135     340.0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3       45    109  175     282.4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4       45    117  148     406.0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5       60    102  127     300.0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6       60    110  136     374.0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7       45    104  134     253.3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8       30    109  133     195.1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9       60     98  124     269.0</a:t>
            </a: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cauda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Duracao  Pulso  Max  Calorias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164       60    105  140     290.8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165       60    110  145     300.0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166       60    115  145     310.2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167       75    120  150     320.4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168       75    125  150     330.4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cauda (dez últimos)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Duracao  Pulso  Max  Calorias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159       30     80  120     240.9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160       30     85  120     250.4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161       45     90  130     260.4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162       45     95  130     270.0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163       45    100  140     280.9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164       60    105  140     290.8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165       60    110  145     300.0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166       60    115  145     310.2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167       75    120  150     320.4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168       75    125  150     330.4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Informações sobre os dados</a:t>
            </a:r>
            <a:endParaRPr/>
          </a:p>
        </p:txBody>
      </p:sp>
      <p:sp>
        <p:nvSpPr>
          <p:cNvPr id="309" name="Google Shape;309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print(df.info())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#   Column    Non-Null Count  Dtype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---  ------    --------------  -----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0   Duracao   169 non-null    int64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1   Pulso     169 non-null    int64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2   Max       169 non-null    int64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3   Calorias  164 non-null    float64 #(existem 5 registros sem o dado no 							arquivo.)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Limpando dados</a:t>
            </a:r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t-BR"/>
              <a:t>Daqui para frente iremos realizar os exercícios....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Limpeza de dados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uma correta aprendizagem a máquina deve ser “educada” com dados o mais limpo possível.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Evitar: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Células vazias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Dados em formato errado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Dados errados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Dupicados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Retirando registros com célula(s) vazia(s)</a:t>
            </a:r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 = pd.read_csv('dados3.csv’) #Arquivo de dados é o </a:t>
            </a:r>
            <a:r>
              <a:rPr lang="pt-BR" b="1"/>
              <a:t>dados3.csv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print(df.info()) #32 registros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new_df = df.</a:t>
            </a:r>
            <a:r>
              <a:rPr lang="pt-BR" b="1"/>
              <a:t>dropna</a:t>
            </a:r>
            <a:r>
              <a:rPr lang="pt-BR"/>
              <a:t>() #Retorna um novo DataFrame, não altera o original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print(df.info()) #31 registros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Para alterar o DataFrame original</a:t>
            </a:r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pd.read_csv(‘dados3.csv')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df.dropna(inplace = True)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print(df.to_string())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Inserindo um valor padrão onde está vazio</a:t>
            </a:r>
            <a:endParaRPr/>
          </a:p>
        </p:txBody>
      </p:sp>
      <p:sp>
        <p:nvSpPr>
          <p:cNvPr id="339" name="Google Shape;339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pd.read_csv('dados3.csv')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df.fillna(130, inplace = True) #Toda célula vazia receberá o valor 130.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Alterando vazio para um valor padrão em uma coluna</a:t>
            </a:r>
            <a:endParaRPr/>
          </a:p>
        </p:txBody>
      </p:sp>
      <p:sp>
        <p:nvSpPr>
          <p:cNvPr id="345" name="Google Shape;345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pd.read_csv('dados3.csv')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df["Calorias"].fillna(130, inplace = True)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Substituindo pelo valor médio, mediana e moda.</a:t>
            </a:r>
            <a:endParaRPr/>
          </a:p>
        </p:txBody>
      </p:sp>
      <p:sp>
        <p:nvSpPr>
          <p:cNvPr id="357" name="Google Shape;35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 = pd.read_csv('dados3.csv')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x = df["Calorias"].</a:t>
            </a:r>
            <a:r>
              <a:rPr lang="pt-BR" b="1"/>
              <a:t>mean</a:t>
            </a:r>
            <a:r>
              <a:rPr lang="pt-BR"/>
              <a:t>()     #median ou mode()[0]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			#mode retorna uma série, em cada posição,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			#em ordem, volta o valor do maior para a 					#menor quantidade presente na série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df["Calorias"].fillna(x, inplace = True)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Correção de tipo de valor</a:t>
            </a:r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 = pd.read_csv('dados3.csv')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print(df.to_string())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df['data'] = pd.to_datetime(df['data'], </a:t>
            </a:r>
            <a:r>
              <a:rPr lang="pt-BR" b="1"/>
              <a:t>format='mixed’</a:t>
            </a:r>
            <a:r>
              <a:rPr lang="pt-BR"/>
              <a:t>) # vai corrigir os 									# registros 22 (NaT) e 									# 26 (vai formatar a data)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print(df.to_string())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Pandas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É uma biblioteca escrita para programação em Python.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Serve para analisar, limpar, explorar e manipular dados (Big Data).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Oferece estrutura e operações para manipular tabelas numéricas e séries temporais.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É software livre rodando sob a licença Three-Clause BSD.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Limpar linhas que não tenham datas</a:t>
            </a:r>
            <a:endParaRPr/>
          </a:p>
        </p:txBody>
      </p:sp>
      <p:sp>
        <p:nvSpPr>
          <p:cNvPr id="369" name="Google Shape;36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Mesmo código anterior, acrescentando a linha: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df.dropna(subset=['data'], inplace = True)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70" name="Google Shape;37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9502" y="5191091"/>
            <a:ext cx="6749186" cy="70757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/>
          <p:nvPr/>
        </p:nvSpPr>
        <p:spPr>
          <a:xfrm rot="10800000" flipH="1">
            <a:off x="3757501" y="4717880"/>
            <a:ext cx="1378226" cy="104526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891" y="3478662"/>
            <a:ext cx="6987777" cy="104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Ajustando dados errados</a:t>
            </a:r>
            <a:endParaRPr/>
          </a:p>
        </p:txBody>
      </p:sp>
      <p:sp>
        <p:nvSpPr>
          <p:cNvPr id="378" name="Google Shape;378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pd.read_csv('dados3.csv')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print(df.to_string())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df.loc[7, 'Duracao'] = 45 # ajusta o registro 7 para o valor desejado.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print(df.to_string())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Pode ser utilizado para vários registros</a:t>
            </a:r>
            <a:endParaRPr/>
          </a:p>
        </p:txBody>
      </p:sp>
      <p:sp>
        <p:nvSpPr>
          <p:cNvPr id="384" name="Google Shape;384;p49"/>
          <p:cNvSpPr txBox="1">
            <a:spLocks noGrp="1"/>
          </p:cNvSpPr>
          <p:nvPr>
            <p:ph type="body" idx="1"/>
          </p:nvPr>
        </p:nvSpPr>
        <p:spPr>
          <a:xfrm>
            <a:off x="838199" y="1535723"/>
            <a:ext cx="10650415" cy="464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 = pd.read_csv('dados3.csv')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for x in df.index: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if df.loc[x, "Duracao"] &gt; 120: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df.loc[x, "Duracao"] = 120 # Altera o valor da coluna Duracao de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			       # uma determinada linha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OU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for x in df.index: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if df.loc[x, "Duracao"] &gt; 120: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df.drop(x, inplace = True)   # Elimina a linha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Removendo duplicatas</a:t>
            </a:r>
            <a:endParaRPr/>
          </a:p>
        </p:txBody>
      </p:sp>
      <p:sp>
        <p:nvSpPr>
          <p:cNvPr id="390" name="Google Shape;390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pd.read_csv('dados3.csv')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print(df.duplicated()) # Mostra as linhas duplicadas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df.drop_duplicates(inplace = True) # Remove as linhas duplicadas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print(df.to_string())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Plotando os dados em um gráfico</a:t>
            </a:r>
            <a:endParaRPr/>
          </a:p>
        </p:txBody>
      </p:sp>
      <p:sp>
        <p:nvSpPr>
          <p:cNvPr id="396" name="Google Shape;396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b="1"/>
              <a:t>import matplotlib.pyplot as plt</a:t>
            </a:r>
            <a:endParaRPr b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 = pd.read_csv('dados3.csv')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df.plot()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plt.show()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Gráfico de Pizza</a:t>
            </a:r>
            <a:endParaRPr/>
          </a:p>
        </p:txBody>
      </p:sp>
      <p:sp>
        <p:nvSpPr>
          <p:cNvPr id="402" name="Google Shape;402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from matplotlib import pyplot as plt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df = pd.read_csv('dados4.csv')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from matplotlib import pyplot as plt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numpy as np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numA = 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numB = 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vetNumeros = df['survived']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403" name="Google Shape;403;p5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for item in vetNumeros: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if item == 0:  #verifica se o registro 		  #é 0. A coluna só tem 		  #registros 0 e 1.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numA +=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else: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     numB += 1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dados = [numA,numB]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plt.pie(dados, labels = ['Números 0',' Números 1'])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plt.show()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Gráfico de dispersão</a:t>
            </a:r>
            <a:endParaRPr/>
          </a:p>
        </p:txBody>
      </p:sp>
      <p:sp>
        <p:nvSpPr>
          <p:cNvPr id="409" name="Google Shape;409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plt.scatter ( x, 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plt.title(&lt;Título do Gráfico&gt;)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plt.xlabel(&lt;Label do eixo X&gt;)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plt.ylabel(&lt;Label do eixo X&gt;)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Dever de casa</a:t>
            </a:r>
            <a:endParaRPr/>
          </a:p>
        </p:txBody>
      </p:sp>
      <p:sp>
        <p:nvSpPr>
          <p:cNvPr id="422" name="Google Shape;422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Trabalhando com Sets: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Crie uma lista contendo os seguintes elementos: "maçã", "banana", "laranja", "uva", "maçã", "melão", "mamão" e "banana".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Crie um arquivo chamado minhas_frutas.txt e grave nele os nomes das frutas do conjunto, com uma quantidade aleatória entre 0 e 100 para cada registro.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.</a:t>
            </a:r>
            <a:endParaRPr/>
          </a:p>
        </p:txBody>
      </p:sp>
      <p:sp>
        <p:nvSpPr>
          <p:cNvPr id="423" name="Google Shape;423;p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Abra o arquivo, leia e exiba seu conteúdo no console através de um Data Frame  com os nomes das colunas: Fruta e quantidade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Atente-se que há frutas repetidas no arquivo e as suas quantidades devem ser somadas.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Trabalho</a:t>
            </a:r>
            <a:endParaRPr/>
          </a:p>
        </p:txBody>
      </p:sp>
      <p:sp>
        <p:nvSpPr>
          <p:cNvPr id="429" name="Google Shape;429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b="1"/>
              <a:t>Descrição do Trabalho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grupo deverá desenvolver um </a:t>
            </a:r>
            <a:r>
              <a:rPr lang="pt-BR" b="1"/>
              <a:t>analisador de dados</a:t>
            </a:r>
            <a:r>
              <a:rPr lang="pt-BR"/>
              <a:t> que carregue, processe e visualize informações de um conjunto de dados fornecido*. 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sistema deve ser implementado em </a:t>
            </a:r>
            <a:r>
              <a:rPr lang="pt-BR" b="1"/>
              <a:t>Python</a:t>
            </a:r>
            <a:r>
              <a:rPr lang="pt-BR"/>
              <a:t>, utilizando as bibliotecas </a:t>
            </a:r>
            <a:r>
              <a:rPr lang="pt-BR" b="1"/>
              <a:t>Pandas</a:t>
            </a:r>
            <a:r>
              <a:rPr lang="pt-BR"/>
              <a:t> para manipulação de dados e </a:t>
            </a:r>
            <a:r>
              <a:rPr lang="pt-BR" b="1"/>
              <a:t>Matplotlib</a:t>
            </a:r>
            <a:r>
              <a:rPr lang="pt-BR"/>
              <a:t> para visualização gráfica. O trabalho deverá seguir o padrão de desenvolvimento </a:t>
            </a:r>
            <a:r>
              <a:rPr lang="pt-BR" b="1"/>
              <a:t>PEP 8 – Style Guide for Python Code</a:t>
            </a:r>
            <a:r>
              <a:rPr lang="pt-BR"/>
              <a:t>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referência</a:t>
            </a:r>
            <a:r>
              <a:rPr lang="pt-BR"/>
              <a:t>) </a:t>
            </a:r>
            <a:r>
              <a:rPr lang="pt-BR" b="1">
                <a:highlight>
                  <a:srgbClr val="FFFF00"/>
                </a:highlight>
              </a:rPr>
              <a:t>(1 ponto).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*https://www.kaggle.com/datasets/mahmoudelhemaly/students-grading-dataset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Trabalho – Apresentar na aula seguinte a prova.</a:t>
            </a:r>
            <a:endParaRPr/>
          </a:p>
        </p:txBody>
      </p:sp>
      <p:sp>
        <p:nvSpPr>
          <p:cNvPr id="435" name="Google Shape;435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b="1"/>
              <a:t>Requisitos do Projeto – Itens: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O programa deve permitir o carregamento de um arquivo </a:t>
            </a:r>
            <a:r>
              <a:rPr lang="pt-BR" b="1"/>
              <a:t>CSV ou JSON </a:t>
            </a:r>
            <a:r>
              <a:rPr lang="pt-BR"/>
              <a:t>com dados de alunos (students-grading-dataset). </a:t>
            </a:r>
            <a:r>
              <a:rPr lang="pt-BR">
                <a:highlight>
                  <a:srgbClr val="FFFF00"/>
                </a:highlight>
              </a:rPr>
              <a:t>(1 ponto)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Perguntar ao usuário o caminho do arquivo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O usuário deve poder visualizar um resumo estatístico dos dados carregados.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Quantidade de dados carregados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Quantidade de homens e mulheres</a:t>
            </a:r>
            <a:endParaRPr/>
          </a:p>
          <a:p>
            <a:pPr marL="120015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Quantos registros sem dados sobre a educação dos pais.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Limpeza de dados </a:t>
            </a:r>
            <a:r>
              <a:rPr lang="pt-BR">
                <a:highlight>
                  <a:srgbClr val="FFFF00"/>
                </a:highlight>
              </a:rPr>
              <a:t>(3 pontos)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Remover os registros que tem a educação dos pais vazios.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Alterar os dados de presença (Attendance) que estão null para a mediana.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Apresentar o somatório de Attendance.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Consulta a dados </a:t>
            </a:r>
            <a:r>
              <a:rPr lang="pt-BR">
                <a:highlight>
                  <a:srgbClr val="FFFF00"/>
                </a:highlight>
              </a:rPr>
              <a:t>(2 pontos)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O usuário pode escolher uma das colunas e o sistema deve apresentar: média, mediana, moda, desvio padrão dos dados daquela coluna.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Gráficos </a:t>
            </a:r>
            <a:r>
              <a:rPr lang="pt-BR">
                <a:highlight>
                  <a:srgbClr val="FFFF00"/>
                </a:highlight>
              </a:rPr>
              <a:t>(3 pontos)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O sistema deve produzir gráfico de dispersão para “horas de sono” x “nota final”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Gráfico de barras – idade x média das notas intermediárias (midterm_Score)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pt-BR"/>
              <a:t>Gráfico de pizza para as idades (Agrupadas: até 17; 18 a 21; 21 a 24; 25 ou mais).</a:t>
            </a:r>
            <a:endParaRPr/>
          </a:p>
          <a:p>
            <a:pPr marL="120015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74295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Etiquetando os dados (nomes para colunas)</a:t>
            </a:r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= [1, 7, 2]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myvar = pd.Series(a, index = ["x", "y", "z"])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print(myvar)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print(myvar[“y”])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Critérios</a:t>
            </a:r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sistema que não importar os dados OU travar durante a execução do código, seja por bug ou por não validação de entrada de usuário – 0 PONTOS.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Validar, entre outros, se o caminho do arquivo existe, se a coluna para a qual se está pedindo as médias, modas... É uma coluna numérica.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Pontos extras (o máximo de pontos do trabalho é 10! Se passar, fica com apenas com 10)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1 ponto: Documentação utilizando docstrings.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resultado deve ser apresentado utilizando o Sphinx, pydoc ou MkDocs.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0,1 ponto para cada função que tiver controle de erro (máximo 1 ponto).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1 ponto se o sistema tiver um log de ações do usuário (todas).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Nesse caso deve pedir o nome do usuário como entrada (nesse caso não precisa ter crítica, exceto se é um nome composto APENAS por caracteres, com ao menos 3. Os nomes podem ser duplicados).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1 ponto se o git do projeto “contar” a história da evolução. Com commits de todos alunos, evoluções, controle de bugs, etc...</a:t>
            </a: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Regras</a:t>
            </a:r>
            <a:endParaRPr/>
          </a:p>
        </p:txBody>
      </p:sp>
      <p:sp>
        <p:nvSpPr>
          <p:cNvPr id="447" name="Google Shape;447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Grupos de até quatro integrantes.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No dia da apresentação todos devem estar presentes. Quem não estiver não recebe os pontos do projeto.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Em caso de atestado médico, o aluno poderá fazer a apresentação na aula seguinte e/ou participar por vídeo – responsabilidade do grupo conseguir o acesso.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nota é do grupo. Perguntas serão feitas para os membros do grupo durante a apresentação sobre o código apresentado.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apresentações podem ser iniciadas até (quantidade de grupos restante)*15minutos – horário de término da aula.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Se estourar esse prazo, o grupo da vez será sorteado.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Ao iniciar a apresentação não pode alterar mais nada (Arquivos, códigos, parâmetros, caminhos, permissões....)</a:t>
            </a:r>
            <a:endParaRPr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1743A60-E3B2-E9DE-55AF-A32958FBF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05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C4E5DAA-ADFC-75A4-F37E-E80592AC6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65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527CD8-F649-AA59-46AD-C1A55909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SCIKIT </a:t>
            </a:r>
            <a:r>
              <a:rPr lang="pt-BR" dirty="0" err="1"/>
              <a:t>Learn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9CB1D-8ECE-31FA-C0DE-847D66462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403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09B82-CFC5-A236-41A1-10B0EDB3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SCIKIT </a:t>
            </a:r>
            <a:r>
              <a:rPr lang="pt-BR" dirty="0" err="1"/>
              <a:t>Learn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C7C13A-F6DE-BC2D-67E2-1EA52AEF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biblioteca para aprendizagem de máquina</a:t>
            </a:r>
          </a:p>
          <a:p>
            <a:r>
              <a:rPr lang="pt-BR" dirty="0"/>
              <a:t>Suporta aprendizagem supervisionada e não supervisionada</a:t>
            </a:r>
          </a:p>
          <a:p>
            <a:r>
              <a:rPr lang="pt-BR" dirty="0"/>
              <a:t>Open </a:t>
            </a:r>
            <a:r>
              <a:rPr lang="pt-BR" dirty="0" err="1"/>
              <a:t>Source</a:t>
            </a:r>
            <a:r>
              <a:rPr lang="pt-BR" dirty="0"/>
              <a:t> (BSD)</a:t>
            </a:r>
          </a:p>
          <a:p>
            <a:endParaRPr lang="pt-BR" dirty="0"/>
          </a:p>
          <a:p>
            <a:r>
              <a:rPr lang="pt-BR" dirty="0"/>
              <a:t>Provê ferramentas para pré-processamento de dados, seleção, ajuste e avaliação de modelos, além de outras ferramentas para AM.</a:t>
            </a:r>
          </a:p>
        </p:txBody>
      </p:sp>
    </p:spTree>
    <p:extLst>
      <p:ext uri="{BB962C8B-B14F-4D97-AF65-F5344CB8AC3E}">
        <p14:creationId xmlns:p14="http://schemas.microsoft.com/office/powerpoint/2010/main" val="4098717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195F0-0C80-2938-FB00-BEF9576D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estimators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B73D8-B5C7-7CCA-D223-D24CF2E9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Modelos de aprendizagem e predição.</a:t>
            </a:r>
          </a:p>
          <a:p>
            <a:endParaRPr lang="pt-BR" dirty="0"/>
          </a:p>
          <a:p>
            <a:r>
              <a:rPr lang="pt-BR" dirty="0"/>
              <a:t>Separados em três categorias:</a:t>
            </a:r>
          </a:p>
          <a:p>
            <a:pPr lvl="1"/>
            <a:r>
              <a:rPr lang="pt-BR" dirty="0"/>
              <a:t>Supervisionados</a:t>
            </a:r>
          </a:p>
          <a:p>
            <a:pPr lvl="1"/>
            <a:r>
              <a:rPr lang="pt-BR" dirty="0"/>
              <a:t>Não supervisionados</a:t>
            </a:r>
          </a:p>
          <a:p>
            <a:pPr lvl="1"/>
            <a:r>
              <a:rPr lang="pt-BR" dirty="0"/>
              <a:t>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035083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CD732-D733-B3FD-60CF-ACCBD9AA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9FCE7-F20E-98DA-9034-FC82C051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Numéricos:</a:t>
            </a:r>
          </a:p>
          <a:p>
            <a:pPr lvl="1"/>
            <a:r>
              <a:rPr lang="pt-BR" dirty="0" err="1"/>
              <a:t>Arrays</a:t>
            </a:r>
            <a:r>
              <a:rPr lang="pt-BR" dirty="0"/>
              <a:t> do </a:t>
            </a:r>
            <a:r>
              <a:rPr lang="pt-BR" dirty="0" err="1"/>
              <a:t>Numpy</a:t>
            </a:r>
            <a:endParaRPr lang="pt-BR" dirty="0"/>
          </a:p>
          <a:p>
            <a:pPr lvl="1"/>
            <a:r>
              <a:rPr lang="pt-BR" dirty="0" err="1"/>
              <a:t>DataFrames</a:t>
            </a:r>
            <a:r>
              <a:rPr lang="pt-BR" dirty="0"/>
              <a:t> do Pandas</a:t>
            </a:r>
          </a:p>
          <a:p>
            <a:endParaRPr lang="pt-BR" dirty="0"/>
          </a:p>
          <a:p>
            <a:r>
              <a:rPr lang="pt-BR" dirty="0"/>
              <a:t>Categóricos:</a:t>
            </a:r>
          </a:p>
          <a:p>
            <a:pPr lvl="1"/>
            <a:r>
              <a:rPr lang="pt-BR" dirty="0"/>
              <a:t>Trata dados não numéricos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165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6990-D5FA-8895-2B1D-65213CF4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 o funcionamento de uma máquina que aprende?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DD75E-4F84-77A5-DB96-45DB86CE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conjunto de dados com características e resultados é carregado no modelo de aprendizagem. </a:t>
            </a:r>
          </a:p>
          <a:p>
            <a:pPr lvl="1"/>
            <a:r>
              <a:rPr lang="pt-BR" dirty="0"/>
              <a:t>Método </a:t>
            </a:r>
            <a:r>
              <a:rPr lang="pt-BR" b="1" dirty="0" err="1"/>
              <a:t>fit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Na sequência é feita a predição.</a:t>
            </a:r>
          </a:p>
          <a:p>
            <a:pPr lvl="1"/>
            <a:r>
              <a:rPr lang="pt-BR" dirty="0"/>
              <a:t>Método </a:t>
            </a:r>
            <a:r>
              <a:rPr lang="pt-BR" b="1" dirty="0" err="1"/>
              <a:t>predict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A seguir um exemplo didático de como pode ser utilizada uma máquina de prever salários.</a:t>
            </a:r>
          </a:p>
        </p:txBody>
      </p:sp>
    </p:spTree>
    <p:extLst>
      <p:ext uri="{BB962C8B-B14F-4D97-AF65-F5344CB8AC3E}">
        <p14:creationId xmlns:p14="http://schemas.microsoft.com/office/powerpoint/2010/main" val="3053192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AD49F-7242-BB29-CF64-A75DA9DE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Caracterísiticas</a:t>
            </a:r>
            <a:r>
              <a:rPr lang="pt-BR" dirty="0"/>
              <a:t> 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3F5F3-7885-6A62-218D-98D33900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Lista (</a:t>
            </a:r>
            <a:r>
              <a:rPr lang="pt-BR" dirty="0" err="1"/>
              <a:t>array</a:t>
            </a:r>
            <a:r>
              <a:rPr lang="pt-BR" dirty="0"/>
              <a:t>) com variáveis X que levam a um resultado Y.</a:t>
            </a:r>
          </a:p>
          <a:p>
            <a:endParaRPr lang="pt-BR" dirty="0"/>
          </a:p>
          <a:p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/>
              <a:t>(instituição, curso, ano de conclusão, nota média) (salário inicial)</a:t>
            </a:r>
          </a:p>
          <a:p>
            <a:pPr marL="0" indent="0">
              <a:buNone/>
            </a:pPr>
            <a:r>
              <a:rPr lang="pt-BR" dirty="0"/>
              <a:t>X				y </a:t>
            </a:r>
          </a:p>
          <a:p>
            <a:pPr marL="0" indent="0">
              <a:buNone/>
            </a:pPr>
            <a:r>
              <a:rPr lang="pt-BR" dirty="0"/>
              <a:t>[‘IESB’,’ADS’,’2021’,’9’]       [’3.500’]</a:t>
            </a:r>
          </a:p>
          <a:p>
            <a:pPr marL="0" indent="0">
              <a:buNone/>
            </a:pPr>
            <a:r>
              <a:rPr lang="pt-BR" dirty="0"/>
              <a:t>[‘IESB’,’ADS’,’2021’,’7’]       [’2.000’]</a:t>
            </a:r>
          </a:p>
          <a:p>
            <a:pPr marL="0" indent="0">
              <a:buNone/>
            </a:pPr>
            <a:r>
              <a:rPr lang="pt-BR" dirty="0"/>
              <a:t>[‘outra’,’ADS’,’2021,’9’]     [’2.500’]</a:t>
            </a:r>
          </a:p>
          <a:p>
            <a:pPr marL="0" indent="0">
              <a:buNone/>
            </a:pPr>
            <a:r>
              <a:rPr lang="pt-BR" dirty="0"/>
              <a:t>[‘IESB’,’ADS’,’2023’,’9’]       [’4.000’]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3964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A8B67-EB72-E919-3329-A2BE4FF1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08992-EA4A-E30D-50B9-E3775C8B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predição responde perguntas feitas para a máquina.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No exemplo HIPOTÉTICO, após treinada, a máquina poderia responder mais ou menos questionamentos assim: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“Cara máquina, qual deverá ser o salário de um aluno que se formar em ADS no IESB em 2024 tendo as seguintes notas médias: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9?  </a:t>
            </a:r>
            <a:r>
              <a:rPr lang="pt-BR" dirty="0">
                <a:sym typeface="Wingdings" panose="05000000000000000000" pitchFamily="2" charset="2"/>
              </a:rPr>
              <a:t> R$ 4.200</a:t>
            </a:r>
          </a:p>
          <a:p>
            <a:pPr marL="0" indent="0">
              <a:buNone/>
            </a:pPr>
            <a:r>
              <a:rPr lang="pt-BR" dirty="0">
                <a:sym typeface="Wingdings" panose="05000000000000000000" pitchFamily="2" charset="2"/>
              </a:rPr>
              <a:t>7?  R$ 2.500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Saída do código</a:t>
            </a:r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x   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y    7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z    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7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18954-9C89-909A-94A9-23018B3D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como treinar uma máquina para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CD5AF-FEB6-2E27-783C-929F4F182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aprendizado da máquina se dá através de séries de números analisados estatisticamente.</a:t>
            </a:r>
          </a:p>
          <a:p>
            <a:endParaRPr lang="pt-BR" dirty="0"/>
          </a:p>
          <a:p>
            <a:r>
              <a:rPr lang="pt-BR" dirty="0"/>
              <a:t>Então os dados em texto precisam ser classificados, ou seja, categorizados.</a:t>
            </a:r>
          </a:p>
          <a:p>
            <a:endParaRPr lang="pt-BR" dirty="0"/>
          </a:p>
          <a:p>
            <a:r>
              <a:rPr lang="pt-BR" dirty="0"/>
              <a:t>Só assim eles podem gerar registros aprendíveis. </a:t>
            </a:r>
          </a:p>
          <a:p>
            <a:endParaRPr lang="pt-BR" dirty="0"/>
          </a:p>
          <a:p>
            <a:r>
              <a:rPr lang="pt-BR" dirty="0"/>
              <a:t>A seguir um exemplo simplificado e introdutório de uma predição real a partir de números.</a:t>
            </a:r>
          </a:p>
        </p:txBody>
      </p:sp>
    </p:spTree>
    <p:extLst>
      <p:ext uri="{BB962C8B-B14F-4D97-AF65-F5344CB8AC3E}">
        <p14:creationId xmlns:p14="http://schemas.microsoft.com/office/powerpoint/2010/main" val="2278564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A7F4A-0B3F-0180-71B0-1FA472DB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estimativa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D0993-DCD2-5A99-6AF8-F8F53E52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sklearn.ensemble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RandomForestClassifier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clf</a:t>
            </a:r>
            <a:r>
              <a:rPr lang="pt-BR" dirty="0"/>
              <a:t> = </a:t>
            </a:r>
            <a:r>
              <a:rPr lang="pt-BR" dirty="0" err="1"/>
              <a:t>RandomForestClassifier</a:t>
            </a:r>
            <a:r>
              <a:rPr lang="pt-BR" dirty="0"/>
              <a:t>(</a:t>
            </a:r>
            <a:r>
              <a:rPr lang="pt-BR" dirty="0" err="1"/>
              <a:t>random_state</a:t>
            </a:r>
            <a:r>
              <a:rPr lang="pt-BR" dirty="0"/>
              <a:t>=0)</a:t>
            </a:r>
          </a:p>
          <a:p>
            <a:pPr marL="0" indent="0">
              <a:buNone/>
            </a:pPr>
            <a:r>
              <a:rPr lang="pt-BR" dirty="0"/>
              <a:t>X = [[ 1,  2,  3], [11, 12, 13]] # </a:t>
            </a:r>
            <a:r>
              <a:rPr lang="pt-BR" b="1" dirty="0"/>
              <a:t>Características</a:t>
            </a:r>
          </a:p>
          <a:p>
            <a:pPr marL="0" indent="0">
              <a:buNone/>
            </a:pPr>
            <a:r>
              <a:rPr lang="pt-BR" dirty="0"/>
              <a:t>y = [0, 1]  # </a:t>
            </a:r>
            <a:r>
              <a:rPr lang="pt-BR" b="1" dirty="0"/>
              <a:t>Resultados</a:t>
            </a:r>
          </a:p>
          <a:p>
            <a:pPr marL="0" indent="0">
              <a:buNone/>
            </a:pPr>
            <a:r>
              <a:rPr lang="pt-BR" dirty="0" err="1"/>
              <a:t>clf.fit</a:t>
            </a:r>
            <a:r>
              <a:rPr lang="pt-BR" dirty="0"/>
              <a:t>(X, y) </a:t>
            </a:r>
            <a:r>
              <a:rPr lang="pt-BR" b="1" dirty="0"/>
              <a:t>#Treinamento do modelo</a:t>
            </a:r>
          </a:p>
          <a:p>
            <a:pPr marL="0" indent="0">
              <a:buNone/>
            </a:pPr>
            <a:r>
              <a:rPr lang="pt-BR" dirty="0" err="1"/>
              <a:t>RandomForestClassifier</a:t>
            </a:r>
            <a:r>
              <a:rPr lang="pt-BR" dirty="0"/>
              <a:t>(</a:t>
            </a:r>
            <a:r>
              <a:rPr lang="pt-BR" dirty="0" err="1"/>
              <a:t>random_state</a:t>
            </a:r>
            <a:r>
              <a:rPr lang="pt-BR" dirty="0"/>
              <a:t>=0)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clf.predict</a:t>
            </a:r>
            <a:r>
              <a:rPr lang="pt-BR" dirty="0"/>
              <a:t> ([[4, 5, 6], [14, 15, 16]]))</a:t>
            </a:r>
          </a:p>
        </p:txBody>
      </p:sp>
    </p:spTree>
    <p:extLst>
      <p:ext uri="{BB962C8B-B14F-4D97-AF65-F5344CB8AC3E}">
        <p14:creationId xmlns:p14="http://schemas.microsoft.com/office/powerpoint/2010/main" val="3798515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BA93C-E678-B019-D3D6-7A5BEA6D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Esmiuçando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800FB-982E-631A-D866-98FAC552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X = [[ 1,  2,  3], [11, 12, 13]] # </a:t>
            </a:r>
            <a:r>
              <a:rPr lang="pt-BR" b="1" dirty="0"/>
              <a:t>Características</a:t>
            </a:r>
          </a:p>
          <a:p>
            <a:pPr marL="0" indent="0">
              <a:buNone/>
            </a:pPr>
            <a:r>
              <a:rPr lang="pt-BR" dirty="0"/>
              <a:t>y = [0, 1]  # </a:t>
            </a:r>
            <a:r>
              <a:rPr lang="pt-BR" b="1" dirty="0"/>
              <a:t>Resultados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Amostra 1 tem as características [1,2,3] e leva ao resultado [0]</a:t>
            </a:r>
          </a:p>
          <a:p>
            <a:pPr marL="0" indent="0">
              <a:buNone/>
            </a:pPr>
            <a:r>
              <a:rPr lang="pt-BR" dirty="0"/>
              <a:t>Amostra 2 tem as características [11,12,13] e leva ao resultado [1]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Quando provocado sobre amostras que não existem, como:</a:t>
            </a:r>
          </a:p>
          <a:p>
            <a:pPr marL="0" indent="0">
              <a:buNone/>
            </a:pPr>
            <a:r>
              <a:rPr lang="pt-BR" dirty="0"/>
              <a:t>[4, 5, 6]</a:t>
            </a:r>
          </a:p>
          <a:p>
            <a:pPr marL="0" indent="0">
              <a:buNone/>
            </a:pPr>
            <a:r>
              <a:rPr lang="pt-BR" dirty="0"/>
              <a:t>[14, 15, 16]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Qual será o resultado?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366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22DEF-0132-DAFC-7E61-E39E8F81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D622F-7DB6-0FCF-E871-0315F901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5400" dirty="0"/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595672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36402-2A94-148B-0181-4F280657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representam os valores?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C303F-F6F4-D709-5E12-E868239F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são apenas números mesmo.</a:t>
            </a:r>
          </a:p>
          <a:p>
            <a:endParaRPr lang="pt-BR" dirty="0"/>
          </a:p>
          <a:p>
            <a:r>
              <a:rPr lang="pt-BR" dirty="0"/>
              <a:t>MAS... Extrapolando para o mundo real, com milhares de dados, com muito mais características (colunas) e amostras (linhas). Todas numericamente identificadas e aplicadas aos algoritmos estatísticos. O resultado é um conjunto de dados também.</a:t>
            </a:r>
          </a:p>
        </p:txBody>
      </p:sp>
    </p:spTree>
    <p:extLst>
      <p:ext uri="{BB962C8B-B14F-4D97-AF65-F5344CB8AC3E}">
        <p14:creationId xmlns:p14="http://schemas.microsoft.com/office/powerpoint/2010/main" val="678271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18101-07F4-0542-6540-4D4DC111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Máquinas que aprendem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1DCBC8-824C-83B4-BB5A-32720CE0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2400"/>
              </a:spcBef>
              <a:spcAft>
                <a:spcPts val="24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Modelos de Machine Learning falam a língua da matemática: números!</a:t>
            </a:r>
          </a:p>
          <a:p>
            <a:pPr algn="l">
              <a:spcBef>
                <a:spcPts val="2400"/>
              </a:spcBef>
              <a:spcAft>
                <a:spcPts val="24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Todo modelo é, “por baixo dos panos”, um modelo matemático. </a:t>
            </a:r>
          </a:p>
          <a:p>
            <a:pPr algn="l">
              <a:spcBef>
                <a:spcPts val="2400"/>
              </a:spcBef>
              <a:spcAft>
                <a:spcPts val="24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Isso se aplica aos modelos estatísticos clássicos. Se aplica aos modelos de Visão Computacional, que transformam pixels em números. E precisa se aplicar também a modelos de linguagem. Mas como transformamos texto em números? Bom, com Token e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g-grotesk"/>
              </a:rPr>
              <a:t>Embedding</a:t>
            </a: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464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C1725-9735-D02F-E265-460371B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FCD9C-B77A-2193-70AB-9D1234C4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Nós precisamos, de alguma forma, encontrar uma via de mão dupla para transformar texto em números e números em texto.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Chamamos de “Tokenização” o processo de quebrar longas quantidades de texto em unidades menores. Unidades estas que podem ser mapeadas para se tornarem números.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Todo o processo da criação dos Tokens trabalha então com esse mapa.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Chamamos esse mapa de vocabulário, ou de </a:t>
            </a:r>
            <a:r>
              <a:rPr lang="pt-BR" b="0" i="1" dirty="0" err="1">
                <a:solidFill>
                  <a:srgbClr val="000000"/>
                </a:solidFill>
                <a:effectLst/>
                <a:latin typeface="hg-grotesk"/>
              </a:rPr>
              <a:t>Lexicon</a:t>
            </a: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 (“léxico”). Para simplificar, vamos enxergar esse mapa como um dicionário. Dicionário esse onde cada token tem uma posição específica. Ou seja, cada token tem um índice.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043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B0367-72E8-68E2-73E5-5B080B5F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 Categóricos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E94B4-C917-5F16-0D0B-5367DC468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criar um token podemos trabalhar de diversas formas. Uma delas e transformar dados de uma categoria em token.</a:t>
            </a:r>
          </a:p>
          <a:p>
            <a:endParaRPr lang="pt-BR" dirty="0"/>
          </a:p>
          <a:p>
            <a:r>
              <a:rPr lang="pt-BR" dirty="0"/>
              <a:t>Os dados categóricos (</a:t>
            </a:r>
            <a:r>
              <a:rPr lang="pt-BR" dirty="0" err="1"/>
              <a:t>strings</a:t>
            </a:r>
            <a:r>
              <a:rPr lang="pt-BR" dirty="0"/>
              <a:t> e outros) precisam ser transformados para dados numéricos na maioria dos modelos de AM.</a:t>
            </a:r>
          </a:p>
          <a:p>
            <a:endParaRPr lang="pt-BR" dirty="0"/>
          </a:p>
          <a:p>
            <a:r>
              <a:rPr lang="pt-BR" dirty="0"/>
              <a:t>Correspondência mais simples é a  1 x 1.</a:t>
            </a:r>
          </a:p>
          <a:p>
            <a:pPr lvl="1"/>
            <a:r>
              <a:rPr lang="pt-BR" dirty="0"/>
              <a:t>Também conhecida como </a:t>
            </a:r>
            <a:r>
              <a:rPr lang="pt-BR" dirty="0" err="1"/>
              <a:t>label</a:t>
            </a:r>
            <a:r>
              <a:rPr lang="pt-BR" dirty="0"/>
              <a:t> ou </a:t>
            </a:r>
            <a:r>
              <a:rPr lang="pt-BR" dirty="0" err="1"/>
              <a:t>integer</a:t>
            </a:r>
            <a:r>
              <a:rPr lang="pt-BR" dirty="0"/>
              <a:t> </a:t>
            </a:r>
            <a:r>
              <a:rPr lang="pt-BR" dirty="0" err="1"/>
              <a:t>encoding</a:t>
            </a:r>
            <a:endParaRPr lang="pt-BR" dirty="0"/>
          </a:p>
          <a:p>
            <a:pPr lvl="1"/>
            <a:r>
              <a:rPr lang="pt-BR" dirty="0"/>
              <a:t>Quando é possível trocar um dado por um número específico. </a:t>
            </a:r>
          </a:p>
          <a:p>
            <a:pPr lvl="1"/>
            <a:r>
              <a:rPr lang="pt-BR" dirty="0"/>
              <a:t>Exemplo - cor da pele: Verde, Vermelho, Azul, Verde... Pode ser transformado para 0,1,2,3,4...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824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CF1D0-1647-D2B6-1ADC-1739EC7A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Label</a:t>
            </a:r>
            <a:r>
              <a:rPr lang="pt-BR" dirty="0"/>
              <a:t> </a:t>
            </a:r>
            <a:r>
              <a:rPr lang="pt-BR" dirty="0" err="1"/>
              <a:t>Enconding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7A9B22C-F5CA-981E-2FC6-80707AEA4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63689"/>
              </p:ext>
            </p:extLst>
          </p:nvPr>
        </p:nvGraphicFramePr>
        <p:xfrm>
          <a:off x="2041357" y="2531477"/>
          <a:ext cx="2995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21">
                  <a:extLst>
                    <a:ext uri="{9D8B030D-6E8A-4147-A177-3AD203B41FA5}">
                      <a16:colId xmlns:a16="http://schemas.microsoft.com/office/drawing/2014/main" val="1634219289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00731078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154745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1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Circulo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678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CA62ACC-A367-98FF-ED9D-2B59E7E15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446973"/>
              </p:ext>
            </p:extLst>
          </p:nvPr>
        </p:nvGraphicFramePr>
        <p:xfrm>
          <a:off x="6926178" y="2531477"/>
          <a:ext cx="2995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21">
                  <a:extLst>
                    <a:ext uri="{9D8B030D-6E8A-4147-A177-3AD203B41FA5}">
                      <a16:colId xmlns:a16="http://schemas.microsoft.com/office/drawing/2014/main" val="1634219289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00731078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154745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1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67801"/>
                  </a:ext>
                </a:extLst>
              </a:tr>
            </a:tbl>
          </a:graphicData>
        </a:graphic>
      </p:graphicFrame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CDC7C96-E66C-2613-4F13-1FFC095820DA}"/>
              </a:ext>
            </a:extLst>
          </p:cNvPr>
          <p:cNvSpPr/>
          <p:nvPr/>
        </p:nvSpPr>
        <p:spPr>
          <a:xfrm>
            <a:off x="5482387" y="3643997"/>
            <a:ext cx="1138990" cy="453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81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79245-5EC9-7F49-96E8-AFF27794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coluna de categoria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30337-22DA-5035-BFD2-E5B3A335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setCores</a:t>
            </a:r>
            <a:r>
              <a:rPr lang="pt-BR" dirty="0"/>
              <a:t> = ('</a:t>
            </a:r>
            <a:r>
              <a:rPr lang="pt-BR" dirty="0" err="1"/>
              <a:t>verde','vermelho','azul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 err="1"/>
              <a:t>dfCores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</a:t>
            </a:r>
            <a:r>
              <a:rPr lang="pt-BR" dirty="0" err="1"/>
              <a:t>setCores</a:t>
            </a:r>
            <a:r>
              <a:rPr lang="pt-BR" dirty="0"/>
              <a:t>, </a:t>
            </a:r>
            <a:r>
              <a:rPr lang="pt-BR" dirty="0" err="1"/>
              <a:t>columns</a:t>
            </a:r>
            <a:r>
              <a:rPr lang="pt-BR" dirty="0"/>
              <a:t>=['Cores'])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#Convertendo a coluna para o tipo </a:t>
            </a:r>
            <a:r>
              <a:rPr lang="pt-BR" b="1" dirty="0" err="1"/>
              <a:t>category</a:t>
            </a:r>
            <a:endParaRPr lang="pt-BR" b="1" dirty="0"/>
          </a:p>
          <a:p>
            <a:pPr marL="0" indent="0">
              <a:buNone/>
            </a:pPr>
            <a:r>
              <a:rPr lang="pt-BR" dirty="0" err="1"/>
              <a:t>dfCores</a:t>
            </a:r>
            <a:r>
              <a:rPr lang="pt-BR" dirty="0"/>
              <a:t>['Cores'] = </a:t>
            </a:r>
            <a:r>
              <a:rPr lang="pt-BR" dirty="0" err="1"/>
              <a:t>dfCores</a:t>
            </a:r>
            <a:r>
              <a:rPr lang="pt-BR" dirty="0"/>
              <a:t>['Cores'].</a:t>
            </a:r>
            <a:r>
              <a:rPr lang="pt-BR" dirty="0" err="1"/>
              <a:t>astype</a:t>
            </a:r>
            <a:r>
              <a:rPr lang="pt-BR" dirty="0"/>
              <a:t>('</a:t>
            </a:r>
            <a:r>
              <a:rPr lang="pt-BR" dirty="0" err="1"/>
              <a:t>category</a:t>
            </a:r>
            <a:r>
              <a:rPr lang="pt-BR" dirty="0"/>
              <a:t>')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#Cria a coluna de categoria</a:t>
            </a:r>
          </a:p>
          <a:p>
            <a:pPr marL="0" indent="0">
              <a:buNone/>
            </a:pPr>
            <a:r>
              <a:rPr lang="pt-BR" dirty="0" err="1"/>
              <a:t>dfCores</a:t>
            </a:r>
            <a:r>
              <a:rPr lang="pt-BR" dirty="0"/>
              <a:t>['</a:t>
            </a:r>
            <a:r>
              <a:rPr lang="pt-BR" dirty="0" err="1"/>
              <a:t>Cores_cat</a:t>
            </a:r>
            <a:r>
              <a:rPr lang="pt-BR" dirty="0"/>
              <a:t>'] = </a:t>
            </a:r>
            <a:r>
              <a:rPr lang="pt-BR" dirty="0" err="1"/>
              <a:t>dfCores</a:t>
            </a:r>
            <a:r>
              <a:rPr lang="pt-BR" dirty="0"/>
              <a:t>['Cores'].</a:t>
            </a:r>
            <a:r>
              <a:rPr lang="pt-BR" dirty="0" err="1"/>
              <a:t>cat.codes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3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Séries a partir de dicionários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import pandas as pd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calories = {"dia 1": 420, "dia 2": 380, "dia 3": 390}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myvar = pd.Series(calories)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print(myvar)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1FAA8-25C9-0AAB-B66F-36B3AAED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CF4C1-54F9-B2C3-7675-1C00EAF9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Cores  	</a:t>
            </a:r>
            <a:r>
              <a:rPr lang="pt-BR" dirty="0" err="1"/>
              <a:t>Cores_cat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0     	verde          	1</a:t>
            </a:r>
          </a:p>
          <a:p>
            <a:pPr marL="0" indent="0">
              <a:buNone/>
            </a:pPr>
            <a:r>
              <a:rPr lang="pt-BR" dirty="0"/>
              <a:t>1  	vermelho      2</a:t>
            </a:r>
          </a:p>
          <a:p>
            <a:pPr marL="0" indent="0">
              <a:buNone/>
            </a:pPr>
            <a:r>
              <a:rPr lang="pt-BR" dirty="0"/>
              <a:t>2      	azul          	0</a:t>
            </a:r>
          </a:p>
        </p:txBody>
      </p:sp>
    </p:spTree>
    <p:extLst>
      <p:ext uri="{BB962C8B-B14F-4D97-AF65-F5344CB8AC3E}">
        <p14:creationId xmlns:p14="http://schemas.microsoft.com/office/powerpoint/2010/main" val="9823288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6ADCA-2F05-1C37-A292-0A926CC3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Fazendo a mesma coisa com SCIKIT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425F2-77A6-384B-48FF-96DB6FC6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numpy</a:t>
            </a:r>
            <a:r>
              <a:rPr lang="pt-BR" b="1" dirty="0"/>
              <a:t> as </a:t>
            </a:r>
            <a:r>
              <a:rPr lang="pt-BR" b="1" dirty="0" err="1"/>
              <a:t>np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from </a:t>
            </a:r>
            <a:r>
              <a:rPr lang="pt-BR" b="1" dirty="0" err="1"/>
              <a:t>sklearn.preprocessing</a:t>
            </a:r>
            <a:r>
              <a:rPr lang="pt-BR" b="1" dirty="0"/>
              <a:t> </a:t>
            </a: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LabelEncoder</a:t>
            </a:r>
            <a:r>
              <a:rPr lang="pt-BR" b="1" dirty="0"/>
              <a:t> #Biblioteca do SCIKIT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#Cores Repetidas</a:t>
            </a:r>
          </a:p>
          <a:p>
            <a:pPr marL="0" indent="0">
              <a:buNone/>
            </a:pPr>
            <a:r>
              <a:rPr lang="pt-BR" dirty="0" err="1"/>
              <a:t>setCores</a:t>
            </a:r>
            <a:r>
              <a:rPr lang="pt-BR" dirty="0"/>
              <a:t> = ('</a:t>
            </a:r>
            <a:r>
              <a:rPr lang="pt-BR" dirty="0" err="1"/>
              <a:t>verde','vermelho','azul','azul','azul','rosa','vermelho</a:t>
            </a:r>
            <a:r>
              <a:rPr lang="pt-BR" dirty="0"/>
              <a:t>')</a:t>
            </a:r>
          </a:p>
          <a:p>
            <a:pPr marL="0" indent="0">
              <a:buNone/>
            </a:pPr>
            <a:r>
              <a:rPr lang="pt-BR" dirty="0" err="1"/>
              <a:t>dfCores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</a:t>
            </a:r>
            <a:r>
              <a:rPr lang="pt-BR" dirty="0" err="1"/>
              <a:t>setCores</a:t>
            </a:r>
            <a:r>
              <a:rPr lang="pt-BR" dirty="0"/>
              <a:t>, </a:t>
            </a:r>
            <a:r>
              <a:rPr lang="pt-BR" dirty="0" err="1"/>
              <a:t>columns</a:t>
            </a:r>
            <a:r>
              <a:rPr lang="pt-BR" dirty="0"/>
              <a:t>=['Cores'])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#Criando uma instância do </a:t>
            </a:r>
            <a:r>
              <a:rPr lang="pt-BR" dirty="0" err="1"/>
              <a:t>labelencoder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meuLabelEncoder</a:t>
            </a:r>
            <a:r>
              <a:rPr lang="pt-BR" b="1" dirty="0"/>
              <a:t> = </a:t>
            </a:r>
            <a:r>
              <a:rPr lang="pt-BR" b="1" dirty="0" err="1"/>
              <a:t>LabelEncoder</a:t>
            </a:r>
            <a:r>
              <a:rPr lang="pt-BR" b="1" dirty="0"/>
              <a:t>()</a:t>
            </a:r>
          </a:p>
          <a:p>
            <a:pPr marL="0" indent="0">
              <a:buNone/>
            </a:pPr>
            <a:r>
              <a:rPr lang="pt-BR" b="1" dirty="0" err="1"/>
              <a:t>dfCores</a:t>
            </a:r>
            <a:r>
              <a:rPr lang="pt-BR" b="1" dirty="0"/>
              <a:t>['</a:t>
            </a:r>
            <a:r>
              <a:rPr lang="pt-BR" b="1" dirty="0" err="1"/>
              <a:t>Cores_cat</a:t>
            </a:r>
            <a:r>
              <a:rPr lang="pt-BR" b="1" dirty="0"/>
              <a:t>'] = </a:t>
            </a:r>
            <a:r>
              <a:rPr lang="pt-BR" b="1" dirty="0" err="1"/>
              <a:t>meuLabelEncoder.fit_transform</a:t>
            </a:r>
            <a:r>
              <a:rPr lang="pt-BR" b="1" dirty="0"/>
              <a:t>(</a:t>
            </a:r>
            <a:r>
              <a:rPr lang="pt-BR" b="1" dirty="0" err="1"/>
              <a:t>dfCores</a:t>
            </a:r>
            <a:r>
              <a:rPr lang="pt-BR" b="1" dirty="0"/>
              <a:t>['Cores'])</a:t>
            </a:r>
          </a:p>
        </p:txBody>
      </p:sp>
    </p:spTree>
    <p:extLst>
      <p:ext uri="{BB962C8B-B14F-4D97-AF65-F5344CB8AC3E}">
        <p14:creationId xmlns:p14="http://schemas.microsoft.com/office/powerpoint/2010/main" val="38942703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A242B-32CB-441B-8901-F02F3935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do </a:t>
            </a:r>
            <a:r>
              <a:rPr lang="pt-BR" dirty="0" err="1"/>
              <a:t>Label</a:t>
            </a:r>
            <a:r>
              <a:rPr lang="pt-BR" dirty="0"/>
              <a:t> </a:t>
            </a:r>
            <a:r>
              <a:rPr lang="pt-BR" dirty="0" err="1"/>
              <a:t>Encoding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7C33E-DD08-0050-25CA-EB394E49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transformar uma categoria em um valor numérico o algoritmo de aprendizagem pode criar alguma relação entre os números como, por exemplo, precedência/prioridade. </a:t>
            </a:r>
          </a:p>
          <a:p>
            <a:pPr lvl="1"/>
            <a:r>
              <a:rPr lang="pt-BR" dirty="0"/>
              <a:t>No exemplo anterior o verde ter prioridade sobre o vermelho.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7A780C2-686C-185A-9E2C-4DBC3EBEA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179817"/>
              </p:ext>
            </p:extLst>
          </p:nvPr>
        </p:nvGraphicFramePr>
        <p:xfrm>
          <a:off x="2089484" y="3734635"/>
          <a:ext cx="2995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21">
                  <a:extLst>
                    <a:ext uri="{9D8B030D-6E8A-4147-A177-3AD203B41FA5}">
                      <a16:colId xmlns:a16="http://schemas.microsoft.com/office/drawing/2014/main" val="1634219289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00731078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154745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1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Circulo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678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AF63B16-30A6-4437-4548-AE1E780C3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78673"/>
              </p:ext>
            </p:extLst>
          </p:nvPr>
        </p:nvGraphicFramePr>
        <p:xfrm>
          <a:off x="6974305" y="3734635"/>
          <a:ext cx="2995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21">
                  <a:extLst>
                    <a:ext uri="{9D8B030D-6E8A-4147-A177-3AD203B41FA5}">
                      <a16:colId xmlns:a16="http://schemas.microsoft.com/office/drawing/2014/main" val="1634219289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00731078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154745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1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67801"/>
                  </a:ext>
                </a:extLst>
              </a:tr>
            </a:tbl>
          </a:graphicData>
        </a:graphic>
      </p:graphicFrame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DC7342A4-D635-1216-DA00-EFB49D879E24}"/>
              </a:ext>
            </a:extLst>
          </p:cNvPr>
          <p:cNvSpPr/>
          <p:nvPr/>
        </p:nvSpPr>
        <p:spPr>
          <a:xfrm>
            <a:off x="5530514" y="4847155"/>
            <a:ext cx="1138990" cy="453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D35E5A-57CA-9E6E-16B0-7E4BFDE1EF1E}"/>
              </a:ext>
            </a:extLst>
          </p:cNvPr>
          <p:cNvSpPr/>
          <p:nvPr/>
        </p:nvSpPr>
        <p:spPr>
          <a:xfrm>
            <a:off x="7810499" y="4001294"/>
            <a:ext cx="661737" cy="518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4DB3212-D9A6-E696-1B9E-C9F92BC5B887}"/>
              </a:ext>
            </a:extLst>
          </p:cNvPr>
          <p:cNvSpPr/>
          <p:nvPr/>
        </p:nvSpPr>
        <p:spPr>
          <a:xfrm>
            <a:off x="7810498" y="4468630"/>
            <a:ext cx="661737" cy="7129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9F7F92C-86F2-92BF-D59C-3116BF0E707A}"/>
              </a:ext>
            </a:extLst>
          </p:cNvPr>
          <p:cNvSpPr/>
          <p:nvPr/>
        </p:nvSpPr>
        <p:spPr>
          <a:xfrm>
            <a:off x="7810498" y="5501263"/>
            <a:ext cx="661737" cy="518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84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A04DB-3451-CE60-7246-0BB0969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/>
              <a:t>Encoding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96DED7-5FB1-A341-C7CB-8212B851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eliminar os problemas de correlação dos dados na transformação de categorias/</a:t>
            </a:r>
            <a:r>
              <a:rPr lang="pt-BR" dirty="0" err="1"/>
              <a:t>strings</a:t>
            </a:r>
            <a:r>
              <a:rPr lang="pt-BR" dirty="0"/>
              <a:t> para números, utiliza-se o </a:t>
            </a:r>
            <a:r>
              <a:rPr lang="pt-BR" dirty="0" err="1"/>
              <a:t>One</a:t>
            </a:r>
            <a:r>
              <a:rPr lang="pt-BR" dirty="0"/>
              <a:t>-Hot </a:t>
            </a:r>
            <a:r>
              <a:rPr lang="pt-BR" dirty="0" err="1"/>
              <a:t>enconding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Ao invés de conversão sequencial das categorias, esta técnica cria uma série de colunas para a conversão colocando números 0 ou 1 dependendo da existência ou não da categoria na amostra.</a:t>
            </a:r>
          </a:p>
        </p:txBody>
      </p:sp>
    </p:spTree>
    <p:extLst>
      <p:ext uri="{BB962C8B-B14F-4D97-AF65-F5344CB8AC3E}">
        <p14:creationId xmlns:p14="http://schemas.microsoft.com/office/powerpoint/2010/main" val="1872243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8909B-6521-CF04-891E-D83F2F75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/>
              <a:t>Encoder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719D895-8D1E-680A-67F5-01AA0C484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619166"/>
              </p:ext>
            </p:extLst>
          </p:nvPr>
        </p:nvGraphicFramePr>
        <p:xfrm>
          <a:off x="453188" y="2611686"/>
          <a:ext cx="29958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21">
                  <a:extLst>
                    <a:ext uri="{9D8B030D-6E8A-4147-A177-3AD203B41FA5}">
                      <a16:colId xmlns:a16="http://schemas.microsoft.com/office/drawing/2014/main" val="1634219289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200731078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1547455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1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Circulo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678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86BFBDA-949A-BDCB-3AD3-DE8C9AF624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10477"/>
              </p:ext>
            </p:extLst>
          </p:nvPr>
        </p:nvGraphicFramePr>
        <p:xfrm>
          <a:off x="4070686" y="2611686"/>
          <a:ext cx="76763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97">
                  <a:extLst>
                    <a:ext uri="{9D8B030D-6E8A-4147-A177-3AD203B41FA5}">
                      <a16:colId xmlns:a16="http://schemas.microsoft.com/office/drawing/2014/main" val="1634219289"/>
                    </a:ext>
                  </a:extLst>
                </a:gridCol>
                <a:gridCol w="1224289">
                  <a:extLst>
                    <a:ext uri="{9D8B030D-6E8A-4147-A177-3AD203B41FA5}">
                      <a16:colId xmlns:a16="http://schemas.microsoft.com/office/drawing/2014/main" val="200731078"/>
                    </a:ext>
                  </a:extLst>
                </a:gridCol>
                <a:gridCol w="1205773">
                  <a:extLst>
                    <a:ext uri="{9D8B030D-6E8A-4147-A177-3AD203B41FA5}">
                      <a16:colId xmlns:a16="http://schemas.microsoft.com/office/drawing/2014/main" val="1547455074"/>
                    </a:ext>
                  </a:extLst>
                </a:gridCol>
                <a:gridCol w="763809">
                  <a:extLst>
                    <a:ext uri="{9D8B030D-6E8A-4147-A177-3AD203B41FA5}">
                      <a16:colId xmlns:a16="http://schemas.microsoft.com/office/drawing/2014/main" val="2250473742"/>
                    </a:ext>
                  </a:extLst>
                </a:gridCol>
                <a:gridCol w="796667">
                  <a:extLst>
                    <a:ext uri="{9D8B030D-6E8A-4147-A177-3AD203B41FA5}">
                      <a16:colId xmlns:a16="http://schemas.microsoft.com/office/drawing/2014/main" val="872118723"/>
                    </a:ext>
                  </a:extLst>
                </a:gridCol>
                <a:gridCol w="827344">
                  <a:extLst>
                    <a:ext uri="{9D8B030D-6E8A-4147-A177-3AD203B41FA5}">
                      <a16:colId xmlns:a16="http://schemas.microsoft.com/office/drawing/2014/main" val="1898565194"/>
                    </a:ext>
                  </a:extLst>
                </a:gridCol>
                <a:gridCol w="644779">
                  <a:extLst>
                    <a:ext uri="{9D8B030D-6E8A-4147-A177-3AD203B41FA5}">
                      <a16:colId xmlns:a16="http://schemas.microsoft.com/office/drawing/2014/main" val="1599010440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727000348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3166467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Verm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Círc.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Quad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Triang</a:t>
                      </a:r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49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Quadrado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Triangulo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1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Circulo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67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55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12B8-A687-56EF-7EAF-726CBEE5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</a:t>
            </a:r>
            <a:r>
              <a:rPr lang="pt-BR" dirty="0" err="1"/>
              <a:t>One</a:t>
            </a:r>
            <a:r>
              <a:rPr lang="pt-BR" dirty="0"/>
              <a:t> Hot </a:t>
            </a:r>
            <a:r>
              <a:rPr lang="pt-BR" dirty="0" err="1"/>
              <a:t>Encoder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4C5E1-46D4-6C47-9BA0-1C8B085A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(Incluir na importação)</a:t>
            </a:r>
          </a:p>
          <a:p>
            <a:pPr marL="0" indent="0">
              <a:buNone/>
            </a:pPr>
            <a:r>
              <a:rPr lang="pt-BR" dirty="0"/>
              <a:t>from </a:t>
            </a:r>
            <a:r>
              <a:rPr lang="pt-BR" dirty="0" err="1"/>
              <a:t>sklearn.preprocessing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OneHotEncoder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i="1" dirty="0" err="1">
                <a:highlight>
                  <a:srgbClr val="FFFF00"/>
                </a:highlight>
              </a:rPr>
              <a:t>dfCores</a:t>
            </a:r>
            <a:r>
              <a:rPr lang="pt-BR" i="1" dirty="0">
                <a:highlight>
                  <a:srgbClr val="FFFF00"/>
                </a:highlight>
              </a:rPr>
              <a:t>['</a:t>
            </a:r>
            <a:r>
              <a:rPr lang="pt-BR" i="1" dirty="0" err="1">
                <a:highlight>
                  <a:srgbClr val="FFFF00"/>
                </a:highlight>
              </a:rPr>
              <a:t>Cores_cat</a:t>
            </a:r>
            <a:r>
              <a:rPr lang="pt-BR" i="1" dirty="0">
                <a:highlight>
                  <a:srgbClr val="FFFF00"/>
                </a:highlight>
              </a:rPr>
              <a:t>'] = </a:t>
            </a:r>
            <a:r>
              <a:rPr lang="pt-BR" i="1" dirty="0" err="1">
                <a:highlight>
                  <a:srgbClr val="FFFF00"/>
                </a:highlight>
              </a:rPr>
              <a:t>meuLabelEncoder.fit_transform</a:t>
            </a:r>
            <a:r>
              <a:rPr lang="pt-BR" i="1" dirty="0">
                <a:highlight>
                  <a:srgbClr val="FFFF00"/>
                </a:highlight>
              </a:rPr>
              <a:t>(</a:t>
            </a:r>
            <a:r>
              <a:rPr lang="pt-BR" i="1" dirty="0" err="1">
                <a:highlight>
                  <a:srgbClr val="FFFF00"/>
                </a:highlight>
              </a:rPr>
              <a:t>dfCores</a:t>
            </a:r>
            <a:r>
              <a:rPr lang="pt-BR" i="1" dirty="0">
                <a:highlight>
                  <a:srgbClr val="FFFF00"/>
                </a:highlight>
              </a:rPr>
              <a:t>['Cores’])</a:t>
            </a:r>
          </a:p>
          <a:p>
            <a:pPr marL="0" indent="0">
              <a:buNone/>
            </a:pPr>
            <a:r>
              <a:rPr lang="pt-BR" dirty="0">
                <a:highlight>
                  <a:srgbClr val="FFFF00"/>
                </a:highlight>
              </a:rPr>
              <a:t>(abaixo dessa linha acrescentar)</a:t>
            </a:r>
          </a:p>
          <a:p>
            <a:pPr marL="0" indent="0">
              <a:buNone/>
            </a:pPr>
            <a:r>
              <a:rPr lang="pt-BR" dirty="0" err="1"/>
              <a:t>enc</a:t>
            </a:r>
            <a:r>
              <a:rPr lang="pt-BR" dirty="0"/>
              <a:t> = </a:t>
            </a:r>
            <a:r>
              <a:rPr lang="pt-BR" dirty="0" err="1"/>
              <a:t>OneHotEncoder</a:t>
            </a:r>
            <a:r>
              <a:rPr lang="pt-BR" dirty="0"/>
              <a:t>(</a:t>
            </a:r>
            <a:r>
              <a:rPr lang="pt-BR" dirty="0" err="1"/>
              <a:t>handle_unknown</a:t>
            </a:r>
            <a:r>
              <a:rPr lang="pt-BR" dirty="0"/>
              <a:t>='ignore')</a:t>
            </a:r>
          </a:p>
          <a:p>
            <a:pPr marL="0" indent="0">
              <a:buNone/>
            </a:pPr>
            <a:r>
              <a:rPr lang="pt-BR" dirty="0" err="1"/>
              <a:t>dfEnc</a:t>
            </a:r>
            <a:r>
              <a:rPr lang="pt-BR" dirty="0"/>
              <a:t> = </a:t>
            </a:r>
            <a:r>
              <a:rPr lang="pt-BR" dirty="0" err="1"/>
              <a:t>pd.DataFrame</a:t>
            </a:r>
            <a:r>
              <a:rPr lang="pt-BR" dirty="0"/>
              <a:t>(</a:t>
            </a:r>
            <a:r>
              <a:rPr lang="pt-BR" dirty="0" err="1"/>
              <a:t>enc.fit_transform</a:t>
            </a:r>
            <a:r>
              <a:rPr lang="pt-BR" dirty="0"/>
              <a:t>(</a:t>
            </a:r>
            <a:r>
              <a:rPr lang="pt-BR" dirty="0" err="1"/>
              <a:t>dfCores</a:t>
            </a:r>
            <a:r>
              <a:rPr lang="pt-BR" dirty="0"/>
              <a:t>[['</a:t>
            </a:r>
            <a:r>
              <a:rPr lang="pt-BR" dirty="0" err="1"/>
              <a:t>Cores_cat</a:t>
            </a:r>
            <a:r>
              <a:rPr lang="pt-BR" dirty="0"/>
              <a:t>']]).</a:t>
            </a:r>
            <a:r>
              <a:rPr lang="pt-BR" dirty="0" err="1"/>
              <a:t>toarray</a:t>
            </a:r>
            <a:r>
              <a:rPr lang="pt-BR" dirty="0"/>
              <a:t>())</a:t>
            </a:r>
          </a:p>
          <a:p>
            <a:pPr marL="0" indent="0">
              <a:buNone/>
            </a:pPr>
            <a:r>
              <a:rPr lang="pt-BR" dirty="0" err="1"/>
              <a:t>dfCores</a:t>
            </a:r>
            <a:r>
              <a:rPr lang="pt-BR" dirty="0"/>
              <a:t> = </a:t>
            </a:r>
            <a:r>
              <a:rPr lang="pt-BR" dirty="0" err="1"/>
              <a:t>dfCores.join</a:t>
            </a:r>
            <a:r>
              <a:rPr lang="pt-BR" dirty="0"/>
              <a:t>(</a:t>
            </a:r>
            <a:r>
              <a:rPr lang="pt-BR" dirty="0" err="1"/>
              <a:t>dfEnc</a:t>
            </a:r>
            <a:r>
              <a:rPr lang="pt-BR" dirty="0"/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1918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D15DA-3F02-A9C7-7379-6FF8FF30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60D8F-95F3-8C24-12BE-8FA57826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Cores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Cores_cat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0    1    2    3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   verde          2  0.0  0.0  1.0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vermelho          3  0.0  0.0  0.0  1.0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     azul          0  1.0  0.0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      azul          0  1.0  0.0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      azul          0  1.0  0.0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5      rosa          1  0.0  1.0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  vermelho          3  0.0  0.0  0.0  1.0</a:t>
            </a:r>
          </a:p>
        </p:txBody>
      </p:sp>
    </p:spTree>
    <p:extLst>
      <p:ext uri="{BB962C8B-B14F-4D97-AF65-F5344CB8AC3E}">
        <p14:creationId xmlns:p14="http://schemas.microsoft.com/office/powerpoint/2010/main" val="1750690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B4B23-A197-DE15-9799-E1B7D9EB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One_Hot</a:t>
            </a:r>
            <a:r>
              <a:rPr lang="pt-BR" dirty="0"/>
              <a:t> </a:t>
            </a:r>
            <a:r>
              <a:rPr lang="pt-BR" dirty="0" err="1"/>
              <a:t>Encoder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45CC0-3B2B-6F7F-1C9C-F29B05A8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Depois de criadas as colunas, você deve apagar a coluna com o ordinal da categoria.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3400" dirty="0" err="1"/>
              <a:t>dfCores.drop</a:t>
            </a:r>
            <a:r>
              <a:rPr lang="pt-BR" sz="3400" dirty="0"/>
              <a:t>(</a:t>
            </a:r>
            <a:r>
              <a:rPr lang="pt-BR" sz="3400" b="1" dirty="0"/>
              <a:t>['</a:t>
            </a:r>
            <a:r>
              <a:rPr lang="pt-BR" sz="3400" b="1" dirty="0" err="1"/>
              <a:t>Cores_cat</a:t>
            </a:r>
            <a:r>
              <a:rPr lang="pt-BR" sz="3400" b="1" dirty="0"/>
              <a:t>'], </a:t>
            </a:r>
            <a:r>
              <a:rPr lang="pt-BR" sz="3400" dirty="0" err="1"/>
              <a:t>axis</a:t>
            </a:r>
            <a:r>
              <a:rPr lang="pt-BR" sz="3400" dirty="0"/>
              <a:t>=1, </a:t>
            </a:r>
            <a:r>
              <a:rPr lang="pt-BR" sz="3400" dirty="0" err="1"/>
              <a:t>inplace</a:t>
            </a:r>
            <a:r>
              <a:rPr lang="pt-BR" sz="3400" dirty="0"/>
              <a:t>=</a:t>
            </a:r>
            <a:r>
              <a:rPr lang="pt-BR" sz="3400" dirty="0" err="1"/>
              <a:t>True</a:t>
            </a:r>
            <a:r>
              <a:rPr lang="pt-BR" sz="3400" dirty="0"/>
              <a:t>)</a:t>
            </a:r>
          </a:p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pt-BR" sz="3400" dirty="0"/>
              <a:t>Ou</a:t>
            </a:r>
          </a:p>
          <a:p>
            <a:pPr marL="0" indent="0">
              <a:buNone/>
            </a:pPr>
            <a:endParaRPr lang="pt-BR" sz="3400" dirty="0"/>
          </a:p>
          <a:p>
            <a:pPr marL="0" indent="0">
              <a:buNone/>
            </a:pPr>
            <a:r>
              <a:rPr lang="pt-BR" sz="3400" dirty="0" err="1"/>
              <a:t>dfCores.drop</a:t>
            </a:r>
            <a:r>
              <a:rPr lang="pt-BR" sz="3400" dirty="0"/>
              <a:t>(</a:t>
            </a:r>
            <a:r>
              <a:rPr lang="pt-BR" sz="3400" b="1" dirty="0" err="1"/>
              <a:t>dfCores.iloc</a:t>
            </a:r>
            <a:r>
              <a:rPr lang="pt-BR" sz="3400" b="1" dirty="0"/>
              <a:t>[:,1:2], </a:t>
            </a:r>
            <a:r>
              <a:rPr lang="pt-BR" sz="3400" dirty="0" err="1"/>
              <a:t>axis</a:t>
            </a:r>
            <a:r>
              <a:rPr lang="pt-BR" sz="3400" dirty="0"/>
              <a:t>=1, </a:t>
            </a:r>
            <a:r>
              <a:rPr lang="pt-BR" sz="3400" dirty="0" err="1"/>
              <a:t>inplace</a:t>
            </a:r>
            <a:r>
              <a:rPr lang="pt-BR" sz="3400" dirty="0"/>
              <a:t>=</a:t>
            </a:r>
            <a:r>
              <a:rPr lang="pt-BR" sz="3400" dirty="0" err="1"/>
              <a:t>True</a:t>
            </a:r>
            <a:r>
              <a:rPr lang="pt-BR" sz="3400" dirty="0"/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582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A2575-2FBA-EA80-5C87-459C0442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93B4F-9A52-D2AF-0915-F4E100E9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	 Cores    0    1    2    3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    verde  0.0  0.0  1.0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  vermelho  0.0  0.0  0.0  1.0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2      azul  1.0  0.0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3      azul  1.0  0.0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4      azul  1.0  0.0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5      rosa  0.0  1.0  0.0  0.0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6  vermelho  0.0  0.0  0.0  1.0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6054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BFC37-3C8A-A923-FA4C-E1CD4C3E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Tokens – por letras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891100-F81D-225C-DB5E-12B91F17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373" y="1618731"/>
            <a:ext cx="4534984" cy="42537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465E1F-1531-AF38-45BA-01903847296F}"/>
              </a:ext>
            </a:extLst>
          </p:cNvPr>
          <p:cNvSpPr txBox="1"/>
          <p:nvPr/>
        </p:nvSpPr>
        <p:spPr>
          <a:xfrm>
            <a:off x="3322622" y="1690688"/>
            <a:ext cx="300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 de  tokens por letras: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0725A9-E1AB-8656-1BA7-CA454E63661C}"/>
              </a:ext>
            </a:extLst>
          </p:cNvPr>
          <p:cNvSpPr txBox="1"/>
          <p:nvPr/>
        </p:nvSpPr>
        <p:spPr>
          <a:xfrm>
            <a:off x="1061186" y="2367163"/>
            <a:ext cx="50635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Vantagem</a:t>
            </a:r>
            <a:r>
              <a:rPr lang="pt-BR" dirty="0"/>
              <a:t>: dicionário simplificado, poucas posições.</a:t>
            </a:r>
          </a:p>
          <a:p>
            <a:endParaRPr lang="pt-BR" dirty="0"/>
          </a:p>
          <a:p>
            <a:r>
              <a:rPr lang="pt-BR" b="1" dirty="0"/>
              <a:t>Desvantagem</a:t>
            </a:r>
            <a:r>
              <a:rPr lang="pt-BR" dirty="0"/>
              <a:t>: processamento super complexo.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frase: O IESB tem o melhor curso de ADS.</a:t>
            </a:r>
          </a:p>
          <a:p>
            <a:endParaRPr lang="pt-BR" dirty="0"/>
          </a:p>
          <a:p>
            <a:r>
              <a:rPr lang="pt-BR" dirty="0"/>
              <a:t>Receberia o seguinte token:</a:t>
            </a:r>
          </a:p>
          <a:p>
            <a:endParaRPr lang="pt-BR" dirty="0"/>
          </a:p>
          <a:p>
            <a:r>
              <a:rPr lang="pt-BR" dirty="0"/>
              <a:t>[15,0,9,5,19,2,0,20,5,13,0,15,0,13,5,12,8,15,18,</a:t>
            </a:r>
          </a:p>
          <a:p>
            <a:r>
              <a:rPr lang="pt-BR" dirty="0"/>
              <a:t>0,3,21,18,19,15,0,4,5,0,1,4,19]</a:t>
            </a:r>
          </a:p>
        </p:txBody>
      </p:sp>
    </p:spTree>
    <p:extLst>
      <p:ext uri="{BB962C8B-B14F-4D97-AF65-F5344CB8AC3E}">
        <p14:creationId xmlns:p14="http://schemas.microsoft.com/office/powerpoint/2010/main" val="299157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Saída do código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dia 1    420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dia 2    380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dia 3    390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F55BC-3B77-840F-DC94-212618C86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1CBDA-0F2D-1849-D78E-831829E4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Tokens – Palavras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7D2CD9-F4C5-9D61-A38C-38F63907C956}"/>
              </a:ext>
            </a:extLst>
          </p:cNvPr>
          <p:cNvSpPr txBox="1"/>
          <p:nvPr/>
        </p:nvSpPr>
        <p:spPr>
          <a:xfrm>
            <a:off x="907277" y="1720840"/>
            <a:ext cx="43965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Vantagem</a:t>
            </a:r>
            <a:r>
              <a:rPr lang="pt-BR" dirty="0"/>
              <a:t>: Processamento menos complexo.</a:t>
            </a:r>
          </a:p>
          <a:p>
            <a:endParaRPr lang="pt-BR" dirty="0"/>
          </a:p>
          <a:p>
            <a:r>
              <a:rPr lang="pt-BR" b="1" dirty="0"/>
              <a:t>Desvantagem</a:t>
            </a:r>
            <a:r>
              <a:rPr lang="pt-BR" dirty="0"/>
              <a:t>: Dicionário complexo.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frase: O IESB tem o melhor curso de ADS.</a:t>
            </a:r>
          </a:p>
          <a:p>
            <a:endParaRPr lang="pt-BR" dirty="0"/>
          </a:p>
          <a:p>
            <a:r>
              <a:rPr lang="pt-BR" dirty="0"/>
              <a:t>Receberia o seguinte token:</a:t>
            </a:r>
          </a:p>
          <a:p>
            <a:endParaRPr lang="pt-BR" dirty="0"/>
          </a:p>
          <a:p>
            <a:r>
              <a:rPr lang="pt-BR" dirty="0"/>
              <a:t>[1,290,8900,1,98001,8989023,22,564800]</a:t>
            </a:r>
          </a:p>
          <a:p>
            <a:endParaRPr lang="pt-BR" dirty="0"/>
          </a:p>
          <a:p>
            <a:r>
              <a:rPr lang="pt-BR" dirty="0"/>
              <a:t>*os números do token são ilustrativos.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8414-1395-78A4-938F-963846DB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590" y="1720840"/>
            <a:ext cx="5481119" cy="4351338"/>
          </a:xfrm>
        </p:spPr>
        <p:txBody>
          <a:bodyPr>
            <a:normAutofit/>
          </a:bodyPr>
          <a:lstStyle/>
          <a:p>
            <a:r>
              <a:rPr lang="pt-BR" sz="2100" b="0" i="0" dirty="0">
                <a:solidFill>
                  <a:srgbClr val="000000"/>
                </a:solidFill>
                <a:effectLst/>
              </a:rPr>
              <a:t>Um vocabulário em língua portuguesa disponível no GitHub, sob licença permissiva, num </a:t>
            </a:r>
            <a:r>
              <a:rPr lang="pt-BR" sz="2100" b="0" i="0" u="sng" dirty="0">
                <a:effectLst/>
                <a:hlinkClick r:id="rId2"/>
              </a:rPr>
              <a:t>repositório do Python.pro.br</a:t>
            </a:r>
            <a:r>
              <a:rPr lang="pt-BR" sz="21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pt-BR" sz="2100" b="0" i="0" dirty="0">
                <a:solidFill>
                  <a:srgbClr val="000000"/>
                </a:solidFill>
                <a:effectLst/>
              </a:rPr>
              <a:t>O dicionário tem um pouco mais de 320 mil palavras. </a:t>
            </a:r>
          </a:p>
          <a:p>
            <a:r>
              <a:rPr lang="pt-BR" sz="2100" b="0" i="0" dirty="0">
                <a:solidFill>
                  <a:srgbClr val="000000"/>
                </a:solidFill>
                <a:effectLst/>
              </a:rPr>
              <a:t>Agora imagina a complexidade de se treinar um modelo multi-idiomas. </a:t>
            </a:r>
          </a:p>
          <a:p>
            <a:r>
              <a:rPr lang="pt-BR" sz="2100" b="0" i="0" dirty="0">
                <a:solidFill>
                  <a:srgbClr val="000000"/>
                </a:solidFill>
                <a:effectLst/>
              </a:rPr>
              <a:t>E também nas palavras que são “criadas” a todo tempo. </a:t>
            </a:r>
          </a:p>
          <a:p>
            <a:r>
              <a:rPr lang="pt-BR" sz="2100" b="0" i="0" dirty="0">
                <a:solidFill>
                  <a:srgbClr val="000000"/>
                </a:solidFill>
                <a:effectLst/>
              </a:rPr>
              <a:t>O nosso modelo se depararia com muitos, muitos tokens desconhecidos.</a:t>
            </a:r>
          </a:p>
          <a:p>
            <a:endParaRPr lang="pt-BR" dirty="0">
              <a:solidFill>
                <a:srgbClr val="000000"/>
              </a:solidFill>
              <a:latin typeface="hg-grotesk"/>
            </a:endParaRPr>
          </a:p>
          <a:p>
            <a:endParaRPr lang="pt-BR" b="0" i="0" dirty="0">
              <a:solidFill>
                <a:srgbClr val="000000"/>
              </a:solidFill>
              <a:effectLst/>
              <a:latin typeface="hg-grotesk"/>
            </a:endParaRPr>
          </a:p>
          <a:p>
            <a:endParaRPr lang="pt-BR" dirty="0">
              <a:solidFill>
                <a:srgbClr val="000000"/>
              </a:solidFill>
              <a:latin typeface="hg-grotesk"/>
            </a:endParaRPr>
          </a:p>
          <a:p>
            <a:endParaRPr lang="pt-BR" b="0" i="0" dirty="0">
              <a:solidFill>
                <a:srgbClr val="000000"/>
              </a:solidFill>
              <a:effectLst/>
              <a:latin typeface="hg-grotesk"/>
            </a:endParaRPr>
          </a:p>
        </p:txBody>
      </p:sp>
    </p:spTree>
    <p:extLst>
      <p:ext uri="{BB962C8B-B14F-4D97-AF65-F5344CB8AC3E}">
        <p14:creationId xmlns:p14="http://schemas.microsoft.com/office/powerpoint/2010/main" val="26048144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EF367-1D06-5C06-2C8B-B62FB23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Aumentando a eficiência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ADD58B-36D7-23EE-7958-454AF1A7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forma mais interessante de lidar com os tokens, é dividindo as palavras. Isolando o radical, prefixo e sufixo. E tratando cada parte como uma unidade diferente, um token diferente.</a:t>
            </a:r>
          </a:p>
          <a:p>
            <a:endParaRPr lang="pt-BR" dirty="0"/>
          </a:p>
          <a:p>
            <a:r>
              <a:rPr lang="pt-BR" dirty="0"/>
              <a:t>Vocês devem ter percebido, que muitas palavras do nosso idioma são formadas com o mesmo radical. Vamos pegar como exemplo a palavra "beber". O início da palavra, o "</a:t>
            </a:r>
            <a:r>
              <a:rPr lang="pt-BR" dirty="0" err="1"/>
              <a:t>beb</a:t>
            </a:r>
            <a:r>
              <a:rPr lang="pt-BR" dirty="0"/>
              <a:t>-" pode ser reutilizado em "bebendo", "bebi", "bebido", "bebeu", e assim por diante.</a:t>
            </a:r>
          </a:p>
          <a:p>
            <a:endParaRPr lang="pt-BR" dirty="0"/>
          </a:p>
          <a:p>
            <a:r>
              <a:rPr lang="pt-BR" dirty="0"/>
              <a:t>Também utilizado para palavras compostas.</a:t>
            </a:r>
          </a:p>
        </p:txBody>
      </p:sp>
    </p:spTree>
    <p:extLst>
      <p:ext uri="{BB962C8B-B14F-4D97-AF65-F5344CB8AC3E}">
        <p14:creationId xmlns:p14="http://schemas.microsoft.com/office/powerpoint/2010/main" val="23474387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B6623-6850-4FF8-B45A-455B53CE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 por radical, sufixo e prefixo - NGRAMAS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F702E-F721-8CDC-B5B9-9C41227A5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2000" dirty="0"/>
              <a:t>A resolução de palavras e/ou nomes próprios compostos tem melhor eficiência com esse método.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44CBD9-618F-F096-71AD-8CAD4F5B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253615"/>
            <a:ext cx="4724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3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A73EB-EC5A-A4FE-6DA0-41EFD3DB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Tokeninzado</a:t>
            </a:r>
            <a:r>
              <a:rPr lang="pt-BR" dirty="0"/>
              <a:t> pelo ChatGPT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89C7E-1A72-EEF6-A89B-F5CC6D8E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https://platform.openai.com/tokenizer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DFBEA0-83B6-D6ED-E570-86CEBD43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119437"/>
            <a:ext cx="6734175" cy="25431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1078C9-BAC3-B548-F554-E5B325CF8147}"/>
              </a:ext>
            </a:extLst>
          </p:cNvPr>
          <p:cNvSpPr txBox="1"/>
          <p:nvPr/>
        </p:nvSpPr>
        <p:spPr>
          <a:xfrm>
            <a:off x="2605087" y="559459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53740"/>
                </a:solidFill>
                <a:effectLst/>
                <a:latin typeface="SF Mono"/>
              </a:rPr>
              <a:t>[46, 357, 1759, 33, 1589, 293, 15262, 26385, 334, 145739, 13]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9203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5EB0D-2F8A-FDC0-8748-3216D3CA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Embedding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55DDA-C0F3-57F2-4A5C-7EEB89B0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Enquanto o Token é uma representação mais estática de unidades de texto, 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hg-grotesk"/>
              </a:rPr>
              <a:t>Embedding</a:t>
            </a: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 é um pouco mais dinâmico.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hg-grotesk"/>
              </a:rPr>
              <a:t>Embedding</a:t>
            </a:r>
            <a:r>
              <a:rPr lang="pt-BR" b="1" i="0" dirty="0">
                <a:solidFill>
                  <a:srgbClr val="000000"/>
                </a:solidFill>
                <a:effectLst/>
                <a:latin typeface="hg-grotesk"/>
              </a:rPr>
              <a:t> é a representação vetorial do texto em um espaço multidimensional</a:t>
            </a:r>
            <a:r>
              <a:rPr lang="pt-BR" b="0" i="0" dirty="0">
                <a:solidFill>
                  <a:srgbClr val="000000"/>
                </a:solidFill>
                <a:effectLst/>
                <a:latin typeface="hg-grotesk"/>
              </a:rPr>
              <a:t>.</a:t>
            </a:r>
          </a:p>
          <a:p>
            <a:endParaRPr lang="pt-BR" dirty="0"/>
          </a:p>
          <a:p>
            <a:r>
              <a:rPr lang="pt-BR" dirty="0"/>
              <a:t>Nós podemos imaginar os </a:t>
            </a:r>
            <a:r>
              <a:rPr lang="pt-BR" dirty="0" err="1"/>
              <a:t>Embeddings</a:t>
            </a:r>
            <a:r>
              <a:rPr lang="pt-BR" dirty="0"/>
              <a:t> como pontos, com coordenadas. Enquanto o Token “IESB" vai ter sempre o ID 47391, o </a:t>
            </a:r>
            <a:r>
              <a:rPr lang="pt-BR" dirty="0" err="1"/>
              <a:t>Embedding</a:t>
            </a:r>
            <a:r>
              <a:rPr lang="pt-BR" dirty="0"/>
              <a:t> pode mudar sua posição, dependendo do contexto.</a:t>
            </a:r>
          </a:p>
        </p:txBody>
      </p:sp>
    </p:spTree>
    <p:extLst>
      <p:ext uri="{BB962C8B-B14F-4D97-AF65-F5344CB8AC3E}">
        <p14:creationId xmlns:p14="http://schemas.microsoft.com/office/powerpoint/2010/main" val="6111766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F75FB-66E2-6AEF-86CB-8900B36D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por similaridade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3F88A0-B38E-CBE6-DAF5-B837B8D0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00" y="1690688"/>
            <a:ext cx="7413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6567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83CA9-5F8C-5F76-71E7-770520C9B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1D6C-E0A3-3C95-AE88-CD831928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por similaridade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A395EF7-1A63-35A0-56F4-985FD22CD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70" y="1708976"/>
            <a:ext cx="739970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980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AFB6B-823F-86C2-FA22-D7A5A4E3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32D4-44E1-8ED4-7275-C089EF26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Posição por similaridade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AAC163B-E3F0-4092-A375-6ADFC345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00" y="1690688"/>
            <a:ext cx="741323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A493ABA-AF7C-BA47-08B0-DED2FEA66698}"/>
              </a:ext>
            </a:extLst>
          </p:cNvPr>
          <p:cNvGrpSpPr/>
          <p:nvPr/>
        </p:nvGrpSpPr>
        <p:grpSpPr>
          <a:xfrm>
            <a:off x="9436340" y="1456633"/>
            <a:ext cx="2460004" cy="2124322"/>
            <a:chOff x="9436340" y="1456633"/>
            <a:chExt cx="2460004" cy="21243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F59E22A-9180-0D2A-7185-AC47565A9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62146"/>
            <a:stretch/>
          </p:blipFill>
          <p:spPr>
            <a:xfrm>
              <a:off x="9794401" y="1764410"/>
              <a:ext cx="428592" cy="1816545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663AF38-3B24-F959-6884-5D7EA4F74C04}"/>
                </a:ext>
              </a:extLst>
            </p:cNvPr>
            <p:cNvSpPr txBox="1"/>
            <p:nvPr/>
          </p:nvSpPr>
          <p:spPr>
            <a:xfrm>
              <a:off x="10222992" y="1764410"/>
              <a:ext cx="657552" cy="1769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(0.5,8)</a:t>
              </a:r>
            </a:p>
            <a:p>
              <a:endParaRPr lang="pt-BR" sz="900" dirty="0"/>
            </a:p>
            <a:p>
              <a:r>
                <a:rPr lang="pt-BR" sz="1400" dirty="0"/>
                <a:t>(1,8)</a:t>
              </a:r>
            </a:p>
            <a:p>
              <a:endParaRPr lang="pt-BR" sz="900" dirty="0"/>
            </a:p>
            <a:p>
              <a:r>
                <a:rPr lang="pt-BR" sz="1400" dirty="0"/>
                <a:t>(1,7)</a:t>
              </a:r>
            </a:p>
            <a:p>
              <a:endParaRPr lang="pt-BR" sz="900" dirty="0"/>
            </a:p>
            <a:p>
              <a:r>
                <a:rPr lang="pt-BR" sz="1400" dirty="0"/>
                <a:t>(6,7)</a:t>
              </a:r>
            </a:p>
            <a:p>
              <a:endParaRPr lang="pt-BR" sz="900" dirty="0"/>
            </a:p>
            <a:p>
              <a:r>
                <a:rPr lang="pt-BR" sz="1400" dirty="0"/>
                <a:t>(7,7)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AAE1402-376C-3537-6570-D53FD4AFA48F}"/>
                </a:ext>
              </a:extLst>
            </p:cNvPr>
            <p:cNvSpPr txBox="1"/>
            <p:nvPr/>
          </p:nvSpPr>
          <p:spPr>
            <a:xfrm>
              <a:off x="9436340" y="1456633"/>
              <a:ext cx="2460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Elemento – Posição no espaço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225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24247-0C38-056D-A07E-1F3656CF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Embedding</a:t>
            </a:r>
            <a:r>
              <a:rPr lang="pt-BR" dirty="0"/>
              <a:t> e contexto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E7BD30-60D4-2614-A394-9176FDA7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84" y="1690688"/>
            <a:ext cx="7379016" cy="39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CD6D971-22A7-3645-1326-7A04A7C5E114}"/>
              </a:ext>
            </a:extLst>
          </p:cNvPr>
          <p:cNvSpPr txBox="1"/>
          <p:nvPr/>
        </p:nvSpPr>
        <p:spPr>
          <a:xfrm>
            <a:off x="710119" y="1857984"/>
            <a:ext cx="285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palavra BANCO entraria mais próximo da posição (1,1) ou (6,7)?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193D537-D564-6C3E-887A-8BD1D956514C}"/>
              </a:ext>
            </a:extLst>
          </p:cNvPr>
          <p:cNvSpPr/>
          <p:nvPr/>
        </p:nvSpPr>
        <p:spPr>
          <a:xfrm>
            <a:off x="9319098" y="1848255"/>
            <a:ext cx="1935804" cy="1371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FDC8476-3097-47CE-0351-1998030E1717}"/>
              </a:ext>
            </a:extLst>
          </p:cNvPr>
          <p:cNvSpPr/>
          <p:nvPr/>
        </p:nvSpPr>
        <p:spPr>
          <a:xfrm>
            <a:off x="4160196" y="4149495"/>
            <a:ext cx="1935804" cy="1371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1560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1996A-F62E-4C43-8BA0-EE2F3194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9859C-16EC-E81E-791B-DF382F10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Embedding</a:t>
            </a:r>
            <a:r>
              <a:rPr lang="pt-BR" dirty="0"/>
              <a:t> e contexto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0787F9-E6E9-4FA2-864B-B7329276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84" y="1690688"/>
            <a:ext cx="7379016" cy="396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7BD4048-F56D-9DCD-1606-DD87F05A7C94}"/>
              </a:ext>
            </a:extLst>
          </p:cNvPr>
          <p:cNvSpPr txBox="1"/>
          <p:nvPr/>
        </p:nvSpPr>
        <p:spPr>
          <a:xfrm>
            <a:off x="710118" y="1857984"/>
            <a:ext cx="32646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palavra BANCO entraria mais próximo da posição (1,1) ou (6,7)?</a:t>
            </a:r>
          </a:p>
          <a:p>
            <a:endParaRPr lang="pt-BR" dirty="0"/>
          </a:p>
          <a:p>
            <a:r>
              <a:rPr lang="pt-BR" dirty="0"/>
              <a:t>Depende do contexto!</a:t>
            </a:r>
          </a:p>
          <a:p>
            <a:endParaRPr lang="pt-BR" dirty="0"/>
          </a:p>
          <a:p>
            <a:r>
              <a:rPr lang="pt-BR" dirty="0"/>
              <a:t>“Vou sentar em um banco.”</a:t>
            </a:r>
          </a:p>
          <a:p>
            <a:endParaRPr lang="pt-BR" dirty="0"/>
          </a:p>
          <a:p>
            <a:r>
              <a:rPr lang="pt-BR" dirty="0"/>
              <a:t>“Vou ao banco fazer um depósito.”</a:t>
            </a:r>
          </a:p>
          <a:p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FEDB56-9446-90C5-B4E8-E4D59F362723}"/>
              </a:ext>
            </a:extLst>
          </p:cNvPr>
          <p:cNvSpPr/>
          <p:nvPr/>
        </p:nvSpPr>
        <p:spPr>
          <a:xfrm>
            <a:off x="9319098" y="1848255"/>
            <a:ext cx="1935804" cy="1371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AE139F2-D726-0D64-8F47-8FA6203CC8F4}"/>
              </a:ext>
            </a:extLst>
          </p:cNvPr>
          <p:cNvSpPr/>
          <p:nvPr/>
        </p:nvSpPr>
        <p:spPr>
          <a:xfrm>
            <a:off x="4160196" y="4149495"/>
            <a:ext cx="1935804" cy="13716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10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DataFrame (tabela completa)</a:t>
            </a:r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import pandas as pd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mydataset =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'cars': ["BMW", "Volvo", "Ford"],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'passings': [3, 7, 2]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}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myvar = pd.</a:t>
            </a:r>
            <a:r>
              <a:rPr lang="pt-BR" b="1"/>
              <a:t>DataFrame</a:t>
            </a:r>
            <a:r>
              <a:rPr lang="pt-BR"/>
              <a:t>(mydataset)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print(myvar)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C61F2-C9B5-A77A-047A-DC7107AB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Contexto, token e </a:t>
            </a:r>
            <a:r>
              <a:rPr lang="pt-BR" dirty="0" err="1"/>
              <a:t>embedding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1DB40-EBF9-1BEE-343C-19A2CEC4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realidade o registro de uma palavra, considerando suas N possibilidades de aplicação, gera tokens com as seguintes características: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7AC0F9-74C6-6A5C-362A-01C2A8D1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83" y="3108574"/>
            <a:ext cx="6624233" cy="29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74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0" y="-1"/>
            <a:ext cx="11766176" cy="2061837"/>
          </a:xfrm>
          <a:custGeom>
            <a:avLst/>
            <a:gdLst/>
            <a:ahLst/>
            <a:cxnLst/>
            <a:rect l="l" t="t" r="r" b="b"/>
            <a:pathLst>
              <a:path w="10768629" h="1978172" extrusionOk="0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9"/>
          <p:cNvSpPr txBox="1"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pt-BR"/>
              <a:t>Momento concurso</a:t>
            </a:r>
            <a:endParaRPr/>
          </a:p>
        </p:txBody>
      </p:sp>
      <p:sp>
        <p:nvSpPr>
          <p:cNvPr id="497" name="Google Shape;497;p49"/>
          <p:cNvSpPr txBox="1"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600" b="0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Um problema comum no processamento de texto é o tratamento de termos compostos por mais de um token, tais como “Ministério Público”, tal que represente uma unidade linguística distinta, em particular na construção de modelos de linguagem.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pt-BR" sz="1400" dirty="0"/>
            </a:br>
            <a:endParaRPr dirty="0"/>
          </a:p>
        </p:txBody>
      </p:sp>
      <p:sp>
        <p:nvSpPr>
          <p:cNvPr id="498" name="Google Shape;498;p49"/>
          <p:cNvSpPr/>
          <p:nvPr/>
        </p:nvSpPr>
        <p:spPr>
          <a:xfrm rot="10800000">
            <a:off x="5381624" y="6209414"/>
            <a:ext cx="6810375" cy="648586"/>
          </a:xfrm>
          <a:custGeom>
            <a:avLst/>
            <a:gdLst/>
            <a:ahLst/>
            <a:cxnLst/>
            <a:rect l="l" t="t" r="r" b="b"/>
            <a:pathLst>
              <a:path w="10753706" h="1027260" extrusionOk="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9"/>
          <p:cNvSpPr txBox="1"/>
          <p:nvPr/>
        </p:nvSpPr>
        <p:spPr>
          <a:xfrm>
            <a:off x="772753" y="6077355"/>
            <a:ext cx="92177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Ano: </a:t>
            </a:r>
            <a:r>
              <a:rPr lang="pt-BR" b="0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2022 </a:t>
            </a:r>
            <a:r>
              <a:rPr lang="pt-BR" b="1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Banca: </a:t>
            </a:r>
            <a:r>
              <a:rPr lang="pt-BR" b="0" i="0" u="none" strike="noStrike" dirty="0">
                <a:solidFill>
                  <a:srgbClr val="EE8523"/>
                </a:solidFill>
                <a:effectLst/>
                <a:latin typeface="Open Sans" panose="020B0606030504020204" pitchFamily="34" charset="0"/>
                <a:hlinkClick r:id="rId3"/>
              </a:rPr>
              <a:t>FGV</a:t>
            </a:r>
            <a:r>
              <a:rPr lang="pt-BR" b="0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1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Órgão: </a:t>
            </a:r>
            <a:r>
              <a:rPr lang="pt-BR" b="0" i="0" u="none" strike="noStrike" dirty="0">
                <a:solidFill>
                  <a:srgbClr val="EE8523"/>
                </a:solidFill>
                <a:effectLst/>
                <a:latin typeface="Open Sans" panose="020B0606030504020204" pitchFamily="34" charset="0"/>
                <a:hlinkClick r:id="rId4"/>
              </a:rPr>
              <a:t>MPE-SC</a:t>
            </a:r>
            <a:r>
              <a:rPr lang="pt-BR" b="0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pt-BR" b="1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Prova: </a:t>
            </a:r>
            <a:r>
              <a:rPr lang="pt-BR" b="0" i="0" u="none" strike="noStrike" dirty="0">
                <a:solidFill>
                  <a:srgbClr val="EE8523"/>
                </a:solidFill>
                <a:effectLst/>
                <a:latin typeface="Open Sans" panose="020B0606030504020204" pitchFamily="34" charset="0"/>
                <a:hlinkClick r:id="rId5"/>
              </a:rPr>
              <a:t>FGV - 2022 - MPE-SC - Analista de Dados e Pesquisa</a:t>
            </a:r>
            <a:endParaRPr sz="1800" b="0" i="0" dirty="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6526530" y="2203207"/>
            <a:ext cx="523494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dirty="0">
                <a:solidFill>
                  <a:srgbClr val="343A40"/>
                </a:solidFill>
                <a:effectLst/>
                <a:latin typeface="Open Sans" panose="020B0606030504020204" pitchFamily="34" charset="0"/>
              </a:rPr>
              <a:t>Considerando o problema acima descrito, a alternativa que apresenta uma técnica usada para sua resolução é: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37D290-0391-CB86-8286-7F0F05B72D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530" y="3151812"/>
            <a:ext cx="28003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Dever de casa</a:t>
            </a:r>
            <a:endParaRPr/>
          </a:p>
        </p:txBody>
      </p:sp>
      <p:sp>
        <p:nvSpPr>
          <p:cNvPr id="422" name="Google Shape;422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Trabalhando com Sets: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Crie uma lista contendo os seguintes elementos: "maçã", "banana", "laranja", "uva", "maçã", "melão", "mamão" e "banana".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Crie um arquivo chamado minhas_frutas.txt e grave nele os nomes das frutas do conjunto, com uma quantidade aleatória entre 0 e 100 para cada registro.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.</a:t>
            </a:r>
            <a:endParaRPr/>
          </a:p>
        </p:txBody>
      </p:sp>
      <p:sp>
        <p:nvSpPr>
          <p:cNvPr id="423" name="Google Shape;423;p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Abra o arquivo, leia e exiba seu conteúdo no console através de um Data Frame  com os nomes das colunas: Fruta e quantidade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Atente-se que há frutas repetidas no arquivo e as suas quantidades devem ser somadas.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pt-BR" dirty="0"/>
              <a:t>Outras fontes de $$$</a:t>
            </a:r>
            <a:endParaRPr dirty="0"/>
          </a:p>
        </p:txBody>
      </p:sp>
      <p:sp>
        <p:nvSpPr>
          <p:cNvPr id="776" name="Google Shape;77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Editais de subvenção.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https://www.fap.df.gov.br/</a:t>
            </a:r>
            <a:endParaRPr/>
          </a:p>
        </p:txBody>
      </p:sp>
      <p:pic>
        <p:nvPicPr>
          <p:cNvPr id="777" name="Google Shape;7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0746" y="1767861"/>
            <a:ext cx="5468086" cy="440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783" name="Google Shape;78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05937"/>
            <a:ext cx="5254126" cy="380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4640" y="2218402"/>
            <a:ext cx="5112792" cy="3796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7A994-1B88-9D6B-5CBF-CE69AA0F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Dever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084CF-B910-4CFA-574C-F0F60B0C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arquivo CSV com 10 entradas conhecidas indicando:</a:t>
            </a:r>
          </a:p>
          <a:p>
            <a:pPr lvl="1"/>
            <a:r>
              <a:rPr lang="pt-BR" dirty="0"/>
              <a:t>IMC, Obeso (</a:t>
            </a:r>
            <a:r>
              <a:rPr lang="pt-BR" dirty="0" err="1"/>
              <a:t>true</a:t>
            </a:r>
            <a:r>
              <a:rPr lang="pt-BR" dirty="0"/>
              <a:t>/false)</a:t>
            </a:r>
          </a:p>
          <a:p>
            <a:pPr lvl="1"/>
            <a:r>
              <a:rPr lang="pt-BR" dirty="0"/>
              <a:t>Treine uma máquina</a:t>
            </a:r>
          </a:p>
          <a:p>
            <a:pPr lvl="1"/>
            <a:r>
              <a:rPr lang="pt-BR" dirty="0"/>
              <a:t>Pergunte a ela se um dado IMC (fora do range das entradas) é obeso ou não.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3035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F8325-A7BB-07A2-906A-E05A0CB8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29399-E5F5-1C3A-11DD-7EDAA39E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Comunidade de AM e IA para quem quiser se aprofundar no assunto:</a:t>
            </a:r>
          </a:p>
          <a:p>
            <a:pPr lvl="1"/>
            <a:r>
              <a:rPr lang="pt-BR" dirty="0"/>
              <a:t>https://huggingface.co/</a:t>
            </a:r>
          </a:p>
          <a:p>
            <a:pPr lvl="1"/>
            <a:r>
              <a:rPr lang="pt-BR" dirty="0"/>
              <a:t>https://brains.dev/2022/brains-brazilian-ai-networks/</a:t>
            </a:r>
          </a:p>
          <a:p>
            <a:pPr lvl="1"/>
            <a:endParaRPr lang="pt-BR" dirty="0"/>
          </a:p>
          <a:p>
            <a:r>
              <a:rPr lang="pt-BR" dirty="0"/>
              <a:t>Tokens</a:t>
            </a:r>
          </a:p>
          <a:p>
            <a:pPr lvl="1"/>
            <a:r>
              <a:rPr lang="pt-BR" dirty="0"/>
              <a:t>https://www.youtube.com/watch?v=Am73u_4y0ok</a:t>
            </a:r>
          </a:p>
          <a:p>
            <a:r>
              <a:rPr lang="pt-BR" dirty="0" err="1"/>
              <a:t>Embeddings</a:t>
            </a:r>
            <a:endParaRPr lang="pt-BR" dirty="0"/>
          </a:p>
          <a:p>
            <a:pPr lvl="1"/>
            <a:r>
              <a:rPr lang="pt-BR" dirty="0"/>
              <a:t>https://www.youtube.com/watch?v=_G_--YC5Xd4</a:t>
            </a:r>
          </a:p>
          <a:p>
            <a:pPr lvl="1"/>
            <a:r>
              <a:rPr lang="pt-BR" dirty="0"/>
              <a:t>https://www.youtube.com/watch?v=ygRurMXa5uw</a:t>
            </a:r>
          </a:p>
        </p:txBody>
      </p:sp>
    </p:spTree>
    <p:extLst>
      <p:ext uri="{BB962C8B-B14F-4D97-AF65-F5344CB8AC3E}">
        <p14:creationId xmlns:p14="http://schemas.microsoft.com/office/powerpoint/2010/main" val="10345453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D80AF7-ED78-FEFF-1D9E-39FEC31D33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3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Alex Solis &quot;That's All Folks!&quot; Print">
            <a:extLst>
              <a:ext uri="{FF2B5EF4-FFF2-40B4-BE49-F238E27FC236}">
                <a16:creationId xmlns:a16="http://schemas.microsoft.com/office/drawing/2014/main" id="{0A154907-0621-5AA6-5661-FB699206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Saída do código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838200" y="17812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      cars  	passings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0    BMW	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1    Volvo	7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lain" startAt="2"/>
            </a:pPr>
            <a:r>
              <a:rPr lang="pt-BR"/>
              <a:t>Ford	2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Estrutura com duas dimensões. Similar a um vetor (array) de duas dimensões ou a uma tabela de dados.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18704</TotalTime>
  <Words>4967</Words>
  <Application>Microsoft Office PowerPoint</Application>
  <PresentationFormat>Widescreen</PresentationFormat>
  <Paragraphs>830</Paragraphs>
  <Slides>87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99" baseType="lpstr">
      <vt:lpstr>Aptos</vt:lpstr>
      <vt:lpstr>Arial</vt:lpstr>
      <vt:lpstr>Calibri</vt:lpstr>
      <vt:lpstr>Calibri Light</vt:lpstr>
      <vt:lpstr>Century Gothic</vt:lpstr>
      <vt:lpstr>Courier New</vt:lpstr>
      <vt:lpstr>hg-grotesk</vt:lpstr>
      <vt:lpstr>Open Sans</vt:lpstr>
      <vt:lpstr>Play</vt:lpstr>
      <vt:lpstr>SF Mono</vt:lpstr>
      <vt:lpstr>Wingdings</vt:lpstr>
      <vt:lpstr>Tema do Office</vt:lpstr>
      <vt:lpstr>Apresentação do PowerPoint</vt:lpstr>
      <vt:lpstr>Apresentação do PowerPoint</vt:lpstr>
      <vt:lpstr>Pandas</vt:lpstr>
      <vt:lpstr>Etiquetando os dados (nomes para colunas)</vt:lpstr>
      <vt:lpstr>Saída do código</vt:lpstr>
      <vt:lpstr>Séries a partir de dicionários</vt:lpstr>
      <vt:lpstr>Saída do código</vt:lpstr>
      <vt:lpstr>DataFrame (tabela completa)</vt:lpstr>
      <vt:lpstr>Saída do código</vt:lpstr>
      <vt:lpstr>Carregando um arquivo para um DataFrame</vt:lpstr>
      <vt:lpstr>Saída do código</vt:lpstr>
      <vt:lpstr>Arquivo dados2.csv</vt:lpstr>
      <vt:lpstr>to_string</vt:lpstr>
      <vt:lpstr>Exemplo – sem o to_string</vt:lpstr>
      <vt:lpstr>Lendo todos os itens de uma coluna</vt:lpstr>
      <vt:lpstr>Número máximo de registros retornados </vt:lpstr>
      <vt:lpstr>Lendo JSON</vt:lpstr>
      <vt:lpstr>Arquivo JSON</vt:lpstr>
      <vt:lpstr>head e tail</vt:lpstr>
      <vt:lpstr>Saída do código</vt:lpstr>
      <vt:lpstr>Informações sobre os dados</vt:lpstr>
      <vt:lpstr>Limpando dados</vt:lpstr>
      <vt:lpstr>Limpeza de dados</vt:lpstr>
      <vt:lpstr>Retirando registros com célula(s) vazia(s)</vt:lpstr>
      <vt:lpstr>Para alterar o DataFrame original</vt:lpstr>
      <vt:lpstr>Inserindo um valor padrão onde está vazio</vt:lpstr>
      <vt:lpstr>Alterando vazio para um valor padrão em uma coluna</vt:lpstr>
      <vt:lpstr>Substituindo pelo valor médio, mediana e moda.</vt:lpstr>
      <vt:lpstr>Correção de tipo de valor</vt:lpstr>
      <vt:lpstr>Limpar linhas que não tenham datas</vt:lpstr>
      <vt:lpstr>Ajustando dados errados</vt:lpstr>
      <vt:lpstr>Pode ser utilizado para vários registros</vt:lpstr>
      <vt:lpstr>Removendo duplicatas</vt:lpstr>
      <vt:lpstr>Plotando os dados em um gráfico</vt:lpstr>
      <vt:lpstr>Gráfico de Pizza</vt:lpstr>
      <vt:lpstr>Gráfico de dispersão</vt:lpstr>
      <vt:lpstr>Dever de casa</vt:lpstr>
      <vt:lpstr>Trabalho</vt:lpstr>
      <vt:lpstr>Trabalho – Apresentar na aula seguinte a prova.</vt:lpstr>
      <vt:lpstr>Critérios</vt:lpstr>
      <vt:lpstr>Regras</vt:lpstr>
      <vt:lpstr>Aula 05</vt:lpstr>
      <vt:lpstr>SCIKIT Learn</vt:lpstr>
      <vt:lpstr>SCIKIT Learn</vt:lpstr>
      <vt:lpstr>estimators</vt:lpstr>
      <vt:lpstr>Tipos de dados</vt:lpstr>
      <vt:lpstr>Como é o funcionamento de uma máquina que aprende?</vt:lpstr>
      <vt:lpstr>Caracterísiticas e resultados</vt:lpstr>
      <vt:lpstr>Predição</vt:lpstr>
      <vt:lpstr>Mas como treinar uma máquina para isso?</vt:lpstr>
      <vt:lpstr>Criando uma estimativa simples</vt:lpstr>
      <vt:lpstr>Esmiuçando</vt:lpstr>
      <vt:lpstr>Resultado do código</vt:lpstr>
      <vt:lpstr>O que representam os valores?</vt:lpstr>
      <vt:lpstr>Máquinas que aprendem</vt:lpstr>
      <vt:lpstr>Tokens</vt:lpstr>
      <vt:lpstr>Tratamento de dados Categóricos</vt:lpstr>
      <vt:lpstr>Label Enconding</vt:lpstr>
      <vt:lpstr>Criando uma coluna de categoria</vt:lpstr>
      <vt:lpstr>Resultado do Código</vt:lpstr>
      <vt:lpstr>Fazendo a mesma coisa com SCIKIT</vt:lpstr>
      <vt:lpstr>Problema do Label Encoding</vt:lpstr>
      <vt:lpstr>One Hot Encoding</vt:lpstr>
      <vt:lpstr>One Hot Encoder</vt:lpstr>
      <vt:lpstr>Código One Hot Encoder</vt:lpstr>
      <vt:lpstr>Resultado do código</vt:lpstr>
      <vt:lpstr>One_Hot Encoder</vt:lpstr>
      <vt:lpstr>Resultado do código</vt:lpstr>
      <vt:lpstr>Tokens – por letras</vt:lpstr>
      <vt:lpstr>Tokens – Palavras</vt:lpstr>
      <vt:lpstr>Aumentando a eficiência</vt:lpstr>
      <vt:lpstr>Token por radical, sufixo e prefixo - NGRAMAS</vt:lpstr>
      <vt:lpstr>Tokeninzado pelo ChatGPT</vt:lpstr>
      <vt:lpstr>Embedding</vt:lpstr>
      <vt:lpstr>Posição por similaridade</vt:lpstr>
      <vt:lpstr>Posição por similaridade</vt:lpstr>
      <vt:lpstr>Posição por similaridade</vt:lpstr>
      <vt:lpstr>Embedding e contexto</vt:lpstr>
      <vt:lpstr>Embedding e contexto</vt:lpstr>
      <vt:lpstr>Contexto, token e embedding</vt:lpstr>
      <vt:lpstr>Momento concurso</vt:lpstr>
      <vt:lpstr>Dever de casa</vt:lpstr>
      <vt:lpstr>Outras fontes de $$$</vt:lpstr>
      <vt:lpstr>Apresentação do PowerPoint</vt:lpstr>
      <vt:lpstr>Dever de casa</vt:lpstr>
      <vt:lpstr>Links úteis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 Pandas</dc:title>
  <dc:creator>Pablo Ferreira</dc:creator>
  <cp:lastModifiedBy>Pablo Ferreira</cp:lastModifiedBy>
  <cp:revision>44</cp:revision>
  <dcterms:created xsi:type="dcterms:W3CDTF">2023-07-26T20:07:56Z</dcterms:created>
  <dcterms:modified xsi:type="dcterms:W3CDTF">2025-03-23T15:56:45Z</dcterms:modified>
</cp:coreProperties>
</file>