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58" r:id="rId3"/>
    <p:sldId id="266" r:id="rId4"/>
    <p:sldId id="272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5"/>
    <p:restoredTop sz="86466"/>
  </p:normalViewPr>
  <p:slideViewPr>
    <p:cSldViewPr snapToGrid="0" snapToObjects="1">
      <p:cViewPr varScale="1">
        <p:scale>
          <a:sx n="139" d="100"/>
          <a:sy n="139" d="100"/>
        </p:scale>
        <p:origin x="19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CE62-F588-7E47-8960-5A38620E69FC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780E2-D8EB-F049-9AE4-092190FC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1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780E2-D8EB-F049-9AE4-092190FC9D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3AC4-B792-4B4C-B9E0-63CCCDA7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1700-7B7E-4A49-96C9-7DF5E01D0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9680-C385-664F-A03B-41BE7E53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3A03-FB40-6E42-9621-BCA5FD78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AB0D-48F0-034D-9E75-5BAD4C3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A628-97FC-F54C-8B17-EE8F71A5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38884-7468-CA45-A322-5D8CFC35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0A3E-D24F-1045-92EF-CF2A1057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B9EE-AE0B-A44A-B920-0EC61DDA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1083C-47B4-0D43-9B71-7AC01AC2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1053E-5A8C-5549-9B04-9977AA02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99B8C-3DBC-6A40-8F1B-7C65B890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CCE8-34C4-8146-BF8F-9300CD80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D545-C38E-ED4E-834F-E0341471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DAC5-105E-C042-A572-B37A91FC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9288-AAC5-DF4F-887F-EE537200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A708-A90A-654D-BA0E-C672EDCE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D85E-089B-ED4D-B2C5-605334B4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03EE-5C72-074A-9373-71F73F9C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CE1A-6906-1841-BF51-FE1423B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7657-7D37-9947-A91C-C6A2F596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DAFE-8C71-B140-8BF9-E1FB4ADC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0DAE-5301-0446-9D11-0611646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7636-8BE2-C145-B364-E72670ED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487A-58D8-3C45-9904-7E920F13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E028-1360-CA4F-A7FB-0428D202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1795-1A95-7547-B954-08221767F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D65D6-DE70-B449-B298-7D32D5F2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E678-E4A2-3941-95F0-AD6E7CA1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18181-05F9-C14D-8420-2B8E9B60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3F23-BDEC-FA42-BE3A-179C4BC7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A717-4258-814F-B7F8-1BA42360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E99B-8E93-E648-8D68-241291A4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541B-0CF7-2643-9F7C-9CBE2893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A52F4-3E2F-C344-AD30-52DC9CD7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FD659-FA07-5B45-9B64-24C25AC53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E3BA6-4FA4-B840-A6C1-E689AEA0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CAA6A-88AC-7442-A4FC-FCE80BF1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3C9E1-1091-0344-B3A2-2A930FF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037-1DFC-D44A-90C2-5541FC13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E52A-454F-6944-A41D-F9D5A860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78D1B-9A81-2141-B6EE-A6D0525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5DAF8-EF12-EF43-A626-96A9E25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5324C-0A84-F64D-9102-5A370AC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654F2-81A0-0F49-9300-FB5071E2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82525-9DC9-404A-867A-7BD7EA4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7DA1-D3BE-6046-83B7-1F8306AE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879D-F235-6B49-8334-41A8BBDD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88E8A-267A-2645-8974-849C0EB6F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00D01-0AD5-364D-9D3E-01FD0DA5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BB31-0112-FE43-B0BC-8BBAB951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3619-97D3-764C-B136-848E1278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1427-D3E2-3541-AA74-34ACE85D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0E92F-CA56-DC49-B539-8C8A084FF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DD6EB-3612-CB4E-BB02-D1D3E0DE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B848-00B9-E941-A252-F51DB875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C51F5-26AB-AB41-96A5-05B47980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CA363-57AB-CB4B-AF13-A8827979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BA20-A442-4748-9F3F-FC39A47D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FA217-BA84-CD43-8FA0-1DADD626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1B5D-7604-094B-910C-BA10AA19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7486-5388-A544-AE18-213137CE44F5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2035-3B65-F143-A077-F80594D17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1530-0117-A64C-BF51-5703F31F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B462-2658-2340-822D-59BCD5AE1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kegerator.com/raising-ab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94D65-DCA6-5143-8577-1A25925CA8FE}"/>
              </a:ext>
            </a:extLst>
          </p:cNvPr>
          <p:cNvSpPr/>
          <p:nvPr/>
        </p:nvSpPr>
        <p:spPr>
          <a:xfrm>
            <a:off x="603845" y="595244"/>
            <a:ext cx="111373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Craft Beers and Breweries in the United States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Zwei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Group: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Elisabet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Zidow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, Jonathan Franks, Shanqing Gu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Introduction</a:t>
            </a:r>
          </a:p>
          <a:p>
            <a:endParaRPr lang="en-US" dirty="0"/>
          </a:p>
          <a:p>
            <a:r>
              <a:rPr lang="en-US" dirty="0"/>
              <a:t>Each State contains its own unique drinking culture. Our </a:t>
            </a:r>
            <a:r>
              <a:rPr lang="en-US" dirty="0" err="1"/>
              <a:t>Zwei</a:t>
            </a:r>
            <a:r>
              <a:rPr lang="en-US" dirty="0"/>
              <a:t> Analytics attempts to review the available 2410 craft beers and 558 breweries in the United States in order to explore this culture. </a:t>
            </a:r>
          </a:p>
          <a:p>
            <a:endParaRPr lang="en-US" dirty="0"/>
          </a:p>
          <a:p>
            <a:r>
              <a:rPr lang="en-US" dirty="0"/>
              <a:t>There are two common beer measurements: Alcohol by Volume (ABV) and International Bitterness Unit (IBU). Rather than telling us how much alcohol there is like ABV, IBU measures the bitterness from hops in a beer on a scale of 0 to ~100. </a:t>
            </a:r>
          </a:p>
          <a:p>
            <a:endParaRPr lang="en-US" dirty="0"/>
          </a:p>
          <a:p>
            <a:r>
              <a:rPr lang="en-US" dirty="0"/>
              <a:t>Here, we provide the answers to these main questions and help you make your own own judgements about each states drinking culture :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How many breweries are present in each state? </a:t>
            </a:r>
          </a:p>
          <a:p>
            <a:pPr marL="342900" indent="-342900">
              <a:buAutoNum type="arabicParenBoth"/>
            </a:pPr>
            <a:r>
              <a:rPr lang="en-US" dirty="0"/>
              <a:t>What are the median ABV and IBU values for each state? </a:t>
            </a:r>
          </a:p>
          <a:p>
            <a:pPr marL="342900" indent="-342900">
              <a:buAutoNum type="arabicParenBoth"/>
            </a:pPr>
            <a:r>
              <a:rPr lang="en-US" dirty="0"/>
              <a:t>Which state has the maximum ABV or IBU beer?</a:t>
            </a:r>
          </a:p>
          <a:p>
            <a:pPr marL="342900" indent="-342900">
              <a:buAutoNum type="arabicParenBoth"/>
            </a:pPr>
            <a:r>
              <a:rPr lang="en-US" dirty="0"/>
              <a:t>Is there an relationship between the ABV and IBU? </a:t>
            </a:r>
          </a:p>
        </p:txBody>
      </p:sp>
    </p:spTree>
    <p:extLst>
      <p:ext uri="{BB962C8B-B14F-4D97-AF65-F5344CB8AC3E}">
        <p14:creationId xmlns:p14="http://schemas.microsoft.com/office/powerpoint/2010/main" val="70032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278DD-7BF1-8F43-8B1E-2E795E7B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4" y="1636178"/>
            <a:ext cx="8229600" cy="41708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720674" y="985168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Q1: How many breweries are present in each state?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086EB-7183-ED41-8035-C9EBB6D7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65" y="2578576"/>
            <a:ext cx="5486400" cy="2690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24FE3-DE87-459D-8693-46C39AFA8452}"/>
              </a:ext>
            </a:extLst>
          </p:cNvPr>
          <p:cNvSpPr txBox="1"/>
          <p:nvPr/>
        </p:nvSpPr>
        <p:spPr>
          <a:xfrm>
            <a:off x="884901" y="5912328"/>
            <a:ext cx="993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States with the most breweries are: CO, CA, ME, OR &amp; TX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Texas is fairly saturated with 28 craft breweries already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and matching the right flavor profiles with be of paramount importance in this market</a:t>
            </a:r>
          </a:p>
        </p:txBody>
      </p:sp>
    </p:spTree>
    <p:extLst>
      <p:ext uri="{BB962C8B-B14F-4D97-AF65-F5344CB8AC3E}">
        <p14:creationId xmlns:p14="http://schemas.microsoft.com/office/powerpoint/2010/main" val="270126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626670" y="899710"/>
            <a:ext cx="592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What are the median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for each state?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6E0DC-D086-4F4B-9574-9A63576D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0" y="1395870"/>
            <a:ext cx="8229600" cy="4142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056FD0-4F01-B743-9DE5-8F1BAC7446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06"/>
          <a:stretch/>
        </p:blipFill>
        <p:spPr>
          <a:xfrm>
            <a:off x="7549644" y="1834609"/>
            <a:ext cx="4182661" cy="2190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54A68B-7338-4EE2-A2AE-8126550CE6B6}"/>
              </a:ext>
            </a:extLst>
          </p:cNvPr>
          <p:cNvSpPr txBox="1"/>
          <p:nvPr/>
        </p:nvSpPr>
        <p:spPr>
          <a:xfrm>
            <a:off x="884901" y="5674154"/>
            <a:ext cx="9840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States with the 5 highest median ABV values are: AK, AL, AR, AZ &amp; CA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Texas has the 8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lowest median ABV.</a:t>
            </a:r>
          </a:p>
        </p:txBody>
      </p:sp>
    </p:spTree>
    <p:extLst>
      <p:ext uri="{BB962C8B-B14F-4D97-AF65-F5344CB8AC3E}">
        <p14:creationId xmlns:p14="http://schemas.microsoft.com/office/powerpoint/2010/main" val="223751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07EDD-677C-214F-8620-E34BE225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20" y="1537724"/>
            <a:ext cx="8229600" cy="408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72C6B-63AC-AF4E-8D4C-5204BBD49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776"/>
          <a:stretch/>
        </p:blipFill>
        <p:spPr>
          <a:xfrm>
            <a:off x="7781889" y="2144994"/>
            <a:ext cx="4182661" cy="102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CCB63-2C1D-4F6D-993D-95E7F2C6B41B}"/>
              </a:ext>
            </a:extLst>
          </p:cNvPr>
          <p:cNvSpPr txBox="1"/>
          <p:nvPr/>
        </p:nvSpPr>
        <p:spPr>
          <a:xfrm>
            <a:off x="987453" y="5814228"/>
            <a:ext cx="10729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States with the 5 highest median IBU values are: ME, WV, FL, GA &amp; 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Texas is close to the middle for median IBU values.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5C45A3-CC85-6347-9C52-7417E03E3DD9}"/>
              </a:ext>
            </a:extLst>
          </p:cNvPr>
          <p:cNvSpPr/>
          <p:nvPr/>
        </p:nvSpPr>
        <p:spPr>
          <a:xfrm>
            <a:off x="626670" y="891164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What are the median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for each state?</a:t>
            </a:r>
          </a:p>
        </p:txBody>
      </p:sp>
    </p:spTree>
    <p:extLst>
      <p:ext uri="{BB962C8B-B14F-4D97-AF65-F5344CB8AC3E}">
        <p14:creationId xmlns:p14="http://schemas.microsoft.com/office/powerpoint/2010/main" val="16048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9CCB63-2C1D-4F6D-993D-95E7F2C6B41B}"/>
              </a:ext>
            </a:extLst>
          </p:cNvPr>
          <p:cNvSpPr txBox="1"/>
          <p:nvPr/>
        </p:nvSpPr>
        <p:spPr>
          <a:xfrm>
            <a:off x="626670" y="5384460"/>
            <a:ext cx="998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ABV is in a Belgian Style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Quadrupel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Ale made in Boulder, CO with an ABV of 12.8%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IBU is found in a beer known as Bitter Bitch Imperial IPA from Astoria, OR with an IBU of 138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5C45A3-CC85-6347-9C52-7417E03E3DD9}"/>
              </a:ext>
            </a:extLst>
          </p:cNvPr>
          <p:cNvSpPr/>
          <p:nvPr/>
        </p:nvSpPr>
        <p:spPr>
          <a:xfrm>
            <a:off x="626670" y="891164"/>
            <a:ext cx="5934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Which state has the maximum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ABV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beer?</a:t>
            </a:r>
          </a:p>
          <a:p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6CE61-5D9F-164F-B7C2-3A6F5D63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96" y="1537495"/>
            <a:ext cx="7935976" cy="35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86A6B-C407-6544-B926-ABF2ABDD412C}"/>
              </a:ext>
            </a:extLst>
          </p:cNvPr>
          <p:cNvSpPr/>
          <p:nvPr/>
        </p:nvSpPr>
        <p:spPr>
          <a:xfrm>
            <a:off x="575395" y="985168"/>
            <a:ext cx="630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Q4: Is there an relationship between the ABV and IBU?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D1AB1-4966-0247-9621-F6B2DFB08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81" y="1490540"/>
            <a:ext cx="8229600" cy="4158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23DE6B-7C57-4145-A5F1-3150BD5D64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333"/>
          <a:stretch/>
        </p:blipFill>
        <p:spPr>
          <a:xfrm>
            <a:off x="2028181" y="5895698"/>
            <a:ext cx="5486400" cy="5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0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79E548-AD59-0440-B565-2CF26BF2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18" y="2114390"/>
            <a:ext cx="3349012" cy="3262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9A66E-7FF2-2D43-A60F-C316939DE1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603"/>
          <a:stretch/>
        </p:blipFill>
        <p:spPr>
          <a:xfrm>
            <a:off x="6502596" y="5963282"/>
            <a:ext cx="5486400" cy="7070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3057CD-8386-B949-B8E6-D4172700B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26" y="1833657"/>
            <a:ext cx="7644892" cy="38488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724A49-5C23-274E-8419-498EE4A19039}"/>
              </a:ext>
            </a:extLst>
          </p:cNvPr>
          <p:cNvSpPr/>
          <p:nvPr/>
        </p:nvSpPr>
        <p:spPr>
          <a:xfrm>
            <a:off x="575395" y="985168"/>
            <a:ext cx="630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Q4: Is there an relationship between the ABV and IBU? </a:t>
            </a:r>
          </a:p>
        </p:txBody>
      </p:sp>
    </p:spTree>
    <p:extLst>
      <p:ext uri="{BB962C8B-B14F-4D97-AF65-F5344CB8AC3E}">
        <p14:creationId xmlns:p14="http://schemas.microsoft.com/office/powerpoint/2010/main" val="158431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51D0-1DDF-44E0-ACD1-FF866854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271"/>
            <a:ext cx="10515600" cy="77787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or Correlation?</a:t>
            </a:r>
            <a:b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143A4-A1E5-4EEB-B9D7-924B67E95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83962"/>
              </p:ext>
            </p:extLst>
          </p:nvPr>
        </p:nvGraphicFramePr>
        <p:xfrm>
          <a:off x="838200" y="1356812"/>
          <a:ext cx="9969912" cy="2283617"/>
        </p:xfrm>
        <a:graphic>
          <a:graphicData uri="http://schemas.openxmlformats.org/drawingml/2006/table">
            <a:tbl>
              <a:tblPr/>
              <a:tblGrid>
                <a:gridCol w="1107768">
                  <a:extLst>
                    <a:ext uri="{9D8B030D-6E8A-4147-A177-3AD203B41FA5}">
                      <a16:colId xmlns:a16="http://schemas.microsoft.com/office/drawing/2014/main" val="750525867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3910963980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3766010691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3278187328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1428060946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1832733196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2167133931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2980499945"/>
                    </a:ext>
                  </a:extLst>
                </a:gridCol>
                <a:gridCol w="1107768">
                  <a:extLst>
                    <a:ext uri="{9D8B030D-6E8A-4147-A177-3AD203B41FA5}">
                      <a16:colId xmlns:a16="http://schemas.microsoft.com/office/drawing/2014/main" val="2088924079"/>
                    </a:ext>
                  </a:extLst>
                </a:gridCol>
              </a:tblGrid>
              <a:tr h="812957">
                <a:tc>
                  <a:txBody>
                    <a:bodyPr/>
                    <a:lstStyle/>
                    <a:p>
                      <a:pPr algn="l"/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 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2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Style</a:t>
                      </a: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minABV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maxABV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meanABV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meanIBU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minIBU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maxIBU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effectLst/>
                        </a:rPr>
                        <a:t>DiffABV</a:t>
                      </a:r>
                      <a:endParaRPr lang="en-US" dirty="0">
                        <a:effectLst/>
                      </a:endParaRPr>
                    </a:p>
                  </a:txBody>
                  <a:tcPr marL="57150" marR="57150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59108"/>
                  </a:ext>
                </a:extLst>
              </a:tr>
              <a:tr h="17260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0D6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American IPA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0.027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0.094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0.06452758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67.63455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135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70D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0.067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E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59338"/>
                  </a:ext>
                </a:extLst>
              </a:tr>
              <a:tr h="17260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91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Schwarzbier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0.040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0.099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0.05377778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31.00000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40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0.059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05709"/>
                  </a:ext>
                </a:extLst>
              </a:tr>
              <a:tr h="17260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89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Rye Beer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0.045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0.104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0.06705556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52.00000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18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99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0.059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02289"/>
                  </a:ext>
                </a:extLst>
              </a:tr>
              <a:tr h="31068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American Brown Ale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0.040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0.095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0.05792647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29.89474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0.055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033190"/>
                  </a:ext>
                </a:extLst>
              </a:tr>
              <a:tr h="17260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Witbier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0.037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0.092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0.05355102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16.20833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0.055</a:t>
                      </a:r>
                    </a:p>
                  </a:txBody>
                  <a:tcPr marL="57150" marR="571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20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24B413-4C69-4AD0-A9F0-1FC6584087B5}"/>
              </a:ext>
            </a:extLst>
          </p:cNvPr>
          <p:cNvSpPr txBox="1"/>
          <p:nvPr/>
        </p:nvSpPr>
        <p:spPr>
          <a:xfrm>
            <a:off x="707999" y="4042386"/>
            <a:ext cx="1115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“Alcohol is a byproduct of the fermentation process, which takes place when the yeast converts the sugars </a:t>
            </a:r>
          </a:p>
          <a:p>
            <a:r>
              <a:rPr lang="en-US" dirty="0"/>
              <a:t>derived from the grain.   Knowing that, you can increase the </a:t>
            </a:r>
            <a:r>
              <a:rPr lang="en-US" b="1" dirty="0"/>
              <a:t>alcohol by volume (ABV)</a:t>
            </a:r>
            <a:r>
              <a:rPr lang="en-US" dirty="0"/>
              <a:t> by increasing the size </a:t>
            </a:r>
          </a:p>
          <a:p>
            <a:r>
              <a:rPr lang="en-US" dirty="0"/>
              <a:t>of the grain bill or increasing the amount of malt extract used. If all other factors remain the same, so a popular method for increasing the ABV of an existing beer recipe without bringing much change, is to simply add more sugar into the mix.” (</a:t>
            </a:r>
            <a:r>
              <a:rPr lang="en-US" u="sng" dirty="0">
                <a:hlinkClick r:id="rId3"/>
              </a:rPr>
              <a:t>https://learn.kegerator.com/raising-abv/</a:t>
            </a:r>
            <a:r>
              <a:rPr lang="en-US" u="sng" dirty="0"/>
              <a:t>)</a:t>
            </a:r>
          </a:p>
          <a:p>
            <a:endParaRPr lang="en-US" dirty="0"/>
          </a:p>
          <a:p>
            <a:r>
              <a:rPr lang="en-US" dirty="0"/>
              <a:t>When mixing your Brew, look first at the local preference profiles for IBU and ABV in order to hit the right marks. </a:t>
            </a:r>
          </a:p>
          <a:p>
            <a:r>
              <a:rPr lang="en-US" dirty="0"/>
              <a:t>ABV can always be increased by adding sugar, and IBU can hit a wide range even for a given Style of beer.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AECD2-0FF4-4121-BA20-27BCDB366839}"/>
              </a:ext>
            </a:extLst>
          </p:cNvPr>
          <p:cNvSpPr txBox="1"/>
          <p:nvPr/>
        </p:nvSpPr>
        <p:spPr>
          <a:xfrm>
            <a:off x="3475822" y="987480"/>
            <a:ext cx="492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Styles that vary the most in ABV</a:t>
            </a:r>
          </a:p>
        </p:txBody>
      </p:sp>
    </p:spTree>
    <p:extLst>
      <p:ext uri="{BB962C8B-B14F-4D97-AF65-F5344CB8AC3E}">
        <p14:creationId xmlns:p14="http://schemas.microsoft.com/office/powerpoint/2010/main" val="255807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488</Words>
  <Application>Microsoft Macintosh PowerPoint</Application>
  <PresentationFormat>Widescreen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Cause or Correlation?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shanqing gu</dc:creator>
  <cp:lastModifiedBy>shanqing gu</cp:lastModifiedBy>
  <cp:revision>38</cp:revision>
  <dcterms:created xsi:type="dcterms:W3CDTF">2018-02-22T01:49:49Z</dcterms:created>
  <dcterms:modified xsi:type="dcterms:W3CDTF">2018-02-26T02:26:18Z</dcterms:modified>
</cp:coreProperties>
</file>