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9" r:id="rId1"/>
  </p:sldMasterIdLst>
  <p:notesMasterIdLst>
    <p:notesMasterId r:id="rId17"/>
  </p:notesMasterIdLst>
  <p:sldIdLst>
    <p:sldId id="256" r:id="rId2"/>
    <p:sldId id="272" r:id="rId3"/>
    <p:sldId id="257" r:id="rId4"/>
    <p:sldId id="258" r:id="rId5"/>
    <p:sldId id="259" r:id="rId6"/>
    <p:sldId id="277" r:id="rId7"/>
    <p:sldId id="278" r:id="rId8"/>
    <p:sldId id="274" r:id="rId9"/>
    <p:sldId id="271" r:id="rId10"/>
    <p:sldId id="261" r:id="rId11"/>
    <p:sldId id="281" r:id="rId12"/>
    <p:sldId id="264" r:id="rId13"/>
    <p:sldId id="275" r:id="rId14"/>
    <p:sldId id="26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2166" autoAdjust="0"/>
  </p:normalViewPr>
  <p:slideViewPr>
    <p:cSldViewPr snapToGrid="0" snapToObjects="1">
      <p:cViewPr varScale="1">
        <p:scale>
          <a:sx n="101" d="100"/>
          <a:sy n="101" d="100"/>
        </p:scale>
        <p:origin x="9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03B7-74E6-9E4B-850D-2B473006D771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2514-B939-5745-A49C-FD67A8D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0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1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7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6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271B6-1126-554D-BB3E-280434304B80}"/>
              </a:ext>
            </a:extLst>
          </p:cNvPr>
          <p:cNvSpPr/>
          <p:nvPr/>
        </p:nvSpPr>
        <p:spPr>
          <a:xfrm>
            <a:off x="0" y="1700784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Talent Management Solutions to Prevent Employee Attrition</a:t>
            </a:r>
          </a:p>
          <a:p>
            <a:pPr algn="ctr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Zwei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Group from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DDSAnalytics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Elisabet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Zidow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Jonathan Franks, Shanqing Gu</a:t>
            </a:r>
          </a:p>
          <a:p>
            <a:pPr algn="ctr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3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9D37EB-862B-EF47-BE3D-21AF881F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0" y="3231700"/>
            <a:ext cx="5218269" cy="3108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65D0E8-B95D-7C46-A2F0-04C5A0F0BE08}"/>
              </a:ext>
            </a:extLst>
          </p:cNvPr>
          <p:cNvSpPr txBox="1"/>
          <p:nvPr/>
        </p:nvSpPr>
        <p:spPr>
          <a:xfrm>
            <a:off x="376097" y="669940"/>
            <a:ext cx="627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Model: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Error rate: 0.1386, Accuracy: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C4DA7-7B90-AA40-9CA1-99BD9F960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535" y="1347048"/>
            <a:ext cx="6596565" cy="41300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962A1D-6526-A245-BCB4-F26CCF61D409}"/>
              </a:ext>
            </a:extLst>
          </p:cNvPr>
          <p:cNvSpPr/>
          <p:nvPr/>
        </p:nvSpPr>
        <p:spPr>
          <a:xfrm>
            <a:off x="376097" y="1458604"/>
            <a:ext cx="24782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Stock Option Level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BDEDFC-E23D-4383-88EA-BE9ABADF4F75}"/>
              </a:ext>
            </a:extLst>
          </p:cNvPr>
          <p:cNvSpPr/>
          <p:nvPr/>
        </p:nvSpPr>
        <p:spPr>
          <a:xfrm>
            <a:off x="5646717" y="57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Martial Status &amp; Frequent Travel don’t weight highly in the Random Forest Model.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5E751-FE30-F94E-987B-7C8DB778B66E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7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F2DDE2-0EC9-4F60-848C-F515B65BF85E}"/>
              </a:ext>
            </a:extLst>
          </p:cNvPr>
          <p:cNvSpPr>
            <a:spLocks noGrp="1"/>
          </p:cNvSpPr>
          <p:nvPr/>
        </p:nvSpPr>
        <p:spPr>
          <a:xfrm>
            <a:off x="1936577" y="868764"/>
            <a:ext cx="6223994" cy="5849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Strong Factors in all 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4 models: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Over Time</a:t>
            </a:r>
            <a:b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Strong Factors for 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2 out of 4 models: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Business Travel 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Marital Status (Single)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Job Role (Sales)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Monthly Income</a:t>
            </a:r>
            <a:b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Strong Factors in 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1 out of 4 models: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Education Field 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Total Years Worked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27560-501D-B943-B702-8C4801629937}"/>
              </a:ext>
            </a:extLst>
          </p:cNvPr>
          <p:cNvSpPr/>
          <p:nvPr/>
        </p:nvSpPr>
        <p:spPr>
          <a:xfrm>
            <a:off x="0" y="-24444"/>
            <a:ext cx="7439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Summarization of Important Attributes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9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442370-0364-D64B-9AB6-1DE9ACE8D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4" y="629452"/>
            <a:ext cx="11947452" cy="60473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EDD7DC-CE81-6D43-BB23-9DAFD72ABE52}"/>
              </a:ext>
            </a:extLst>
          </p:cNvPr>
          <p:cNvSpPr/>
          <p:nvPr/>
        </p:nvSpPr>
        <p:spPr>
          <a:xfrm>
            <a:off x="0" y="-24444"/>
            <a:ext cx="7614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How about the job role specific trends?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2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3EC780-8B12-9944-A21F-74A85E4C2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7" t="3717"/>
          <a:stretch/>
        </p:blipFill>
        <p:spPr>
          <a:xfrm>
            <a:off x="6530195" y="439374"/>
            <a:ext cx="5333855" cy="39508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5AB73F-179A-FB4B-8059-9EEDD7191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42" y="775301"/>
            <a:ext cx="5705228" cy="3455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839C6-FB0D-7648-962F-2C5C8911F1FB}"/>
              </a:ext>
            </a:extLst>
          </p:cNvPr>
          <p:cNvSpPr txBox="1"/>
          <p:nvPr/>
        </p:nvSpPr>
        <p:spPr>
          <a:xfrm>
            <a:off x="695372" y="4418493"/>
            <a:ext cx="10801256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the contingency tables and the box plots shown above, there are interesting trends related to job roles: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 and Sales Executive have better education;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 work mainly in R&amp;D Departments, while Sales Executives in Sales Department;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 and Sales Executives work mainly in life science and medical fields;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populations are highly married and very satisfied with their jobs;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Their monthly incomes are relatively less than mangers and research directors.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00F45-9574-5C4F-8D4A-F0EFB8ACF90B}"/>
              </a:ext>
            </a:extLst>
          </p:cNvPr>
          <p:cNvSpPr/>
          <p:nvPr/>
        </p:nvSpPr>
        <p:spPr>
          <a:xfrm>
            <a:off x="0" y="-24444"/>
            <a:ext cx="7614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How about the job role specific trends?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4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DDE1C9"/>
            </a:gs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629327-4AD8-5840-95EB-5ECE8E41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3" y="797477"/>
            <a:ext cx="5075543" cy="3552091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2CF29C81-F43F-9041-B8F6-74A234C6C359}"/>
              </a:ext>
            </a:extLst>
          </p:cNvPr>
          <p:cNvSpPr txBox="1"/>
          <p:nvPr/>
        </p:nvSpPr>
        <p:spPr>
          <a:xfrm>
            <a:off x="333743" y="4716000"/>
            <a:ext cx="5272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Stock Option Level Inequality: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Appearing as a risk factor in modeling may indicate this is a weak point that needs higher level review by the company.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Divorced employees only account for 22% of the population.</a:t>
            </a:r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54C92937-9021-4C1B-9BA4-D6FFC31EEC51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170" y="797476"/>
            <a:ext cx="5751006" cy="3552092"/>
          </a:xfrm>
          <a:prstGeom prst="rect">
            <a:avLst/>
          </a:prstGeom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46B92A08-54CA-47F6-AB1C-093264D5D872}"/>
              </a:ext>
            </a:extLst>
          </p:cNvPr>
          <p:cNvSpPr txBox="1"/>
          <p:nvPr/>
        </p:nvSpPr>
        <p:spPr>
          <a:xfrm>
            <a:off x="5702542" y="4688450"/>
            <a:ext cx="5812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Employee Age: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Employees between 26 and 35 years of age are at the highest risk for Attrition.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possible plan to address this weak point are programs to aid the employees in that age group plan their careers in the next generation of leadership in the company.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DAC8C-6331-2E4B-AC48-1000DB4DAC15}"/>
              </a:ext>
            </a:extLst>
          </p:cNvPr>
          <p:cNvSpPr/>
          <p:nvPr/>
        </p:nvSpPr>
        <p:spPr>
          <a:xfrm>
            <a:off x="0" y="-24444"/>
            <a:ext cx="10273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Q3: What about other interesting trends and observations?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B3AB6A-D6DF-3E40-AB8A-61A1312595E4}"/>
              </a:ext>
            </a:extLst>
          </p:cNvPr>
          <p:cNvSpPr/>
          <p:nvPr/>
        </p:nvSpPr>
        <p:spPr>
          <a:xfrm>
            <a:off x="675491" y="673540"/>
            <a:ext cx="109710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Our analytics help you plan for turnover before it becomes a crisis by identifying and helping manage risk factors for attrition.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you are doing well: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Both Research Scientists and Sales Executives tend to have better education, work mainly in life science and medical fields, and do well with their marriage and careers.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Profile of High Attrition Risk Employee: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Single, works overtime, travels frequently, Age 26-35.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Possible Points for Improvement:</a:t>
            </a:r>
          </a:p>
          <a:p>
            <a:pPr lvl="1" fontAlgn="base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Stock option levels are different among single, married, and divorced. This inequality may be a contributing factor for attrition. </a:t>
            </a:r>
          </a:p>
          <a:p>
            <a:pPr marL="285750" indent="-285750" fontAlgn="base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F71C8-F7C7-4561-AA18-297CC9C01095}"/>
              </a:ext>
            </a:extLst>
          </p:cNvPr>
          <p:cNvSpPr txBox="1"/>
          <p:nvPr/>
        </p:nvSpPr>
        <p:spPr>
          <a:xfrm>
            <a:off x="130032" y="4852838"/>
            <a:ext cx="12061968" cy="2185214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DDSAnalytics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On Going Prediction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Regular Development of models to keep pace with new data and trends.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On Going Risk Factor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Regular Analysis of Risk Factors to identify weak points in employee retention.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Risk Factor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Creation of actionable plans to address the weak points identified in employee retention.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A64129-E962-4943-A1C2-BD0E5671EFA1}"/>
              </a:ext>
            </a:extLst>
          </p:cNvPr>
          <p:cNvSpPr/>
          <p:nvPr/>
        </p:nvSpPr>
        <p:spPr>
          <a:xfrm>
            <a:off x="0" y="-24444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F24EA-5FDE-0D46-84EF-F3B0D224F873}"/>
              </a:ext>
            </a:extLst>
          </p:cNvPr>
          <p:cNvSpPr/>
          <p:nvPr/>
        </p:nvSpPr>
        <p:spPr>
          <a:xfrm>
            <a:off x="649224" y="749808"/>
            <a:ext cx="1055217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Employee turnover (attrition)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reduction of staff by voluntary or involuntary reasons. This is never good for business.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we predict which employee is going to leave next month? Can we keep employee for longer time with a bonus program or promotion?  Our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DDSAnalytics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specialized in providing talent management solutions to these questions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the given data (1,470 observations and 35 variables), we have identified answers to the following questions: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the top factors that contribute to turnover?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How about the job role specific trends?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about other interesting trends and observations?</a:t>
            </a:r>
          </a:p>
        </p:txBody>
      </p:sp>
    </p:spTree>
    <p:extLst>
      <p:ext uri="{BB962C8B-B14F-4D97-AF65-F5344CB8AC3E}">
        <p14:creationId xmlns:p14="http://schemas.microsoft.com/office/powerpoint/2010/main" val="42214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2F9A4-38CE-6D4A-BEC3-273F21C02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2"/>
          <a:stretch/>
        </p:blipFill>
        <p:spPr>
          <a:xfrm>
            <a:off x="5150628" y="1137867"/>
            <a:ext cx="6934692" cy="54797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451B29-A3D9-2242-817D-EDE2D04ACA81}"/>
              </a:ext>
            </a:extLst>
          </p:cNvPr>
          <p:cNvSpPr/>
          <p:nvPr/>
        </p:nvSpPr>
        <p:spPr>
          <a:xfrm>
            <a:off x="430981" y="1137867"/>
            <a:ext cx="47196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  <a:p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1470 observations with 35 variables in this quite heavily imbalanced dataset which will be noted further in model prediction.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Missing data (NA).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variables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EmployeeCount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Over18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StandardHours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they have one unique values as checked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nearZeroVar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Binary responsible variable Attrition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29C689-23E8-684B-B8E4-FE3CCD1820B2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9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30422FC-1860-FD44-A2B8-0EE4981E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80" y="3739799"/>
            <a:ext cx="4763974" cy="29661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A9F362-FE8A-4E4C-A768-352670026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112" y="621969"/>
            <a:ext cx="4768542" cy="2965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FFA709-41B8-FE45-A1E4-2FDA17B6F98C}"/>
              </a:ext>
            </a:extLst>
          </p:cNvPr>
          <p:cNvSpPr/>
          <p:nvPr/>
        </p:nvSpPr>
        <p:spPr>
          <a:xfrm>
            <a:off x="241540" y="1083634"/>
            <a:ext cx="41247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Analysis: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 Top Drivers: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Marital Status (Single)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Working Over Time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Hypothesized Drivers: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Travel (Frequent),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Job Role (Sales)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Education Field (Tech degrees)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6F3EE-B313-4CB8-A7FA-7E87A9CD73A0}"/>
              </a:ext>
            </a:extLst>
          </p:cNvPr>
          <p:cNvSpPr txBox="1"/>
          <p:nvPr/>
        </p:nvSpPr>
        <p:spPr>
          <a:xfrm>
            <a:off x="9352078" y="1083634"/>
            <a:ext cx="2589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Martial Status (Single)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Singles are more likely to leave than married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(Blue)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38BA4-89BD-41C4-BADC-02CCAEB6DEDA}"/>
              </a:ext>
            </a:extLst>
          </p:cNvPr>
          <p:cNvSpPr txBox="1"/>
          <p:nvPr/>
        </p:nvSpPr>
        <p:spPr>
          <a:xfrm>
            <a:off x="9358051" y="3884400"/>
            <a:ext cx="2444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Over Time are more likely to leave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(Teal)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641F1-12CF-4C7C-9DA2-4973F672B2CE}"/>
              </a:ext>
            </a:extLst>
          </p:cNvPr>
          <p:cNvSpPr/>
          <p:nvPr/>
        </p:nvSpPr>
        <p:spPr>
          <a:xfrm>
            <a:off x="9264458" y="6244252"/>
            <a:ext cx="1382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Y-axis: Attrition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X-axis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OverTime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AC186-7E9B-42F7-B2A0-274E27FB0FEB}"/>
              </a:ext>
            </a:extLst>
          </p:cNvPr>
          <p:cNvSpPr/>
          <p:nvPr/>
        </p:nvSpPr>
        <p:spPr>
          <a:xfrm>
            <a:off x="9279654" y="3126020"/>
            <a:ext cx="1671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Y-axis: Attrition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X-axis: Marital 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1C8481-96B1-D94E-A277-629DE64C76CA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3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DADFC6"/>
            </a:gs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FEE3F1-1A67-FD43-BA41-BE3BE4D3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" y="3557594"/>
            <a:ext cx="5048462" cy="320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19EE38-2C38-8644-A323-5AA8ED91F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747" y="766511"/>
            <a:ext cx="5304654" cy="33430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DEAAC3-12BB-094B-AA88-11A4520CDFD5}"/>
              </a:ext>
            </a:extLst>
          </p:cNvPr>
          <p:cNvSpPr/>
          <p:nvPr/>
        </p:nvSpPr>
        <p:spPr>
          <a:xfrm>
            <a:off x="5188670" y="4373764"/>
            <a:ext cx="6889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(Deciles)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Attrition that decreases as Income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8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9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income deciles report zero attrition.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51722-F31C-4E81-A765-ED3C3471B50C}"/>
              </a:ext>
            </a:extLst>
          </p:cNvPr>
          <p:cNvSpPr/>
          <p:nvPr/>
        </p:nvSpPr>
        <p:spPr>
          <a:xfrm>
            <a:off x="658269" y="1172342"/>
            <a:ext cx="56518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of Service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(Deciles)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Attrition that decreases as total working years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Attrition is highest in groups with less than 8 total working years and then decreases.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FC4F5-89FC-4832-AD4B-D75B5C15A9A1}"/>
              </a:ext>
            </a:extLst>
          </p:cNvPr>
          <p:cNvSpPr txBox="1"/>
          <p:nvPr/>
        </p:nvSpPr>
        <p:spPr>
          <a:xfrm>
            <a:off x="797641" y="76651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3E49AE-C5F8-4E6E-832A-14074F51E2D3}"/>
              </a:ext>
            </a:extLst>
          </p:cNvPr>
          <p:cNvSpPr/>
          <p:nvPr/>
        </p:nvSpPr>
        <p:spPr>
          <a:xfrm>
            <a:off x="7688580" y="6236374"/>
            <a:ext cx="4389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continuous variables it is helpful to view them in bins, or deciles, in order to see a discrete pattern.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E767D-6C6F-9B48-B53D-25D5E0A80C42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1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6F5F-D9A7-4E84-B9F1-67625FF6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3" y="890239"/>
            <a:ext cx="10299938" cy="4456422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Testing For Best Fit and Factor Identification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 binary response variable of attrition and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learn more about the driving factors for attrition with each model.</a:t>
            </a:r>
          </a:p>
          <a:p>
            <a:pPr marL="0" indent="0" fontAlgn="base">
              <a:lnSpc>
                <a:spcPct val="100000"/>
              </a:lnSpc>
              <a:buNone/>
            </a:pPr>
            <a:endParaRPr lang="it-I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Models Selected:</a:t>
            </a: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Linear 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Generalized Logistic Regression (GLM)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  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Non-Linear 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Trees and Rules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Ensembles of Trees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33533-7928-EF4B-A53E-5C64302886AF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99B8-E158-4EA7-A22B-AA996117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" y="791498"/>
            <a:ext cx="10772775" cy="9669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By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61BC-F94F-4BA8-8DDF-D5139C6B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903095"/>
            <a:ext cx="10753725" cy="376618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72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it-IT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Random Forrest Model</a:t>
            </a:r>
            <a:r>
              <a:rPr lang="it-IT" sz="7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0.88</a:t>
            </a:r>
            <a:br>
              <a:rPr lang="it-IT" sz="6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6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5600" dirty="0">
                <a:latin typeface="Arial" panose="020B0604020202020204" pitchFamily="34" charset="0"/>
                <a:cs typeface="Arial" panose="020B0604020202020204" pitchFamily="34" charset="0"/>
              </a:rPr>
              <a:t>modelRf = randomForest(Attrition ~ ., data=train, ntree = 100, mtry = 5, importance = TRUE, method="class")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Generalized Linear Regression Model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: Accuracy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0.89</a:t>
            </a:r>
            <a:b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	cs2.glm &lt;-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glm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(formula = Attrition ~., family="binomial" , data=cs2[, -c(9, 22, 27)])</a:t>
            </a:r>
          </a:p>
          <a:p>
            <a:pPr>
              <a:lnSpc>
                <a:spcPct val="120000"/>
              </a:lnSpc>
            </a:pP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it-IT" sz="7200" u="sng" dirty="0">
                <a:latin typeface="Arial" panose="020B0604020202020204" pitchFamily="34" charset="0"/>
                <a:cs typeface="Arial" panose="020B0604020202020204" pitchFamily="34" charset="0"/>
              </a:rPr>
              <a:t>Tree and Rules Model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2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 0.84</a:t>
            </a:r>
            <a:b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	modelCart = rpart(train$Attrition ~ ., data=train, method="class")</a:t>
            </a:r>
          </a:p>
          <a:p>
            <a:pPr>
              <a:lnSpc>
                <a:spcPct val="120000"/>
              </a:lnSpc>
            </a:pP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it-IT" sz="7200" u="sng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2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</a:t>
            </a:r>
            <a:b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	cvfit &lt;- cv.glmnet(x, y, family = "binomial", type.measure = "class", nlambda=200)  (lasso)</a:t>
            </a:r>
          </a:p>
          <a:p>
            <a:pPr>
              <a:lnSpc>
                <a:spcPct val="120000"/>
              </a:lnSpc>
            </a:pP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it-IT" sz="7200" u="sng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7200" u="sng" dirty="0">
                <a:latin typeface="Arial" panose="020B0604020202020204" pitchFamily="34" charset="0"/>
                <a:cs typeface="Arial" panose="020B0604020202020204" pitchFamily="34" charset="0"/>
              </a:rPr>
              <a:t> Network Model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2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 0.81</a:t>
            </a:r>
            <a:b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	model_2 &lt;-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neuralnet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, data =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=33,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act.fct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linear.output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FALSE,lifesign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20000"/>
              </a:lnSpc>
            </a:pPr>
            <a:endParaRPr lang="it-IT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it-IT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D4DD5-4AB3-9041-ADB4-F4BA4D57D67B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2">
                <a:lumMod val="20000"/>
                <a:lumOff val="80000"/>
              </a:schemeClr>
            </a:gs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01E9F-439D-3641-A6E8-CA84D0F4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64" y="1278638"/>
            <a:ext cx="6136161" cy="5538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DA519-317D-0040-9A2E-9375AAC27446}"/>
              </a:ext>
            </a:extLst>
          </p:cNvPr>
          <p:cNvSpPr txBox="1"/>
          <p:nvPr/>
        </p:nvSpPr>
        <p:spPr>
          <a:xfrm>
            <a:off x="5759664" y="771762"/>
            <a:ext cx="474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Model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Accuracy 0.81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FB767-CD55-42E8-A80D-1B67FD1CA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4" y="3360431"/>
            <a:ext cx="5577245" cy="34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1F3016-9816-4A19-8657-550047012911}"/>
              </a:ext>
            </a:extLst>
          </p:cNvPr>
          <p:cNvSpPr/>
          <p:nvPr/>
        </p:nvSpPr>
        <p:spPr>
          <a:xfrm>
            <a:off x="609861" y="741481"/>
            <a:ext cx="45319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Generalized Linear Model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0.89</a:t>
            </a:r>
            <a:endParaRPr lang="it-IT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Level</a:t>
            </a:r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78E29-8E89-834A-B740-51550AF20434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2">
                <a:lumMod val="20000"/>
                <a:lumOff val="80000"/>
              </a:schemeClr>
            </a:gs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BE7DA74-BA00-8241-82FE-7F2B4B0F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4" y="2935847"/>
            <a:ext cx="5719084" cy="36386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EF6476-2E58-2E47-97C2-1D270D845292}"/>
              </a:ext>
            </a:extLst>
          </p:cNvPr>
          <p:cNvSpPr/>
          <p:nvPr/>
        </p:nvSpPr>
        <p:spPr>
          <a:xfrm>
            <a:off x="309253" y="565967"/>
            <a:ext cx="4688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LASSO Model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Accuracy 0.84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Time (Yes)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Travel(Travel Frequently)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Martial Status (Single)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Role (Sales Representative)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Education Field(Technical Degree)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66CADD-2D7C-45DE-84CD-476A764C0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76" y="2935847"/>
            <a:ext cx="6097200" cy="3638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1788EE-6E16-4B2C-B7AE-D9FDC71F68FA}"/>
              </a:ext>
            </a:extLst>
          </p:cNvPr>
          <p:cNvSpPr txBox="1"/>
          <p:nvPr/>
        </p:nvSpPr>
        <p:spPr>
          <a:xfrm>
            <a:off x="6095999" y="554586"/>
            <a:ext cx="57867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 and Regression Trees</a:t>
            </a:r>
          </a:p>
          <a:p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(CART) Model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Accuracy 0.84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Time (Yes)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Working Years (Less than 2.5yrs)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Income (Less than 3,752 monthly)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016CF-4007-224C-892D-F94C802E8760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8566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3358</TotalTime>
  <Words>862</Words>
  <Application>Microsoft Macintosh PowerPoint</Application>
  <PresentationFormat>Widescreen</PresentationFormat>
  <Paragraphs>177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Performance By Accuracy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shanqing gu</dc:creator>
  <cp:lastModifiedBy>shanqing gu</cp:lastModifiedBy>
  <cp:revision>189</cp:revision>
  <dcterms:created xsi:type="dcterms:W3CDTF">2018-04-10T21:13:48Z</dcterms:created>
  <dcterms:modified xsi:type="dcterms:W3CDTF">2018-04-16T04:08:04Z</dcterms:modified>
</cp:coreProperties>
</file>