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8" r:id="rId2"/>
    <p:sldId id="282" r:id="rId3"/>
    <p:sldId id="269" r:id="rId4"/>
    <p:sldId id="278" r:id="rId5"/>
    <p:sldId id="270" r:id="rId6"/>
    <p:sldId id="273" r:id="rId7"/>
    <p:sldId id="274" r:id="rId8"/>
    <p:sldId id="275" r:id="rId9"/>
    <p:sldId id="271" r:id="rId10"/>
    <p:sldId id="283" r:id="rId11"/>
    <p:sldId id="272" r:id="rId12"/>
    <p:sldId id="291" r:id="rId13"/>
    <p:sldId id="294" r:id="rId14"/>
    <p:sldId id="292" r:id="rId15"/>
    <p:sldId id="293"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45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p:restoredTop sz="86275"/>
  </p:normalViewPr>
  <p:slideViewPr>
    <p:cSldViewPr snapToGrid="0" snapToObjects="1">
      <p:cViewPr varScale="1">
        <p:scale>
          <a:sx n="74" d="100"/>
          <a:sy n="74" d="100"/>
        </p:scale>
        <p:origin x="944" y="176"/>
      </p:cViewPr>
      <p:guideLst>
        <p:guide orient="horz" pos="432"/>
        <p:guide pos="4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9DD99-F53A-4342-B266-BC6A8741A4BA}" type="datetimeFigureOut">
              <a:rPr lang="en-US" smtClean="0"/>
              <a:t>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4EEC-6ADC-174D-8837-814C3154E23E}" type="slidenum">
              <a:rPr lang="en-US" smtClean="0"/>
              <a:t>‹#›</a:t>
            </a:fld>
            <a:endParaRPr lang="en-US"/>
          </a:p>
        </p:txBody>
      </p:sp>
    </p:spTree>
    <p:extLst>
      <p:ext uri="{BB962C8B-B14F-4D97-AF65-F5344CB8AC3E}">
        <p14:creationId xmlns:p14="http://schemas.microsoft.com/office/powerpoint/2010/main" val="3347778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44EEC-6ADC-174D-8837-814C3154E23E}" type="slidenum">
              <a:rPr lang="en-US" smtClean="0"/>
              <a:t>1</a:t>
            </a:fld>
            <a:endParaRPr lang="en-US"/>
          </a:p>
        </p:txBody>
      </p:sp>
    </p:spTree>
    <p:extLst>
      <p:ext uri="{BB962C8B-B14F-4D97-AF65-F5344CB8AC3E}">
        <p14:creationId xmlns:p14="http://schemas.microsoft.com/office/powerpoint/2010/main" val="3712543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44EEC-6ADC-174D-8837-814C3154E23E}" type="slidenum">
              <a:rPr lang="en-US" smtClean="0"/>
              <a:t>10</a:t>
            </a:fld>
            <a:endParaRPr lang="en-US"/>
          </a:p>
        </p:txBody>
      </p:sp>
    </p:spTree>
    <p:extLst>
      <p:ext uri="{BB962C8B-B14F-4D97-AF65-F5344CB8AC3E}">
        <p14:creationId xmlns:p14="http://schemas.microsoft.com/office/powerpoint/2010/main" val="2913741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44EEC-6ADC-174D-8837-814C3154E23E}" type="slidenum">
              <a:rPr lang="en-US" smtClean="0"/>
              <a:t>11</a:t>
            </a:fld>
            <a:endParaRPr lang="en-US"/>
          </a:p>
        </p:txBody>
      </p:sp>
    </p:spTree>
    <p:extLst>
      <p:ext uri="{BB962C8B-B14F-4D97-AF65-F5344CB8AC3E}">
        <p14:creationId xmlns:p14="http://schemas.microsoft.com/office/powerpoint/2010/main" val="739859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44EEC-6ADC-174D-8837-814C3154E23E}" type="slidenum">
              <a:rPr lang="en-US" smtClean="0"/>
              <a:t>14</a:t>
            </a:fld>
            <a:endParaRPr lang="en-US"/>
          </a:p>
        </p:txBody>
      </p:sp>
    </p:spTree>
    <p:extLst>
      <p:ext uri="{BB962C8B-B14F-4D97-AF65-F5344CB8AC3E}">
        <p14:creationId xmlns:p14="http://schemas.microsoft.com/office/powerpoint/2010/main" val="413193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44EEC-6ADC-174D-8837-814C3154E23E}" type="slidenum">
              <a:rPr lang="en-US" smtClean="0"/>
              <a:t>2</a:t>
            </a:fld>
            <a:endParaRPr lang="en-US"/>
          </a:p>
        </p:txBody>
      </p:sp>
    </p:spTree>
    <p:extLst>
      <p:ext uri="{BB962C8B-B14F-4D97-AF65-F5344CB8AC3E}">
        <p14:creationId xmlns:p14="http://schemas.microsoft.com/office/powerpoint/2010/main" val="1518060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44EEC-6ADC-174D-8837-814C3154E23E}" type="slidenum">
              <a:rPr lang="en-US" smtClean="0"/>
              <a:t>3</a:t>
            </a:fld>
            <a:endParaRPr lang="en-US"/>
          </a:p>
        </p:txBody>
      </p:sp>
    </p:spTree>
    <p:extLst>
      <p:ext uri="{BB962C8B-B14F-4D97-AF65-F5344CB8AC3E}">
        <p14:creationId xmlns:p14="http://schemas.microsoft.com/office/powerpoint/2010/main" val="376473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44EEC-6ADC-174D-8837-814C3154E23E}" type="slidenum">
              <a:rPr lang="en-US" smtClean="0"/>
              <a:t>4</a:t>
            </a:fld>
            <a:endParaRPr lang="en-US"/>
          </a:p>
        </p:txBody>
      </p:sp>
    </p:spTree>
    <p:extLst>
      <p:ext uri="{BB962C8B-B14F-4D97-AF65-F5344CB8AC3E}">
        <p14:creationId xmlns:p14="http://schemas.microsoft.com/office/powerpoint/2010/main" val="3915190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44EEC-6ADC-174D-8837-814C3154E23E}" type="slidenum">
              <a:rPr lang="en-US" smtClean="0"/>
              <a:t>5</a:t>
            </a:fld>
            <a:endParaRPr lang="en-US"/>
          </a:p>
        </p:txBody>
      </p:sp>
    </p:spTree>
    <p:extLst>
      <p:ext uri="{BB962C8B-B14F-4D97-AF65-F5344CB8AC3E}">
        <p14:creationId xmlns:p14="http://schemas.microsoft.com/office/powerpoint/2010/main" val="1477605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44EEC-6ADC-174D-8837-814C3154E23E}" type="slidenum">
              <a:rPr lang="en-US" smtClean="0"/>
              <a:t>6</a:t>
            </a:fld>
            <a:endParaRPr lang="en-US"/>
          </a:p>
        </p:txBody>
      </p:sp>
    </p:spTree>
    <p:extLst>
      <p:ext uri="{BB962C8B-B14F-4D97-AF65-F5344CB8AC3E}">
        <p14:creationId xmlns:p14="http://schemas.microsoft.com/office/powerpoint/2010/main" val="5339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44EEC-6ADC-174D-8837-814C3154E23E}" type="slidenum">
              <a:rPr lang="en-US" smtClean="0"/>
              <a:t>7</a:t>
            </a:fld>
            <a:endParaRPr lang="en-US"/>
          </a:p>
        </p:txBody>
      </p:sp>
    </p:spTree>
    <p:extLst>
      <p:ext uri="{BB962C8B-B14F-4D97-AF65-F5344CB8AC3E}">
        <p14:creationId xmlns:p14="http://schemas.microsoft.com/office/powerpoint/2010/main" val="1752797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44EEC-6ADC-174D-8837-814C3154E23E}" type="slidenum">
              <a:rPr lang="en-US" smtClean="0"/>
              <a:t>8</a:t>
            </a:fld>
            <a:endParaRPr lang="en-US"/>
          </a:p>
        </p:txBody>
      </p:sp>
    </p:spTree>
    <p:extLst>
      <p:ext uri="{BB962C8B-B14F-4D97-AF65-F5344CB8AC3E}">
        <p14:creationId xmlns:p14="http://schemas.microsoft.com/office/powerpoint/2010/main" val="3295147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44EEC-6ADC-174D-8837-814C3154E23E}" type="slidenum">
              <a:rPr lang="en-US" smtClean="0"/>
              <a:t>9</a:t>
            </a:fld>
            <a:endParaRPr lang="en-US"/>
          </a:p>
        </p:txBody>
      </p:sp>
    </p:spTree>
    <p:extLst>
      <p:ext uri="{BB962C8B-B14F-4D97-AF65-F5344CB8AC3E}">
        <p14:creationId xmlns:p14="http://schemas.microsoft.com/office/powerpoint/2010/main" val="167075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31EC-4361-1B40-A180-FA8B074B98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031637-C96E-AD4F-A294-3604AF586F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B42D7A-E173-3144-9EA9-7680AA9DC493}"/>
              </a:ext>
            </a:extLst>
          </p:cNvPr>
          <p:cNvSpPr>
            <a:spLocks noGrp="1"/>
          </p:cNvSpPr>
          <p:nvPr>
            <p:ph type="dt" sz="half" idx="10"/>
          </p:nvPr>
        </p:nvSpPr>
        <p:spPr/>
        <p:txBody>
          <a:bodyPr/>
          <a:lstStyle/>
          <a:p>
            <a:fld id="{63A968E9-668E-1B49-9773-CE9F7286B629}" type="datetime1">
              <a:rPr lang="en-US" smtClean="0"/>
              <a:t>8/20/18</a:t>
            </a:fld>
            <a:endParaRPr lang="en-US"/>
          </a:p>
        </p:txBody>
      </p:sp>
      <p:sp>
        <p:nvSpPr>
          <p:cNvPr id="5" name="Footer Placeholder 4">
            <a:extLst>
              <a:ext uri="{FF2B5EF4-FFF2-40B4-BE49-F238E27FC236}">
                <a16:creationId xmlns:a16="http://schemas.microsoft.com/office/drawing/2014/main" id="{62990290-0C08-B646-9ADF-BFEEE4094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D3385-49E2-9348-838C-CC1516E68409}"/>
              </a:ext>
            </a:extLst>
          </p:cNvPr>
          <p:cNvSpPr>
            <a:spLocks noGrp="1"/>
          </p:cNvSpPr>
          <p:nvPr>
            <p:ph type="sldNum" sz="quarter" idx="12"/>
          </p:nvPr>
        </p:nvSpPr>
        <p:spPr/>
        <p:txBody>
          <a:bodyPr/>
          <a:lstStyle/>
          <a:p>
            <a:fld id="{7A9371E9-B35B-0D4C-ACD5-E562B1E40D84}" type="slidenum">
              <a:rPr lang="en-US" smtClean="0"/>
              <a:t>‹#›</a:t>
            </a:fld>
            <a:endParaRPr lang="en-US"/>
          </a:p>
        </p:txBody>
      </p:sp>
    </p:spTree>
    <p:extLst>
      <p:ext uri="{BB962C8B-B14F-4D97-AF65-F5344CB8AC3E}">
        <p14:creationId xmlns:p14="http://schemas.microsoft.com/office/powerpoint/2010/main" val="162371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24F0-AD55-BD49-BF2D-57486379C4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29EE59-9204-EB47-A3A0-24DC94A7FF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CD34D-BCF4-2E4A-9F1B-9238FA66D3B5}"/>
              </a:ext>
            </a:extLst>
          </p:cNvPr>
          <p:cNvSpPr>
            <a:spLocks noGrp="1"/>
          </p:cNvSpPr>
          <p:nvPr>
            <p:ph type="dt" sz="half" idx="10"/>
          </p:nvPr>
        </p:nvSpPr>
        <p:spPr/>
        <p:txBody>
          <a:bodyPr/>
          <a:lstStyle/>
          <a:p>
            <a:fld id="{D6E81A77-3192-8146-B7E8-5B1D63C7B0E7}" type="datetime1">
              <a:rPr lang="en-US" smtClean="0"/>
              <a:t>8/20/18</a:t>
            </a:fld>
            <a:endParaRPr lang="en-US"/>
          </a:p>
        </p:txBody>
      </p:sp>
      <p:sp>
        <p:nvSpPr>
          <p:cNvPr id="5" name="Footer Placeholder 4">
            <a:extLst>
              <a:ext uri="{FF2B5EF4-FFF2-40B4-BE49-F238E27FC236}">
                <a16:creationId xmlns:a16="http://schemas.microsoft.com/office/drawing/2014/main" id="{8E02094C-2DE6-8F42-8292-9FD9FDD55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7C18D-0D72-D846-861C-0F56798F2CF2}"/>
              </a:ext>
            </a:extLst>
          </p:cNvPr>
          <p:cNvSpPr>
            <a:spLocks noGrp="1"/>
          </p:cNvSpPr>
          <p:nvPr>
            <p:ph type="sldNum" sz="quarter" idx="12"/>
          </p:nvPr>
        </p:nvSpPr>
        <p:spPr/>
        <p:txBody>
          <a:bodyPr/>
          <a:lstStyle/>
          <a:p>
            <a:fld id="{7A9371E9-B35B-0D4C-ACD5-E562B1E40D84}" type="slidenum">
              <a:rPr lang="en-US" smtClean="0"/>
              <a:t>‹#›</a:t>
            </a:fld>
            <a:endParaRPr lang="en-US"/>
          </a:p>
        </p:txBody>
      </p:sp>
    </p:spTree>
    <p:extLst>
      <p:ext uri="{BB962C8B-B14F-4D97-AF65-F5344CB8AC3E}">
        <p14:creationId xmlns:p14="http://schemas.microsoft.com/office/powerpoint/2010/main" val="268912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433C81-B46D-984F-9592-21E2567EB6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82A282-1C3F-894A-83F1-34A7FB10B5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88E74-AD10-094C-A84B-5FC132C9A7D5}"/>
              </a:ext>
            </a:extLst>
          </p:cNvPr>
          <p:cNvSpPr>
            <a:spLocks noGrp="1"/>
          </p:cNvSpPr>
          <p:nvPr>
            <p:ph type="dt" sz="half" idx="10"/>
          </p:nvPr>
        </p:nvSpPr>
        <p:spPr/>
        <p:txBody>
          <a:bodyPr/>
          <a:lstStyle/>
          <a:p>
            <a:fld id="{6E4502DA-EE26-6043-BDCC-212404071725}" type="datetime1">
              <a:rPr lang="en-US" smtClean="0"/>
              <a:t>8/20/18</a:t>
            </a:fld>
            <a:endParaRPr lang="en-US"/>
          </a:p>
        </p:txBody>
      </p:sp>
      <p:sp>
        <p:nvSpPr>
          <p:cNvPr id="5" name="Footer Placeholder 4">
            <a:extLst>
              <a:ext uri="{FF2B5EF4-FFF2-40B4-BE49-F238E27FC236}">
                <a16:creationId xmlns:a16="http://schemas.microsoft.com/office/drawing/2014/main" id="{F22ECC45-0AE8-AA46-9F32-0CF2ADDEA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F9B6F-1769-E148-8F29-FB9FE9F8E267}"/>
              </a:ext>
            </a:extLst>
          </p:cNvPr>
          <p:cNvSpPr>
            <a:spLocks noGrp="1"/>
          </p:cNvSpPr>
          <p:nvPr>
            <p:ph type="sldNum" sz="quarter" idx="12"/>
          </p:nvPr>
        </p:nvSpPr>
        <p:spPr/>
        <p:txBody>
          <a:bodyPr/>
          <a:lstStyle/>
          <a:p>
            <a:fld id="{7A9371E9-B35B-0D4C-ACD5-E562B1E40D84}" type="slidenum">
              <a:rPr lang="en-US" smtClean="0"/>
              <a:t>‹#›</a:t>
            </a:fld>
            <a:endParaRPr lang="en-US"/>
          </a:p>
        </p:txBody>
      </p:sp>
    </p:spTree>
    <p:extLst>
      <p:ext uri="{BB962C8B-B14F-4D97-AF65-F5344CB8AC3E}">
        <p14:creationId xmlns:p14="http://schemas.microsoft.com/office/powerpoint/2010/main" val="22473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A46-3AC2-3C4B-B20B-8110EEAEF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882F4-1A30-6347-A3E8-F03C871B3F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48EBB-8A99-BD48-890A-DF6295E0EA83}"/>
              </a:ext>
            </a:extLst>
          </p:cNvPr>
          <p:cNvSpPr>
            <a:spLocks noGrp="1"/>
          </p:cNvSpPr>
          <p:nvPr>
            <p:ph type="dt" sz="half" idx="10"/>
          </p:nvPr>
        </p:nvSpPr>
        <p:spPr/>
        <p:txBody>
          <a:bodyPr/>
          <a:lstStyle/>
          <a:p>
            <a:fld id="{A655BB37-5455-F644-BCB1-95A9BA8EC492}" type="datetime1">
              <a:rPr lang="en-US" smtClean="0"/>
              <a:t>8/20/18</a:t>
            </a:fld>
            <a:endParaRPr lang="en-US"/>
          </a:p>
        </p:txBody>
      </p:sp>
      <p:sp>
        <p:nvSpPr>
          <p:cNvPr id="5" name="Footer Placeholder 4">
            <a:extLst>
              <a:ext uri="{FF2B5EF4-FFF2-40B4-BE49-F238E27FC236}">
                <a16:creationId xmlns:a16="http://schemas.microsoft.com/office/drawing/2014/main" id="{5930DB0C-A0FD-634B-B508-443362BB1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F864F-390E-D54C-9166-BD05C14AF329}"/>
              </a:ext>
            </a:extLst>
          </p:cNvPr>
          <p:cNvSpPr>
            <a:spLocks noGrp="1"/>
          </p:cNvSpPr>
          <p:nvPr>
            <p:ph type="sldNum" sz="quarter" idx="12"/>
          </p:nvPr>
        </p:nvSpPr>
        <p:spPr/>
        <p:txBody>
          <a:bodyPr/>
          <a:lstStyle/>
          <a:p>
            <a:fld id="{7A9371E9-B35B-0D4C-ACD5-E562B1E40D84}" type="slidenum">
              <a:rPr lang="en-US" smtClean="0"/>
              <a:t>‹#›</a:t>
            </a:fld>
            <a:endParaRPr lang="en-US"/>
          </a:p>
        </p:txBody>
      </p:sp>
    </p:spTree>
    <p:extLst>
      <p:ext uri="{BB962C8B-B14F-4D97-AF65-F5344CB8AC3E}">
        <p14:creationId xmlns:p14="http://schemas.microsoft.com/office/powerpoint/2010/main" val="900871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E42D-5857-AE42-BBAC-6928FE2D6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63168B-40D2-244E-8D92-51C2B9F80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A60085-6F94-784D-A85B-37EA3E2FBDE8}"/>
              </a:ext>
            </a:extLst>
          </p:cNvPr>
          <p:cNvSpPr>
            <a:spLocks noGrp="1"/>
          </p:cNvSpPr>
          <p:nvPr>
            <p:ph type="dt" sz="half" idx="10"/>
          </p:nvPr>
        </p:nvSpPr>
        <p:spPr/>
        <p:txBody>
          <a:bodyPr/>
          <a:lstStyle/>
          <a:p>
            <a:fld id="{E4AE92D1-0FC0-1D44-A731-113332CF311C}" type="datetime1">
              <a:rPr lang="en-US" smtClean="0"/>
              <a:t>8/20/18</a:t>
            </a:fld>
            <a:endParaRPr lang="en-US"/>
          </a:p>
        </p:txBody>
      </p:sp>
      <p:sp>
        <p:nvSpPr>
          <p:cNvPr id="5" name="Footer Placeholder 4">
            <a:extLst>
              <a:ext uri="{FF2B5EF4-FFF2-40B4-BE49-F238E27FC236}">
                <a16:creationId xmlns:a16="http://schemas.microsoft.com/office/drawing/2014/main" id="{D0C85337-30EB-D542-A37B-DB600EA04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D4F5D-2EE7-164E-944A-C71128E1652E}"/>
              </a:ext>
            </a:extLst>
          </p:cNvPr>
          <p:cNvSpPr>
            <a:spLocks noGrp="1"/>
          </p:cNvSpPr>
          <p:nvPr>
            <p:ph type="sldNum" sz="quarter" idx="12"/>
          </p:nvPr>
        </p:nvSpPr>
        <p:spPr/>
        <p:txBody>
          <a:bodyPr/>
          <a:lstStyle/>
          <a:p>
            <a:fld id="{7A9371E9-B35B-0D4C-ACD5-E562B1E40D84}" type="slidenum">
              <a:rPr lang="en-US" smtClean="0"/>
              <a:t>‹#›</a:t>
            </a:fld>
            <a:endParaRPr lang="en-US"/>
          </a:p>
        </p:txBody>
      </p:sp>
    </p:spTree>
    <p:extLst>
      <p:ext uri="{BB962C8B-B14F-4D97-AF65-F5344CB8AC3E}">
        <p14:creationId xmlns:p14="http://schemas.microsoft.com/office/powerpoint/2010/main" val="101270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5F7B-E12B-3343-A13E-63FD68FF3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8F9C4-626F-D349-BA53-0C03AAB0C5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4BA3A5-B797-2F44-AEA2-D87C634916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6C356C-1D3A-2D43-877F-194DD3C56ECF}"/>
              </a:ext>
            </a:extLst>
          </p:cNvPr>
          <p:cNvSpPr>
            <a:spLocks noGrp="1"/>
          </p:cNvSpPr>
          <p:nvPr>
            <p:ph type="dt" sz="half" idx="10"/>
          </p:nvPr>
        </p:nvSpPr>
        <p:spPr/>
        <p:txBody>
          <a:bodyPr/>
          <a:lstStyle/>
          <a:p>
            <a:fld id="{661C2914-95B7-024B-8404-83FF265F033B}" type="datetime1">
              <a:rPr lang="en-US" smtClean="0"/>
              <a:t>8/20/18</a:t>
            </a:fld>
            <a:endParaRPr lang="en-US"/>
          </a:p>
        </p:txBody>
      </p:sp>
      <p:sp>
        <p:nvSpPr>
          <p:cNvPr id="6" name="Footer Placeholder 5">
            <a:extLst>
              <a:ext uri="{FF2B5EF4-FFF2-40B4-BE49-F238E27FC236}">
                <a16:creationId xmlns:a16="http://schemas.microsoft.com/office/drawing/2014/main" id="{1423DDAC-7B77-2440-9210-2B95ABDA5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4CEAB-5E49-1C42-BCFF-8B569253F6F9}"/>
              </a:ext>
            </a:extLst>
          </p:cNvPr>
          <p:cNvSpPr>
            <a:spLocks noGrp="1"/>
          </p:cNvSpPr>
          <p:nvPr>
            <p:ph type="sldNum" sz="quarter" idx="12"/>
          </p:nvPr>
        </p:nvSpPr>
        <p:spPr/>
        <p:txBody>
          <a:bodyPr/>
          <a:lstStyle/>
          <a:p>
            <a:fld id="{7A9371E9-B35B-0D4C-ACD5-E562B1E40D84}" type="slidenum">
              <a:rPr lang="en-US" smtClean="0"/>
              <a:t>‹#›</a:t>
            </a:fld>
            <a:endParaRPr lang="en-US"/>
          </a:p>
        </p:txBody>
      </p:sp>
    </p:spTree>
    <p:extLst>
      <p:ext uri="{BB962C8B-B14F-4D97-AF65-F5344CB8AC3E}">
        <p14:creationId xmlns:p14="http://schemas.microsoft.com/office/powerpoint/2010/main" val="27813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9E3-90F4-AF47-A21E-E61E82F430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90426A-746E-DE47-B326-E1159AAD6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DD64AC-AC9A-A44B-A04B-572891DF14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2FB71-D9C3-9C47-8191-01E25B8DB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B6A9FF-D7D7-4C44-A6FF-93FC4A4EFB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23180-2D2A-A74F-806F-DD215B0A3A5E}"/>
              </a:ext>
            </a:extLst>
          </p:cNvPr>
          <p:cNvSpPr>
            <a:spLocks noGrp="1"/>
          </p:cNvSpPr>
          <p:nvPr>
            <p:ph type="dt" sz="half" idx="10"/>
          </p:nvPr>
        </p:nvSpPr>
        <p:spPr/>
        <p:txBody>
          <a:bodyPr/>
          <a:lstStyle/>
          <a:p>
            <a:fld id="{BFF54F0D-7F3D-3041-B9B6-24426172D30F}" type="datetime1">
              <a:rPr lang="en-US" smtClean="0"/>
              <a:t>8/20/18</a:t>
            </a:fld>
            <a:endParaRPr lang="en-US"/>
          </a:p>
        </p:txBody>
      </p:sp>
      <p:sp>
        <p:nvSpPr>
          <p:cNvPr id="8" name="Footer Placeholder 7">
            <a:extLst>
              <a:ext uri="{FF2B5EF4-FFF2-40B4-BE49-F238E27FC236}">
                <a16:creationId xmlns:a16="http://schemas.microsoft.com/office/drawing/2014/main" id="{1CE14A63-B7C2-794E-AAD4-1388A2C2B8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9F5BB6-FCD2-E34C-AF91-46786C14402D}"/>
              </a:ext>
            </a:extLst>
          </p:cNvPr>
          <p:cNvSpPr>
            <a:spLocks noGrp="1"/>
          </p:cNvSpPr>
          <p:nvPr>
            <p:ph type="sldNum" sz="quarter" idx="12"/>
          </p:nvPr>
        </p:nvSpPr>
        <p:spPr/>
        <p:txBody>
          <a:bodyPr/>
          <a:lstStyle/>
          <a:p>
            <a:fld id="{7A9371E9-B35B-0D4C-ACD5-E562B1E40D84}" type="slidenum">
              <a:rPr lang="en-US" smtClean="0"/>
              <a:t>‹#›</a:t>
            </a:fld>
            <a:endParaRPr lang="en-US"/>
          </a:p>
        </p:txBody>
      </p:sp>
    </p:spTree>
    <p:extLst>
      <p:ext uri="{BB962C8B-B14F-4D97-AF65-F5344CB8AC3E}">
        <p14:creationId xmlns:p14="http://schemas.microsoft.com/office/powerpoint/2010/main" val="245610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A5BB-5545-7A48-9067-E8D7FC77FF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075F17-31FE-874B-AB32-2C568104890E}"/>
              </a:ext>
            </a:extLst>
          </p:cNvPr>
          <p:cNvSpPr>
            <a:spLocks noGrp="1"/>
          </p:cNvSpPr>
          <p:nvPr>
            <p:ph type="dt" sz="half" idx="10"/>
          </p:nvPr>
        </p:nvSpPr>
        <p:spPr/>
        <p:txBody>
          <a:bodyPr/>
          <a:lstStyle/>
          <a:p>
            <a:fld id="{067C75D3-F8C5-094D-8869-F81E439BC1BD}" type="datetime1">
              <a:rPr lang="en-US" smtClean="0"/>
              <a:t>8/20/18</a:t>
            </a:fld>
            <a:endParaRPr lang="en-US"/>
          </a:p>
        </p:txBody>
      </p:sp>
      <p:sp>
        <p:nvSpPr>
          <p:cNvPr id="4" name="Footer Placeholder 3">
            <a:extLst>
              <a:ext uri="{FF2B5EF4-FFF2-40B4-BE49-F238E27FC236}">
                <a16:creationId xmlns:a16="http://schemas.microsoft.com/office/drawing/2014/main" id="{5C92CB68-ADED-1D47-BC0B-A431ECFB3B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5408DD-A9E1-7D43-B974-5CC3C7DBF166}"/>
              </a:ext>
            </a:extLst>
          </p:cNvPr>
          <p:cNvSpPr>
            <a:spLocks noGrp="1"/>
          </p:cNvSpPr>
          <p:nvPr>
            <p:ph type="sldNum" sz="quarter" idx="12"/>
          </p:nvPr>
        </p:nvSpPr>
        <p:spPr/>
        <p:txBody>
          <a:bodyPr/>
          <a:lstStyle/>
          <a:p>
            <a:fld id="{7A9371E9-B35B-0D4C-ACD5-E562B1E40D84}" type="slidenum">
              <a:rPr lang="en-US" smtClean="0"/>
              <a:t>‹#›</a:t>
            </a:fld>
            <a:endParaRPr lang="en-US"/>
          </a:p>
        </p:txBody>
      </p:sp>
    </p:spTree>
    <p:extLst>
      <p:ext uri="{BB962C8B-B14F-4D97-AF65-F5344CB8AC3E}">
        <p14:creationId xmlns:p14="http://schemas.microsoft.com/office/powerpoint/2010/main" val="177089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F7166-C5BC-BA4C-B4E9-95AE567A2116}"/>
              </a:ext>
            </a:extLst>
          </p:cNvPr>
          <p:cNvSpPr>
            <a:spLocks noGrp="1"/>
          </p:cNvSpPr>
          <p:nvPr>
            <p:ph type="dt" sz="half" idx="10"/>
          </p:nvPr>
        </p:nvSpPr>
        <p:spPr/>
        <p:txBody>
          <a:bodyPr/>
          <a:lstStyle/>
          <a:p>
            <a:fld id="{5DB41678-7234-5E4D-849D-CA374864BC12}" type="datetime1">
              <a:rPr lang="en-US" smtClean="0"/>
              <a:t>8/20/18</a:t>
            </a:fld>
            <a:endParaRPr lang="en-US"/>
          </a:p>
        </p:txBody>
      </p:sp>
      <p:sp>
        <p:nvSpPr>
          <p:cNvPr id="3" name="Footer Placeholder 2">
            <a:extLst>
              <a:ext uri="{FF2B5EF4-FFF2-40B4-BE49-F238E27FC236}">
                <a16:creationId xmlns:a16="http://schemas.microsoft.com/office/drawing/2014/main" id="{51D7051E-C320-BB48-99E7-7DB4D7B84B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640220-AE93-0A46-8351-8037BD54E3DC}"/>
              </a:ext>
            </a:extLst>
          </p:cNvPr>
          <p:cNvSpPr>
            <a:spLocks noGrp="1"/>
          </p:cNvSpPr>
          <p:nvPr>
            <p:ph type="sldNum" sz="quarter" idx="12"/>
          </p:nvPr>
        </p:nvSpPr>
        <p:spPr/>
        <p:txBody>
          <a:bodyPr/>
          <a:lstStyle/>
          <a:p>
            <a:fld id="{7A9371E9-B35B-0D4C-ACD5-E562B1E40D84}" type="slidenum">
              <a:rPr lang="en-US" smtClean="0"/>
              <a:t>‹#›</a:t>
            </a:fld>
            <a:endParaRPr lang="en-US"/>
          </a:p>
        </p:txBody>
      </p:sp>
    </p:spTree>
    <p:extLst>
      <p:ext uri="{BB962C8B-B14F-4D97-AF65-F5344CB8AC3E}">
        <p14:creationId xmlns:p14="http://schemas.microsoft.com/office/powerpoint/2010/main" val="25220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8727-9163-5B4F-89FF-20DE0098B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BDF0AD-9610-9946-A497-830A4EE163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D46DE5-81B5-6643-92CF-E9857F2BC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4DFDC9-1D21-B744-B866-D61A6E3ADF74}"/>
              </a:ext>
            </a:extLst>
          </p:cNvPr>
          <p:cNvSpPr>
            <a:spLocks noGrp="1"/>
          </p:cNvSpPr>
          <p:nvPr>
            <p:ph type="dt" sz="half" idx="10"/>
          </p:nvPr>
        </p:nvSpPr>
        <p:spPr/>
        <p:txBody>
          <a:bodyPr/>
          <a:lstStyle/>
          <a:p>
            <a:fld id="{30505D47-2886-174C-A35D-918FA93C24BD}" type="datetime1">
              <a:rPr lang="en-US" smtClean="0"/>
              <a:t>8/20/18</a:t>
            </a:fld>
            <a:endParaRPr lang="en-US"/>
          </a:p>
        </p:txBody>
      </p:sp>
      <p:sp>
        <p:nvSpPr>
          <p:cNvPr id="6" name="Footer Placeholder 5">
            <a:extLst>
              <a:ext uri="{FF2B5EF4-FFF2-40B4-BE49-F238E27FC236}">
                <a16:creationId xmlns:a16="http://schemas.microsoft.com/office/drawing/2014/main" id="{FFDC44DF-D9E8-9547-A7F0-EF7E35A78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E4938-0ED4-1D4F-82DE-5A6806B26AFA}"/>
              </a:ext>
            </a:extLst>
          </p:cNvPr>
          <p:cNvSpPr>
            <a:spLocks noGrp="1"/>
          </p:cNvSpPr>
          <p:nvPr>
            <p:ph type="sldNum" sz="quarter" idx="12"/>
          </p:nvPr>
        </p:nvSpPr>
        <p:spPr/>
        <p:txBody>
          <a:bodyPr/>
          <a:lstStyle/>
          <a:p>
            <a:fld id="{7A9371E9-B35B-0D4C-ACD5-E562B1E40D84}" type="slidenum">
              <a:rPr lang="en-US" smtClean="0"/>
              <a:t>‹#›</a:t>
            </a:fld>
            <a:endParaRPr lang="en-US"/>
          </a:p>
        </p:txBody>
      </p:sp>
    </p:spTree>
    <p:extLst>
      <p:ext uri="{BB962C8B-B14F-4D97-AF65-F5344CB8AC3E}">
        <p14:creationId xmlns:p14="http://schemas.microsoft.com/office/powerpoint/2010/main" val="15774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EBC5-13F3-6B47-838D-46B277170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5E1E-3533-7942-8C69-D6C27026C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940A1-479E-A047-BCE7-9D8562F41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884BB6-678F-DF46-A1CA-62B97A757C9B}"/>
              </a:ext>
            </a:extLst>
          </p:cNvPr>
          <p:cNvSpPr>
            <a:spLocks noGrp="1"/>
          </p:cNvSpPr>
          <p:nvPr>
            <p:ph type="dt" sz="half" idx="10"/>
          </p:nvPr>
        </p:nvSpPr>
        <p:spPr/>
        <p:txBody>
          <a:bodyPr/>
          <a:lstStyle/>
          <a:p>
            <a:fld id="{070C06CE-4890-404C-A327-DF78C2CD538F}" type="datetime1">
              <a:rPr lang="en-US" smtClean="0"/>
              <a:t>8/20/18</a:t>
            </a:fld>
            <a:endParaRPr lang="en-US"/>
          </a:p>
        </p:txBody>
      </p:sp>
      <p:sp>
        <p:nvSpPr>
          <p:cNvPr id="6" name="Footer Placeholder 5">
            <a:extLst>
              <a:ext uri="{FF2B5EF4-FFF2-40B4-BE49-F238E27FC236}">
                <a16:creationId xmlns:a16="http://schemas.microsoft.com/office/drawing/2014/main" id="{886C88B2-A9A1-1D47-BC26-DC38F6F8F0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DB2AD-1A4B-2848-89C1-3C0F3471D18C}"/>
              </a:ext>
            </a:extLst>
          </p:cNvPr>
          <p:cNvSpPr>
            <a:spLocks noGrp="1"/>
          </p:cNvSpPr>
          <p:nvPr>
            <p:ph type="sldNum" sz="quarter" idx="12"/>
          </p:nvPr>
        </p:nvSpPr>
        <p:spPr/>
        <p:txBody>
          <a:bodyPr/>
          <a:lstStyle/>
          <a:p>
            <a:fld id="{7A9371E9-B35B-0D4C-ACD5-E562B1E40D84}" type="slidenum">
              <a:rPr lang="en-US" smtClean="0"/>
              <a:t>‹#›</a:t>
            </a:fld>
            <a:endParaRPr lang="en-US"/>
          </a:p>
        </p:txBody>
      </p:sp>
    </p:spTree>
    <p:extLst>
      <p:ext uri="{BB962C8B-B14F-4D97-AF65-F5344CB8AC3E}">
        <p14:creationId xmlns:p14="http://schemas.microsoft.com/office/powerpoint/2010/main" val="420122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3553F4-429E-654C-A217-150A3CDC0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CDFE2F-149E-5F4D-8DF4-9F75C35E25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338AE-9F28-8144-82F1-BF66325203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4772D-731F-C440-8A45-E9F680815C03}" type="datetime1">
              <a:rPr lang="en-US" smtClean="0"/>
              <a:t>8/20/18</a:t>
            </a:fld>
            <a:endParaRPr lang="en-US"/>
          </a:p>
        </p:txBody>
      </p:sp>
      <p:sp>
        <p:nvSpPr>
          <p:cNvPr id="5" name="Footer Placeholder 4">
            <a:extLst>
              <a:ext uri="{FF2B5EF4-FFF2-40B4-BE49-F238E27FC236}">
                <a16:creationId xmlns:a16="http://schemas.microsoft.com/office/drawing/2014/main" id="{29730B6B-4AF0-F547-9C78-D62118DDA0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5A5AE9-5533-684D-8EA1-B57C85FA8A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371E9-B35B-0D4C-ACD5-E562B1E40D84}" type="slidenum">
              <a:rPr lang="en-US" smtClean="0"/>
              <a:t>‹#›</a:t>
            </a:fld>
            <a:endParaRPr lang="en-US"/>
          </a:p>
        </p:txBody>
      </p:sp>
    </p:spTree>
    <p:extLst>
      <p:ext uri="{BB962C8B-B14F-4D97-AF65-F5344CB8AC3E}">
        <p14:creationId xmlns:p14="http://schemas.microsoft.com/office/powerpoint/2010/main" val="844985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ercona.com/blog/2018/04/02/mongodb-data-at-rest-encryption-using-ecryptfs/" TargetMode="External"/><Relationship Id="rId2" Type="http://schemas.openxmlformats.org/officeDocument/2006/relationships/hyperlink" Target="http://ecryptfs.org/" TargetMode="External"/><Relationship Id="rId1" Type="http://schemas.openxmlformats.org/officeDocument/2006/relationships/slideLayout" Target="../slideLayouts/slideLayout2.xml"/><Relationship Id="rId5" Type="http://schemas.openxmlformats.org/officeDocument/2006/relationships/hyperlink" Target="https://www.npmjs.com/" TargetMode="External"/><Relationship Id="rId4" Type="http://schemas.openxmlformats.org/officeDocument/2006/relationships/hyperlink" Target="https://nodej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7619FD-F808-B64B-A95D-A86C2F17DE09}"/>
              </a:ext>
            </a:extLst>
          </p:cNvPr>
          <p:cNvSpPr/>
          <p:nvPr/>
        </p:nvSpPr>
        <p:spPr>
          <a:xfrm>
            <a:off x="1433725" y="2180027"/>
            <a:ext cx="10243445" cy="523220"/>
          </a:xfrm>
          <a:prstGeom prst="rect">
            <a:avLst/>
          </a:prstGeom>
        </p:spPr>
        <p:txBody>
          <a:bodyPr wrap="none">
            <a:spAutoFit/>
          </a:bodyPr>
          <a:lstStyle/>
          <a:p>
            <a:r>
              <a:rPr lang="en-US" sz="2800" b="1" dirty="0">
                <a:solidFill>
                  <a:srgbClr val="0070C0"/>
                </a:solidFill>
                <a:latin typeface="Arial" panose="020B0604020202020204" pitchFamily="34" charset="0"/>
                <a:ea typeface="Calibri" panose="020F0502020204030204" pitchFamily="34" charset="0"/>
                <a:cs typeface="Arial" panose="020B0604020202020204" pitchFamily="34" charset="0"/>
              </a:rPr>
              <a:t>Encryption Options for MySQL and MongoDB Data at Rest</a:t>
            </a:r>
            <a:r>
              <a:rPr lang="en-US" sz="2800" b="1" dirty="0">
                <a:solidFill>
                  <a:srgbClr val="0070C0"/>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60DDE2FE-6708-1C43-A359-B78A95992DD5}"/>
              </a:ext>
            </a:extLst>
          </p:cNvPr>
          <p:cNvSpPr/>
          <p:nvPr/>
        </p:nvSpPr>
        <p:spPr>
          <a:xfrm>
            <a:off x="4426242" y="3489882"/>
            <a:ext cx="4258409" cy="1200329"/>
          </a:xfrm>
          <a:prstGeom prst="rect">
            <a:avLst/>
          </a:prstGeom>
        </p:spPr>
        <p:txBody>
          <a:bodyPr wrap="none">
            <a:spAutoFit/>
          </a:bodyPr>
          <a:lstStyle/>
          <a:p>
            <a:pPr algn="ctr"/>
            <a:r>
              <a:rPr lang="en-US" b="1" dirty="0">
                <a:latin typeface="Arial" panose="020B0604020202020204" pitchFamily="34" charset="0"/>
                <a:ea typeface="Calibri" panose="020F0502020204030204" pitchFamily="34" charset="0"/>
                <a:cs typeface="Arial" panose="020B0604020202020204" pitchFamily="34" charset="0"/>
              </a:rPr>
              <a:t>MSDS 7330 Term Project (08/20/2018)</a:t>
            </a:r>
          </a:p>
          <a:p>
            <a:pPr algn="ctr"/>
            <a:endParaRPr lang="en-US" b="1" dirty="0">
              <a:latin typeface="Arial" panose="020B0604020202020204" pitchFamily="34" charset="0"/>
              <a:ea typeface="Calibri" panose="020F0502020204030204" pitchFamily="34" charset="0"/>
              <a:cs typeface="Arial" panose="020B0604020202020204" pitchFamily="34" charset="0"/>
            </a:endParaRPr>
          </a:p>
          <a:p>
            <a:pPr algn="ctr"/>
            <a:endParaRPr lang="en-US" dirty="0">
              <a:latin typeface="Arial" panose="020B0604020202020204" pitchFamily="34" charset="0"/>
              <a:ea typeface="Calibri" panose="020F0502020204030204" pitchFamily="34" charset="0"/>
              <a:cs typeface="Arial" panose="020B0604020202020204" pitchFamily="34" charset="0"/>
            </a:endParaRPr>
          </a:p>
          <a:p>
            <a:pPr algn="ctr"/>
            <a:r>
              <a:rPr lang="en-US" b="1" dirty="0">
                <a:latin typeface="Arial" panose="020B0604020202020204" pitchFamily="34" charset="0"/>
                <a:ea typeface="Calibri" panose="020F0502020204030204" pitchFamily="34" charset="0"/>
                <a:cs typeface="Arial" panose="020B0604020202020204" pitchFamily="34" charset="0"/>
              </a:rPr>
              <a:t>Shanqing Gu </a:t>
            </a:r>
            <a:endParaRPr lang="en-US"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21150F5-50D5-A840-8BB7-F437308CDDE1}"/>
              </a:ext>
            </a:extLst>
          </p:cNvPr>
          <p:cNvPicPr>
            <a:picLocks noChangeAspect="1"/>
          </p:cNvPicPr>
          <p:nvPr/>
        </p:nvPicPr>
        <p:blipFill>
          <a:blip r:embed="rId3"/>
          <a:stretch>
            <a:fillRect/>
          </a:stretch>
        </p:blipFill>
        <p:spPr>
          <a:xfrm>
            <a:off x="9116850" y="704313"/>
            <a:ext cx="2560320" cy="419438"/>
          </a:xfrm>
          <a:prstGeom prst="rect">
            <a:avLst/>
          </a:prstGeom>
        </p:spPr>
      </p:pic>
      <p:sp>
        <p:nvSpPr>
          <p:cNvPr id="10" name="Slide Number Placeholder 9">
            <a:extLst>
              <a:ext uri="{FF2B5EF4-FFF2-40B4-BE49-F238E27FC236}">
                <a16:creationId xmlns:a16="http://schemas.microsoft.com/office/drawing/2014/main" id="{FE8F7D5D-A969-0540-B87B-B347108EF759}"/>
              </a:ext>
            </a:extLst>
          </p:cNvPr>
          <p:cNvSpPr>
            <a:spLocks noGrp="1"/>
          </p:cNvSpPr>
          <p:nvPr>
            <p:ph type="sldNum" sz="quarter" idx="12"/>
          </p:nvPr>
        </p:nvSpPr>
        <p:spPr/>
        <p:txBody>
          <a:bodyPr/>
          <a:lstStyle/>
          <a:p>
            <a:fld id="{7A9371E9-B35B-0D4C-ACD5-E562B1E40D84}" type="slidenum">
              <a:rPr lang="en-US" smtClean="0"/>
              <a:t>1</a:t>
            </a:fld>
            <a:endParaRPr lang="en-US"/>
          </a:p>
        </p:txBody>
      </p:sp>
    </p:spTree>
    <p:extLst>
      <p:ext uri="{BB962C8B-B14F-4D97-AF65-F5344CB8AC3E}">
        <p14:creationId xmlns:p14="http://schemas.microsoft.com/office/powerpoint/2010/main" val="401241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4B2327-80F7-8A40-8487-1A41FB622777}"/>
              </a:ext>
            </a:extLst>
          </p:cNvPr>
          <p:cNvSpPr/>
          <p:nvPr/>
        </p:nvSpPr>
        <p:spPr>
          <a:xfrm>
            <a:off x="762000" y="685800"/>
            <a:ext cx="11160476" cy="5404556"/>
          </a:xfrm>
          <a:prstGeom prst="rect">
            <a:avLst/>
          </a:prstGeom>
        </p:spPr>
        <p:txBody>
          <a:bodyPr wrap="square">
            <a:spAutoFit/>
          </a:bodyPr>
          <a:lstStyle/>
          <a:p>
            <a:r>
              <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rPr>
              <a:t>2.2 Data Encryption Methods in MongoDB</a:t>
            </a:r>
          </a:p>
          <a:p>
            <a:pPr lvl="1"/>
            <a:endParaRPr lang="en-US" sz="1600"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marL="742950" lvl="1" indent="-285750">
              <a:lnSpc>
                <a:spcPct val="115000"/>
              </a:lnSpc>
              <a:buFont typeface="Wingdings" pitchFamily="2" charset="2"/>
              <a:buChar char="Ø"/>
            </a:pPr>
            <a:r>
              <a:rPr lang="en-US" sz="1600" b="1" dirty="0">
                <a:solidFill>
                  <a:srgbClr val="0070C0"/>
                </a:solidFill>
                <a:latin typeface="Arial" panose="020B0604020202020204" pitchFamily="34" charset="0"/>
                <a:ea typeface="Times New Roman" panose="02020603050405020304" pitchFamily="18" charset="0"/>
                <a:cs typeface="Arial" panose="020B0604020202020204" pitchFamily="34" charset="0"/>
              </a:rPr>
              <a:t>MongoDB Enterprise Server </a:t>
            </a:r>
            <a:r>
              <a:rPr lang="en-US" sz="1600" dirty="0">
                <a:latin typeface="Arial" panose="020B0604020202020204" pitchFamily="34" charset="0"/>
                <a:ea typeface="Times New Roman" panose="02020603050405020304" pitchFamily="18" charset="0"/>
                <a:cs typeface="Arial" panose="020B0604020202020204" pitchFamily="34" charset="0"/>
              </a:rPr>
              <a:t>secures data with </a:t>
            </a:r>
            <a:r>
              <a:rPr lang="en-US" sz="1600" dirty="0">
                <a:solidFill>
                  <a:srgbClr val="7030A0"/>
                </a:solidFill>
                <a:latin typeface="Arial" panose="020B0604020202020204" pitchFamily="34" charset="0"/>
                <a:ea typeface="Times New Roman" panose="02020603050405020304" pitchFamily="18" charset="0"/>
                <a:cs typeface="Arial" panose="020B0604020202020204" pitchFamily="34" charset="0"/>
              </a:rPr>
              <a:t>LDAP</a:t>
            </a:r>
            <a:r>
              <a:rPr lang="en-US" sz="1600" dirty="0">
                <a:latin typeface="Arial" panose="020B0604020202020204" pitchFamily="34" charset="0"/>
                <a:ea typeface="Times New Roman" panose="02020603050405020304" pitchFamily="18" charset="0"/>
                <a:cs typeface="Arial" panose="020B0604020202020204" pitchFamily="34" charset="0"/>
              </a:rPr>
              <a:t> and </a:t>
            </a:r>
            <a:r>
              <a:rPr lang="en-US" sz="1600" dirty="0">
                <a:solidFill>
                  <a:srgbClr val="7030A0"/>
                </a:solidFill>
                <a:latin typeface="Arial" panose="020B0604020202020204" pitchFamily="34" charset="0"/>
                <a:ea typeface="Times New Roman" panose="02020603050405020304" pitchFamily="18" charset="0"/>
                <a:cs typeface="Arial" panose="020B0604020202020204" pitchFamily="34" charset="0"/>
              </a:rPr>
              <a:t>Kerberos</a:t>
            </a:r>
            <a:r>
              <a:rPr lang="en-US" sz="1600" dirty="0">
                <a:latin typeface="Arial" panose="020B0604020202020204" pitchFamily="34" charset="0"/>
                <a:ea typeface="Times New Roman" panose="02020603050405020304" pitchFamily="18" charset="0"/>
                <a:cs typeface="Arial" panose="020B0604020202020204" pitchFamily="34" charset="0"/>
              </a:rPr>
              <a:t> access controls. </a:t>
            </a:r>
          </a:p>
          <a:p>
            <a:pPr marL="742950" lvl="1" indent="-285750">
              <a:lnSpc>
                <a:spcPct val="115000"/>
              </a:lnSpc>
              <a:buFont typeface="Wingdings" pitchFamily="2" charset="2"/>
              <a:buChar char="Ø"/>
            </a:pPr>
            <a:r>
              <a:rPr lang="en-US" sz="1600" b="1" dirty="0">
                <a:solidFill>
                  <a:srgbClr val="7030A0"/>
                </a:solidFill>
                <a:latin typeface="Arial" panose="020B0604020202020204" pitchFamily="34" charset="0"/>
                <a:ea typeface="Times New Roman" panose="02020603050405020304" pitchFamily="18" charset="0"/>
                <a:cs typeface="Arial" panose="020B0604020202020204" pitchFamily="34" charset="0"/>
              </a:rPr>
              <a:t>MongoDB Community Edition </a:t>
            </a:r>
            <a:r>
              <a:rPr lang="en-US" sz="1600" dirty="0">
                <a:latin typeface="Arial" panose="020B0604020202020204" pitchFamily="34" charset="0"/>
                <a:ea typeface="Times New Roman" panose="02020603050405020304" pitchFamily="18" charset="0"/>
                <a:cs typeface="Arial" panose="020B0604020202020204" pitchFamily="34" charset="0"/>
              </a:rPr>
              <a:t>has two main authentication methods (Scram-SHA-1 and </a:t>
            </a:r>
            <a:r>
              <a:rPr lang="en-US" sz="1600" dirty="0">
                <a:solidFill>
                  <a:srgbClr val="7030A0"/>
                </a:solidFill>
                <a:latin typeface="Arial" panose="020B0604020202020204" pitchFamily="34" charset="0"/>
                <a:ea typeface="Times New Roman" panose="02020603050405020304" pitchFamily="18" charset="0"/>
                <a:cs typeface="Arial" panose="020B0604020202020204" pitchFamily="34" charset="0"/>
              </a:rPr>
              <a:t>X.509 </a:t>
            </a:r>
            <a:r>
              <a:rPr lang="en-US" sz="1600" dirty="0">
                <a:latin typeface="Arial" panose="020B0604020202020204" pitchFamily="34" charset="0"/>
                <a:ea typeface="Times New Roman" panose="02020603050405020304" pitchFamily="18" charset="0"/>
                <a:cs typeface="Arial" panose="020B0604020202020204" pitchFamily="34" charset="0"/>
              </a:rPr>
              <a:t>Certificate Authentication) and encrypt transaction between client and server using TLS/</a:t>
            </a:r>
            <a:r>
              <a:rPr lang="en-US" sz="1600" dirty="0">
                <a:solidFill>
                  <a:srgbClr val="7030A0"/>
                </a:solidFill>
                <a:latin typeface="Arial" panose="020B0604020202020204" pitchFamily="34" charset="0"/>
                <a:ea typeface="Times New Roman" panose="02020603050405020304" pitchFamily="18" charset="0"/>
                <a:cs typeface="Arial" panose="020B0604020202020204" pitchFamily="34" charset="0"/>
              </a:rPr>
              <a:t>SSL</a:t>
            </a:r>
            <a:r>
              <a:rPr lang="en-US" sz="1600" dirty="0">
                <a:latin typeface="Arial" panose="020B0604020202020204" pitchFamily="34" charset="0"/>
                <a:ea typeface="Times New Roman" panose="02020603050405020304" pitchFamily="18" charset="0"/>
                <a:cs typeface="Arial" panose="020B0604020202020204" pitchFamily="34" charset="0"/>
              </a:rPr>
              <a:t>. </a:t>
            </a:r>
          </a:p>
          <a:p>
            <a:pPr marL="742950" lvl="1" indent="-285750">
              <a:buFont typeface="Wingdings" pitchFamily="2" charset="2"/>
              <a:buChar char="Ø"/>
            </a:pPr>
            <a:r>
              <a:rPr lang="en-US" sz="1600" b="1" dirty="0">
                <a:solidFill>
                  <a:srgbClr val="7030A0"/>
                </a:solidFill>
                <a:latin typeface="Arial" panose="020B0604020202020204" pitchFamily="34" charset="0"/>
                <a:cs typeface="Arial" panose="020B0604020202020204" pitchFamily="34" charset="0"/>
              </a:rPr>
              <a:t>MongoDB Compass </a:t>
            </a:r>
            <a:r>
              <a:rPr lang="en-US" sz="1600" dirty="0">
                <a:latin typeface="Arial" panose="020B0604020202020204" pitchFamily="34" charset="0"/>
                <a:cs typeface="Arial" panose="020B0604020202020204" pitchFamily="34" charset="0"/>
              </a:rPr>
              <a:t>has authentication (Username/Password, Kerberos, LDAP or X.509) and SSL encryption.</a:t>
            </a:r>
          </a:p>
          <a:p>
            <a:pPr marL="742950" lvl="1" indent="-285750">
              <a:buFont typeface="Wingdings" pitchFamily="2" charset="2"/>
              <a:buChar char="Ø"/>
            </a:pPr>
            <a:r>
              <a:rPr lang="en-US" sz="1600" b="1" dirty="0">
                <a:solidFill>
                  <a:srgbClr val="7030A0"/>
                </a:solidFill>
                <a:latin typeface="Arial" panose="020B0604020202020204" pitchFamily="34" charset="0"/>
                <a:cs typeface="Arial" panose="020B0604020202020204" pitchFamily="34" charset="0"/>
              </a:rPr>
              <a:t>MongoDB Atlas </a:t>
            </a:r>
            <a:r>
              <a:rPr lang="en-US" sz="1600" dirty="0">
                <a:latin typeface="Arial" panose="020B0604020202020204" pitchFamily="34" charset="0"/>
                <a:cs typeface="Arial" panose="020B0604020202020204" pitchFamily="34" charset="0"/>
              </a:rPr>
              <a:t>provides the AWS </a:t>
            </a:r>
            <a:r>
              <a:rPr lang="en-US" sz="1600" dirty="0">
                <a:solidFill>
                  <a:srgbClr val="7030A0"/>
                </a:solidFill>
                <a:latin typeface="Arial" panose="020B0604020202020204" pitchFamily="34" charset="0"/>
                <a:cs typeface="Arial" panose="020B0604020202020204" pitchFamily="34" charset="0"/>
              </a:rPr>
              <a:t>KMS</a:t>
            </a:r>
            <a:r>
              <a:rPr lang="en-US" sz="1600" dirty="0">
                <a:latin typeface="Arial" panose="020B0604020202020204" pitchFamily="34" charset="0"/>
                <a:cs typeface="Arial" panose="020B0604020202020204" pitchFamily="34" charset="0"/>
              </a:rPr>
              <a:t> encryption key details with the </a:t>
            </a:r>
            <a:r>
              <a:rPr lang="en-US" sz="1600" dirty="0" err="1">
                <a:latin typeface="Arial" panose="020B0604020202020204" pitchFamily="34" charset="0"/>
                <a:cs typeface="Arial" panose="020B0604020202020204" pitchFamily="34" charset="0"/>
              </a:rPr>
              <a:t>WiredTiger</a:t>
            </a:r>
            <a:r>
              <a:rPr lang="en-US" sz="1600" baseline="30000" dirty="0" err="1">
                <a:latin typeface="Arial" panose="020B0604020202020204" pitchFamily="34" charset="0"/>
                <a:cs typeface="Arial" panose="020B0604020202020204" pitchFamily="34" charset="0"/>
              </a:rPr>
              <a:t>TM</a:t>
            </a:r>
            <a:r>
              <a:rPr lang="en-US" sz="1600" dirty="0">
                <a:latin typeface="Arial" panose="020B0604020202020204" pitchFamily="34" charset="0"/>
                <a:cs typeface="Arial" panose="020B0604020202020204" pitchFamily="34" charset="0"/>
              </a:rPr>
              <a:t> Encrypted Storage Engine</a:t>
            </a:r>
          </a:p>
          <a:p>
            <a:pPr lvl="1"/>
            <a:endParaRPr lang="en-US" sz="1600" dirty="0">
              <a:latin typeface="Arial" panose="020B0604020202020204" pitchFamily="34" charset="0"/>
              <a:cs typeface="Arial" panose="020B0604020202020204" pitchFamily="34" charset="0"/>
            </a:endParaRPr>
          </a:p>
          <a:p>
            <a:pPr lvl="1"/>
            <a:endParaRPr lang="en-US" sz="1600" dirty="0">
              <a:latin typeface="Arial" panose="020B0604020202020204" pitchFamily="34" charset="0"/>
              <a:cs typeface="Arial" panose="020B0604020202020204" pitchFamily="34" charset="0"/>
            </a:endParaRPr>
          </a:p>
          <a:p>
            <a:pPr lvl="1" eaLnBrk="0" fontAlgn="base" hangingPunct="0">
              <a:spcBef>
                <a:spcPct val="0"/>
              </a:spcBef>
              <a:spcAft>
                <a:spcPct val="0"/>
              </a:spcAft>
            </a:pPr>
            <a:r>
              <a:rPr lang="en-US" altLang="en-US" sz="1600" b="1" dirty="0">
                <a:solidFill>
                  <a:srgbClr val="0070C0"/>
                </a:solidFill>
                <a:latin typeface="Arial" panose="020B0604020202020204" pitchFamily="34" charset="0"/>
                <a:cs typeface="Arial" panose="020B0604020202020204" pitchFamily="34" charset="0"/>
              </a:rPr>
              <a:t>Two levels of Encryption at Rest:</a:t>
            </a:r>
          </a:p>
          <a:p>
            <a:pPr lvl="1" eaLnBrk="0" fontAlgn="base" hangingPunct="0">
              <a:spcBef>
                <a:spcPct val="0"/>
              </a:spcBef>
              <a:spcAft>
                <a:spcPct val="0"/>
              </a:spcAft>
            </a:pPr>
            <a:endParaRPr lang="en-US" sz="1600" dirty="0">
              <a:latin typeface="Arial" panose="020B0604020202020204" pitchFamily="34" charset="0"/>
              <a:cs typeface="Arial" panose="020B0604020202020204" pitchFamily="34" charset="0"/>
            </a:endParaRPr>
          </a:p>
          <a:p>
            <a:pPr lvl="1" eaLnBrk="0" fontAlgn="base" hangingPunct="0">
              <a:spcBef>
                <a:spcPct val="0"/>
              </a:spcBef>
              <a:spcAft>
                <a:spcPct val="0"/>
              </a:spcAft>
            </a:pPr>
            <a:r>
              <a:rPr lang="en-US" altLang="en-US" sz="1600" b="1" dirty="0">
                <a:latin typeface="Arial" panose="020B0604020202020204" pitchFamily="34" charset="0"/>
                <a:cs typeface="Arial" panose="020B0604020202020204" pitchFamily="34" charset="0"/>
              </a:rPr>
              <a:t>Storage engine encryption:</a:t>
            </a:r>
          </a:p>
          <a:p>
            <a:pPr marL="742950" lvl="1" indent="-285750" eaLnBrk="0" fontAlgn="base" hangingPunct="0">
              <a:spcBef>
                <a:spcPct val="0"/>
              </a:spcBef>
              <a:spcAft>
                <a:spcPct val="0"/>
              </a:spcAft>
              <a:buFont typeface="Wingdings" pitchFamily="2" charset="2"/>
              <a:buChar char="Ø"/>
            </a:pPr>
            <a:r>
              <a:rPr lang="en-US" altLang="en-US" sz="1600" dirty="0">
                <a:solidFill>
                  <a:srgbClr val="7030A0"/>
                </a:solidFill>
                <a:latin typeface="Arial" panose="020B0604020202020204" pitchFamily="34" charset="0"/>
                <a:cs typeface="Arial" panose="020B0604020202020204" pitchFamily="34" charset="0"/>
              </a:rPr>
              <a:t>Native encryption option for the </a:t>
            </a:r>
            <a:r>
              <a:rPr lang="en-US" altLang="en-US" sz="1600" dirty="0" err="1">
                <a:solidFill>
                  <a:srgbClr val="7030A0"/>
                </a:solidFill>
                <a:latin typeface="Arial" panose="020B0604020202020204" pitchFamily="34" charset="0"/>
                <a:cs typeface="Arial" panose="020B0604020202020204" pitchFamily="34" charset="0"/>
              </a:rPr>
              <a:t>WiredTiger</a:t>
            </a:r>
            <a:r>
              <a:rPr lang="en-US" altLang="en-US" sz="1600" dirty="0">
                <a:solidFill>
                  <a:srgbClr val="7030A0"/>
                </a:solidFill>
                <a:latin typeface="Arial" panose="020B0604020202020204" pitchFamily="34" charset="0"/>
                <a:cs typeface="Arial" panose="020B0604020202020204" pitchFamily="34" charset="0"/>
              </a:rPr>
              <a:t> storage engine only </a:t>
            </a:r>
          </a:p>
          <a:p>
            <a:pPr marL="742950" lvl="1" indent="-285750" eaLnBrk="0" fontAlgn="base" hangingPunct="0">
              <a:spcBef>
                <a:spcPct val="0"/>
              </a:spcBef>
              <a:spcAft>
                <a:spcPct val="0"/>
              </a:spcAft>
              <a:buFont typeface="Wingdings" pitchFamily="2" charset="2"/>
              <a:buChar char="Ø"/>
            </a:pPr>
            <a:r>
              <a:rPr lang="en-US" altLang="en-US" sz="1600" dirty="0">
                <a:latin typeface="Arial" panose="020B0604020202020204" pitchFamily="34" charset="0"/>
                <a:cs typeface="Arial" panose="020B0604020202020204" pitchFamily="34" charset="0"/>
              </a:rPr>
              <a:t>AES256-CBC via </a:t>
            </a:r>
            <a:r>
              <a:rPr lang="en-US" altLang="en-US" sz="1600" dirty="0">
                <a:solidFill>
                  <a:srgbClr val="7030A0"/>
                </a:solidFill>
                <a:latin typeface="Arial" panose="020B0604020202020204" pitchFamily="34" charset="0"/>
                <a:cs typeface="Arial" panose="020B0604020202020204" pitchFamily="34" charset="0"/>
              </a:rPr>
              <a:t>OpenSSL</a:t>
            </a:r>
            <a:r>
              <a:rPr lang="en-US" altLang="en-US" sz="1600" dirty="0">
                <a:latin typeface="Arial" panose="020B0604020202020204" pitchFamily="34" charset="0"/>
                <a:cs typeface="Arial" panose="020B0604020202020204" pitchFamily="34" charset="0"/>
              </a:rPr>
              <a:t> (</a:t>
            </a:r>
            <a:r>
              <a:rPr lang="en-US" sz="1600" dirty="0">
                <a:solidFill>
                  <a:srgbClr val="0000FF"/>
                </a:solidFill>
                <a:latin typeface="Arial" panose="020B0604020202020204" pitchFamily="34" charset="0"/>
                <a:cs typeface="Arial" panose="020B0604020202020204" pitchFamily="34" charset="0"/>
              </a:rPr>
              <a:t>https://</a:t>
            </a:r>
            <a:r>
              <a:rPr lang="en-US" sz="1600" dirty="0" err="1">
                <a:solidFill>
                  <a:srgbClr val="0000FF"/>
                </a:solidFill>
                <a:latin typeface="Arial" panose="020B0604020202020204" pitchFamily="34" charset="0"/>
                <a:cs typeface="Arial" panose="020B0604020202020204" pitchFamily="34" charset="0"/>
              </a:rPr>
              <a:t>www.openssl.org</a:t>
            </a:r>
            <a:r>
              <a:rPr lang="en-US" sz="1600" dirty="0">
                <a:solidFill>
                  <a:srgbClr val="0000FF"/>
                </a:solidFill>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p>
            <a:pPr marL="742950" lvl="1" indent="-285750" eaLnBrk="0" fontAlgn="base" hangingPunct="0">
              <a:spcBef>
                <a:spcPct val="0"/>
              </a:spcBef>
              <a:spcAft>
                <a:spcPct val="0"/>
              </a:spcAft>
              <a:buFont typeface="Wingdings" pitchFamily="2" charset="2"/>
              <a:buChar char="Ø"/>
            </a:pPr>
            <a:r>
              <a:rPr lang="en-US" altLang="en-US" sz="1600" dirty="0">
                <a:latin typeface="Arial" panose="020B0604020202020204" pitchFamily="34" charset="0"/>
                <a:cs typeface="Arial" panose="020B0604020202020204" pitchFamily="34" charset="0"/>
              </a:rPr>
              <a:t>AES-256 uses a symmetric key; i.e. the same key to encrypt and decrypt text </a:t>
            </a:r>
          </a:p>
          <a:p>
            <a:pPr lvl="1" eaLnBrk="0" fontAlgn="base" hangingPunct="0">
              <a:spcBef>
                <a:spcPct val="0"/>
              </a:spcBef>
              <a:spcAft>
                <a:spcPct val="0"/>
              </a:spcAft>
            </a:pPr>
            <a:endParaRPr lang="en-US" altLang="en-US" sz="16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Application level encryption:</a:t>
            </a:r>
          </a:p>
          <a:p>
            <a:pPr marL="742950" lvl="1" indent="-285750">
              <a:buFont typeface="Wingdings" pitchFamily="2" charset="2"/>
              <a:buChar char="Ø"/>
            </a:pPr>
            <a:r>
              <a:rPr lang="en-US" sz="1600" dirty="0">
                <a:solidFill>
                  <a:srgbClr val="7030A0"/>
                </a:solidFill>
                <a:latin typeface="Arial" panose="020B0604020202020204" pitchFamily="34" charset="0"/>
                <a:cs typeface="Arial" panose="020B0604020202020204" pitchFamily="34" charset="0"/>
              </a:rPr>
              <a:t>Selectively encrypt only required fields in application </a:t>
            </a:r>
          </a:p>
          <a:p>
            <a:pPr marL="742950" lvl="1" indent="-285750">
              <a:buFont typeface="Wingdings" pitchFamily="2" charset="2"/>
              <a:buChar char="Ø"/>
            </a:pPr>
            <a:r>
              <a:rPr lang="en-US" sz="1600" dirty="0">
                <a:latin typeface="Arial" panose="020B0604020202020204" pitchFamily="34" charset="0"/>
                <a:cs typeface="Arial" panose="020B0604020202020204" pitchFamily="34" charset="0"/>
              </a:rPr>
              <a:t>Advantages: only readable by the application, low resource cost, and offload encryption overhead from database</a:t>
            </a:r>
            <a:endParaRPr lang="en-US" sz="1600" dirty="0">
              <a:solidFill>
                <a:srgbClr val="7030A0"/>
              </a:solidFill>
              <a:latin typeface="Arial" panose="020B0604020202020204" pitchFamily="34" charset="0"/>
              <a:cs typeface="Arial" panose="020B0604020202020204" pitchFamily="34" charset="0"/>
            </a:endParaRPr>
          </a:p>
          <a:p>
            <a:pPr lvl="1"/>
            <a:endParaRPr lang="en-US" sz="1600" dirty="0">
              <a:latin typeface="Arial" panose="020B0604020202020204" pitchFamily="34" charset="0"/>
              <a:cs typeface="Arial" panose="020B0604020202020204" pitchFamily="34" charset="0"/>
            </a:endParaRPr>
          </a:p>
          <a:p>
            <a:pPr lvl="1"/>
            <a:endParaRPr lang="en-US" sz="16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4CFC8025-4D8E-B34E-B536-43578FD166F9}"/>
              </a:ext>
            </a:extLst>
          </p:cNvPr>
          <p:cNvSpPr>
            <a:spLocks noGrp="1"/>
          </p:cNvSpPr>
          <p:nvPr>
            <p:ph type="sldNum" sz="quarter" idx="12"/>
          </p:nvPr>
        </p:nvSpPr>
        <p:spPr/>
        <p:txBody>
          <a:bodyPr/>
          <a:lstStyle/>
          <a:p>
            <a:fld id="{7A9371E9-B35B-0D4C-ACD5-E562B1E40D84}" type="slidenum">
              <a:rPr lang="en-US" smtClean="0"/>
              <a:t>10</a:t>
            </a:fld>
            <a:endParaRPr lang="en-US"/>
          </a:p>
        </p:txBody>
      </p:sp>
    </p:spTree>
    <p:extLst>
      <p:ext uri="{BB962C8B-B14F-4D97-AF65-F5344CB8AC3E}">
        <p14:creationId xmlns:p14="http://schemas.microsoft.com/office/powerpoint/2010/main" val="2601781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3FD7F1-5D60-7143-B973-2CFF080F95B4}"/>
              </a:ext>
            </a:extLst>
          </p:cNvPr>
          <p:cNvPicPr>
            <a:picLocks noChangeAspect="1"/>
          </p:cNvPicPr>
          <p:nvPr/>
        </p:nvPicPr>
        <p:blipFill>
          <a:blip r:embed="rId3"/>
          <a:stretch>
            <a:fillRect/>
          </a:stretch>
        </p:blipFill>
        <p:spPr>
          <a:xfrm>
            <a:off x="762000" y="2075042"/>
            <a:ext cx="11181428" cy="4340637"/>
          </a:xfrm>
          <a:prstGeom prst="rect">
            <a:avLst/>
          </a:prstGeom>
          <a:ln w="3175">
            <a:solidFill>
              <a:schemeClr val="tx1"/>
            </a:solidFill>
          </a:ln>
        </p:spPr>
      </p:pic>
      <p:sp>
        <p:nvSpPr>
          <p:cNvPr id="6" name="Rectangle 5">
            <a:extLst>
              <a:ext uri="{FF2B5EF4-FFF2-40B4-BE49-F238E27FC236}">
                <a16:creationId xmlns:a16="http://schemas.microsoft.com/office/drawing/2014/main" id="{7C6ED7B2-5194-414F-9F64-0A270477FCCA}"/>
              </a:ext>
            </a:extLst>
          </p:cNvPr>
          <p:cNvSpPr/>
          <p:nvPr/>
        </p:nvSpPr>
        <p:spPr>
          <a:xfrm>
            <a:off x="762000" y="685800"/>
            <a:ext cx="11062208" cy="1107996"/>
          </a:xfrm>
          <a:prstGeom prst="rect">
            <a:avLst/>
          </a:prstGeom>
        </p:spPr>
        <p:txBody>
          <a:bodyPr wrap="square">
            <a:spAutoFit/>
          </a:bodyPr>
          <a:lstStyle/>
          <a:p>
            <a:pPr lvl="0"/>
            <a:r>
              <a:rPr lang="en-US" b="1" dirty="0">
                <a:solidFill>
                  <a:srgbClr val="0070C0"/>
                </a:solidFill>
                <a:latin typeface="Arial" panose="020B0604020202020204" pitchFamily="34" charset="0"/>
                <a:cs typeface="Arial" panose="020B0604020202020204" pitchFamily="34" charset="0"/>
              </a:rPr>
              <a:t>2.3 Enable Encryption at Rest in MongoDB Atlas </a:t>
            </a:r>
          </a:p>
          <a:p>
            <a:pPr lvl="0"/>
            <a:endParaRPr lang="en-US" sz="1600" b="1" dirty="0">
              <a:solidFill>
                <a:srgbClr val="0070C0"/>
              </a:solidFill>
              <a:latin typeface="Arial" panose="020B0604020202020204" pitchFamily="34" charset="0"/>
              <a:cs typeface="Arial" panose="020B0604020202020204" pitchFamily="34" charset="0"/>
            </a:endParaRPr>
          </a:p>
          <a:p>
            <a:pPr lvl="0"/>
            <a:r>
              <a:rPr lang="en-US" sz="1600" b="1" dirty="0">
                <a:solidFill>
                  <a:srgbClr val="7030A0"/>
                </a:solidFill>
                <a:latin typeface="Arial" panose="020B0604020202020204" pitchFamily="34" charset="0"/>
                <a:cs typeface="Arial" panose="020B0604020202020204" pitchFamily="34" charset="0"/>
              </a:rPr>
              <a:t>MongoDB Atlas </a:t>
            </a:r>
            <a:r>
              <a:rPr lang="en-US" sz="1600" dirty="0">
                <a:latin typeface="Arial" panose="020B0604020202020204" pitchFamily="34" charset="0"/>
                <a:cs typeface="Arial" panose="020B0604020202020204" pitchFamily="34" charset="0"/>
              </a:rPr>
              <a:t>provides the </a:t>
            </a:r>
            <a:r>
              <a:rPr lang="en-US" sz="1600" b="1" dirty="0">
                <a:solidFill>
                  <a:srgbClr val="7030A0"/>
                </a:solidFill>
                <a:latin typeface="Arial" panose="020B0604020202020204" pitchFamily="34" charset="0"/>
                <a:cs typeface="Arial" panose="020B0604020202020204" pitchFamily="34" charset="0"/>
              </a:rPr>
              <a:t>AWS KMS </a:t>
            </a:r>
            <a:r>
              <a:rPr lang="en-US" sz="1600" dirty="0">
                <a:latin typeface="Arial" panose="020B0604020202020204" pitchFamily="34" charset="0"/>
                <a:cs typeface="Arial" panose="020B0604020202020204" pitchFamily="34" charset="0"/>
              </a:rPr>
              <a:t>encryption key details with the </a:t>
            </a:r>
            <a:r>
              <a:rPr lang="en-US" sz="1600" b="1" dirty="0" err="1">
                <a:solidFill>
                  <a:srgbClr val="7030A0"/>
                </a:solidFill>
                <a:latin typeface="Arial" panose="020B0604020202020204" pitchFamily="34" charset="0"/>
                <a:cs typeface="Arial" panose="020B0604020202020204" pitchFamily="34" charset="0"/>
              </a:rPr>
              <a:t>WiredTiger</a:t>
            </a:r>
            <a:r>
              <a:rPr lang="en-US" sz="1600" baseline="30000" dirty="0" err="1">
                <a:latin typeface="Arial" panose="020B0604020202020204" pitchFamily="34" charset="0"/>
                <a:cs typeface="Arial" panose="020B0604020202020204" pitchFamily="34" charset="0"/>
              </a:rPr>
              <a:t>TM</a:t>
            </a:r>
            <a:r>
              <a:rPr lang="en-US" sz="1600" dirty="0">
                <a:latin typeface="Arial" panose="020B0604020202020204" pitchFamily="34" charset="0"/>
                <a:cs typeface="Arial" panose="020B0604020202020204" pitchFamily="34" charset="0"/>
              </a:rPr>
              <a:t> Encrypted Storage Engine, supports encryption via customer </a:t>
            </a:r>
            <a:r>
              <a:rPr lang="en-US" sz="1600" b="1" dirty="0">
                <a:solidFill>
                  <a:srgbClr val="7030A0"/>
                </a:solidFill>
                <a:latin typeface="Arial" panose="020B0604020202020204" pitchFamily="34" charset="0"/>
                <a:cs typeface="Arial" panose="020B0604020202020204" pitchFamily="34" charset="0"/>
              </a:rPr>
              <a:t>KMS</a:t>
            </a:r>
            <a:r>
              <a:rPr lang="en-US" sz="1600" dirty="0">
                <a:latin typeface="Arial" panose="020B0604020202020204" pitchFamily="34" charset="0"/>
                <a:cs typeface="Arial" panose="020B0604020202020204" pitchFamily="34" charset="0"/>
              </a:rPr>
              <a:t> and </a:t>
            </a:r>
            <a:r>
              <a:rPr lang="en-US" sz="1600" b="1" dirty="0">
                <a:solidFill>
                  <a:srgbClr val="7030A0"/>
                </a:solidFill>
                <a:latin typeface="Arial" panose="020B0604020202020204" pitchFamily="34" charset="0"/>
                <a:cs typeface="Arial" panose="020B0604020202020204" pitchFamily="34" charset="0"/>
              </a:rPr>
              <a:t>LDAP</a:t>
            </a:r>
            <a:r>
              <a:rPr lang="en-US" sz="1600" dirty="0">
                <a:latin typeface="Arial" panose="020B0604020202020204" pitchFamily="34" charset="0"/>
                <a:cs typeface="Arial" panose="020B0604020202020204" pitchFamily="34" charset="0"/>
              </a:rPr>
              <a:t> User Authentication and Authorization in Atlas projects and clusters.</a:t>
            </a:r>
          </a:p>
        </p:txBody>
      </p:sp>
      <p:sp>
        <p:nvSpPr>
          <p:cNvPr id="3" name="Slide Number Placeholder 2">
            <a:extLst>
              <a:ext uri="{FF2B5EF4-FFF2-40B4-BE49-F238E27FC236}">
                <a16:creationId xmlns:a16="http://schemas.microsoft.com/office/drawing/2014/main" id="{9962DF25-3D5A-E549-959A-1BB1029AEF2C}"/>
              </a:ext>
            </a:extLst>
          </p:cNvPr>
          <p:cNvSpPr>
            <a:spLocks noGrp="1"/>
          </p:cNvSpPr>
          <p:nvPr>
            <p:ph type="sldNum" sz="quarter" idx="12"/>
          </p:nvPr>
        </p:nvSpPr>
        <p:spPr/>
        <p:txBody>
          <a:bodyPr/>
          <a:lstStyle/>
          <a:p>
            <a:fld id="{7A9371E9-B35B-0D4C-ACD5-E562B1E40D84}" type="slidenum">
              <a:rPr lang="en-US" smtClean="0"/>
              <a:t>11</a:t>
            </a:fld>
            <a:endParaRPr lang="en-US"/>
          </a:p>
        </p:txBody>
      </p:sp>
      <p:sp>
        <p:nvSpPr>
          <p:cNvPr id="9" name="Rectangle 8">
            <a:extLst>
              <a:ext uri="{FF2B5EF4-FFF2-40B4-BE49-F238E27FC236}">
                <a16:creationId xmlns:a16="http://schemas.microsoft.com/office/drawing/2014/main" id="{F0D0C398-83DA-2044-9525-F42F640B3397}"/>
              </a:ext>
            </a:extLst>
          </p:cNvPr>
          <p:cNvSpPr/>
          <p:nvPr/>
        </p:nvSpPr>
        <p:spPr>
          <a:xfrm>
            <a:off x="3447127" y="3476990"/>
            <a:ext cx="8496301" cy="2800767"/>
          </a:xfrm>
          <a:prstGeom prst="rect">
            <a:avLst/>
          </a:prstGeom>
        </p:spPr>
        <p:txBody>
          <a:bodyPr wrap="square">
            <a:spAutoFit/>
          </a:bodyPr>
          <a:lstStyle/>
          <a:p>
            <a:r>
              <a:rPr lang="en-US" sz="1600" b="1" dirty="0">
                <a:solidFill>
                  <a:srgbClr val="7030A0"/>
                </a:solidFill>
                <a:latin typeface="Arial" panose="020B0604020202020204" pitchFamily="34" charset="0"/>
                <a:cs typeface="Arial" panose="020B0604020202020204" pitchFamily="34" charset="0"/>
              </a:rPr>
              <a:t>To Enable Encryption at Rest for a Project</a:t>
            </a:r>
          </a:p>
          <a:p>
            <a:endParaRPr lang="en-US" sz="1600" dirty="0">
              <a:solidFill>
                <a:srgbClr val="313030"/>
              </a:solidFill>
              <a:latin typeface="Arial" panose="020B0604020202020204" pitchFamily="34" charset="0"/>
              <a:cs typeface="Arial" panose="020B0604020202020204" pitchFamily="34" charset="0"/>
            </a:endParaRPr>
          </a:p>
          <a:p>
            <a:pPr marL="342900" indent="-342900">
              <a:buFont typeface="+mj-lt"/>
              <a:buAutoNum type="arabicParenR"/>
            </a:pPr>
            <a:r>
              <a:rPr lang="en-US" sz="1600" dirty="0">
                <a:solidFill>
                  <a:srgbClr val="313030"/>
                </a:solidFill>
                <a:latin typeface="Arial" panose="020B0604020202020204" pitchFamily="34" charset="0"/>
                <a:cs typeface="Arial" panose="020B0604020202020204" pitchFamily="34" charset="0"/>
              </a:rPr>
              <a:t>Log into Atlas.</a:t>
            </a:r>
          </a:p>
          <a:p>
            <a:pPr marL="342900" indent="-342900">
              <a:buFont typeface="+mj-lt"/>
              <a:buAutoNum type="arabicParenR"/>
            </a:pPr>
            <a:r>
              <a:rPr lang="en-US" sz="1600" dirty="0">
                <a:solidFill>
                  <a:srgbClr val="313030"/>
                </a:solidFill>
                <a:latin typeface="Arial" panose="020B0604020202020204" pitchFamily="34" charset="0"/>
                <a:cs typeface="Arial" panose="020B0604020202020204" pitchFamily="34" charset="0"/>
              </a:rPr>
              <a:t>Select a project from the </a:t>
            </a:r>
            <a:r>
              <a:rPr lang="en-US" sz="1600" i="1" dirty="0">
                <a:solidFill>
                  <a:srgbClr val="313030"/>
                </a:solidFill>
                <a:latin typeface="Arial" panose="020B0604020202020204" pitchFamily="34" charset="0"/>
                <a:cs typeface="Arial" panose="020B0604020202020204" pitchFamily="34" charset="0"/>
              </a:rPr>
              <a:t>Context</a:t>
            </a:r>
            <a:r>
              <a:rPr lang="en-US" sz="1600" dirty="0">
                <a:solidFill>
                  <a:srgbClr val="313030"/>
                </a:solidFill>
                <a:latin typeface="Arial" panose="020B0604020202020204" pitchFamily="34" charset="0"/>
                <a:cs typeface="Arial" panose="020B0604020202020204" pitchFamily="34" charset="0"/>
              </a:rPr>
              <a:t> menu.</a:t>
            </a:r>
            <a:endParaRPr lang="en-US" sz="1600" dirty="0">
              <a:solidFill>
                <a:srgbClr val="FFFFFF"/>
              </a:solidFill>
              <a:latin typeface="Arial" panose="020B0604020202020204" pitchFamily="34" charset="0"/>
              <a:cs typeface="Arial" panose="020B0604020202020204" pitchFamily="34" charset="0"/>
            </a:endParaRPr>
          </a:p>
          <a:p>
            <a:pPr marL="342900" indent="-342900">
              <a:buFont typeface="+mj-lt"/>
              <a:buAutoNum type="arabicParenR"/>
            </a:pPr>
            <a:r>
              <a:rPr lang="en-US" sz="1600" dirty="0">
                <a:solidFill>
                  <a:srgbClr val="313030"/>
                </a:solidFill>
                <a:latin typeface="Arial" panose="020B0604020202020204" pitchFamily="34" charset="0"/>
                <a:cs typeface="Arial" panose="020B0604020202020204" pitchFamily="34" charset="0"/>
              </a:rPr>
              <a:t>Click </a:t>
            </a:r>
            <a:r>
              <a:rPr lang="en-US" sz="1600" i="1" dirty="0">
                <a:solidFill>
                  <a:srgbClr val="313030"/>
                </a:solidFill>
                <a:latin typeface="Arial" panose="020B0604020202020204" pitchFamily="34" charset="0"/>
                <a:cs typeface="Arial" panose="020B0604020202020204" pitchFamily="34" charset="0"/>
              </a:rPr>
              <a:t>Security</a:t>
            </a:r>
            <a:r>
              <a:rPr lang="en-US" sz="1600" dirty="0">
                <a:solidFill>
                  <a:srgbClr val="313030"/>
                </a:solidFill>
                <a:latin typeface="Arial" panose="020B0604020202020204" pitchFamily="34" charset="0"/>
                <a:cs typeface="Arial" panose="020B0604020202020204" pitchFamily="34" charset="0"/>
              </a:rPr>
              <a:t>, then </a:t>
            </a:r>
            <a:r>
              <a:rPr lang="en-US" sz="1600" i="1" dirty="0">
                <a:solidFill>
                  <a:srgbClr val="313030"/>
                </a:solidFill>
                <a:latin typeface="Arial" panose="020B0604020202020204" pitchFamily="34" charset="0"/>
                <a:cs typeface="Arial" panose="020B0604020202020204" pitchFamily="34" charset="0"/>
              </a:rPr>
              <a:t>Enterprise Security</a:t>
            </a:r>
            <a:r>
              <a:rPr lang="en-US" sz="1600" dirty="0">
                <a:solidFill>
                  <a:srgbClr val="313030"/>
                </a:solidFill>
                <a:latin typeface="Arial" panose="020B0604020202020204" pitchFamily="34" charset="0"/>
                <a:cs typeface="Arial" panose="020B0604020202020204" pitchFamily="34" charset="0"/>
              </a:rPr>
              <a:t>.</a:t>
            </a:r>
            <a:r>
              <a:rPr lang="en-US" sz="1600" dirty="0">
                <a:solidFill>
                  <a:srgbClr val="FFFFFF"/>
                </a:solidFill>
                <a:latin typeface="Arial" panose="020B0604020202020204" pitchFamily="34" charset="0"/>
                <a:cs typeface="Arial" panose="020B0604020202020204" pitchFamily="34" charset="0"/>
              </a:rPr>
              <a:t>4</a:t>
            </a:r>
          </a:p>
          <a:p>
            <a:pPr marL="342900" indent="-342900">
              <a:buFont typeface="+mj-lt"/>
              <a:buAutoNum type="arabicParenR"/>
            </a:pPr>
            <a:r>
              <a:rPr lang="en-US" sz="1600" dirty="0">
                <a:solidFill>
                  <a:srgbClr val="313030"/>
                </a:solidFill>
                <a:latin typeface="Arial" panose="020B0604020202020204" pitchFamily="34" charset="0"/>
                <a:cs typeface="Arial" panose="020B0604020202020204" pitchFamily="34" charset="0"/>
              </a:rPr>
              <a:t>Toggle the button next to </a:t>
            </a:r>
            <a:r>
              <a:rPr lang="en-US" sz="1600" i="1" dirty="0">
                <a:solidFill>
                  <a:srgbClr val="313030"/>
                </a:solidFill>
                <a:latin typeface="Arial" panose="020B0604020202020204" pitchFamily="34" charset="0"/>
                <a:cs typeface="Arial" panose="020B0604020202020204" pitchFamily="34" charset="0"/>
              </a:rPr>
              <a:t>Encryption at Rest</a:t>
            </a:r>
            <a:r>
              <a:rPr lang="en-US" sz="1600" dirty="0">
                <a:solidFill>
                  <a:srgbClr val="313030"/>
                </a:solidFill>
                <a:latin typeface="Arial" panose="020B0604020202020204" pitchFamily="34" charset="0"/>
                <a:cs typeface="Arial" panose="020B0604020202020204" pitchFamily="34" charset="0"/>
              </a:rPr>
              <a:t> to </a:t>
            </a:r>
            <a:r>
              <a:rPr lang="en-US" sz="1600" i="1" dirty="0">
                <a:solidFill>
                  <a:srgbClr val="313030"/>
                </a:solidFill>
                <a:latin typeface="Arial" panose="020B0604020202020204" pitchFamily="34" charset="0"/>
                <a:cs typeface="Arial" panose="020B0604020202020204" pitchFamily="34" charset="0"/>
              </a:rPr>
              <a:t>On</a:t>
            </a:r>
            <a:r>
              <a:rPr lang="en-US" sz="1600" dirty="0">
                <a:solidFill>
                  <a:srgbClr val="313030"/>
                </a:solidFill>
                <a:latin typeface="Arial" panose="020B0604020202020204" pitchFamily="34" charset="0"/>
                <a:cs typeface="Arial" panose="020B0604020202020204" pitchFamily="34" charset="0"/>
              </a:rPr>
              <a:t>.</a:t>
            </a:r>
            <a:r>
              <a:rPr lang="en-US" sz="1600" dirty="0">
                <a:solidFill>
                  <a:srgbClr val="FFFFFF"/>
                </a:solidFill>
                <a:latin typeface="Arial" panose="020B0604020202020204" pitchFamily="34" charset="0"/>
                <a:cs typeface="Arial" panose="020B0604020202020204" pitchFamily="34" charset="0"/>
              </a:rPr>
              <a:t>5</a:t>
            </a:r>
          </a:p>
          <a:p>
            <a:pPr marL="342900" indent="-342900">
              <a:buFont typeface="+mj-lt"/>
              <a:buAutoNum type="arabicParenR"/>
            </a:pPr>
            <a:r>
              <a:rPr lang="en-US" sz="1600" dirty="0">
                <a:solidFill>
                  <a:srgbClr val="313030"/>
                </a:solidFill>
                <a:latin typeface="Arial" panose="020B0604020202020204" pitchFamily="34" charset="0"/>
                <a:cs typeface="Arial" panose="020B0604020202020204" pitchFamily="34" charset="0"/>
              </a:rPr>
              <a:t>Enter your AWS customer master key ID in </a:t>
            </a:r>
            <a:r>
              <a:rPr lang="en-US" sz="1600" i="1" dirty="0">
                <a:solidFill>
                  <a:srgbClr val="313030"/>
                </a:solidFill>
                <a:latin typeface="Arial" panose="020B0604020202020204" pitchFamily="34" charset="0"/>
                <a:cs typeface="Arial" panose="020B0604020202020204" pitchFamily="34" charset="0"/>
              </a:rPr>
              <a:t>Customer Master Key ID</a:t>
            </a:r>
            <a:r>
              <a:rPr lang="en-US" sz="1600" dirty="0">
                <a:solidFill>
                  <a:srgbClr val="313030"/>
                </a:solidFill>
                <a:latin typeface="Arial" panose="020B0604020202020204" pitchFamily="34" charset="0"/>
                <a:cs typeface="Arial" panose="020B0604020202020204" pitchFamily="34" charset="0"/>
              </a:rPr>
              <a:t>.</a:t>
            </a:r>
            <a:r>
              <a:rPr lang="en-US" sz="1600" dirty="0">
                <a:solidFill>
                  <a:srgbClr val="FFFFFF"/>
                </a:solidFill>
                <a:latin typeface="Arial" panose="020B0604020202020204" pitchFamily="34" charset="0"/>
                <a:cs typeface="Arial" panose="020B0604020202020204" pitchFamily="34" charset="0"/>
              </a:rPr>
              <a:t>6</a:t>
            </a:r>
          </a:p>
          <a:p>
            <a:pPr marL="342900" indent="-342900">
              <a:buFont typeface="+mj-lt"/>
              <a:buAutoNum type="arabicParenR"/>
            </a:pPr>
            <a:r>
              <a:rPr lang="en-US" sz="1600" dirty="0">
                <a:solidFill>
                  <a:srgbClr val="313030"/>
                </a:solidFill>
                <a:latin typeface="Arial" panose="020B0604020202020204" pitchFamily="34" charset="0"/>
                <a:cs typeface="Arial" panose="020B0604020202020204" pitchFamily="34" charset="0"/>
              </a:rPr>
              <a:t>Select the AWS region where you created AWS CMK from </a:t>
            </a:r>
            <a:r>
              <a:rPr lang="en-US" sz="1600" i="1" dirty="0">
                <a:solidFill>
                  <a:srgbClr val="313030"/>
                </a:solidFill>
                <a:latin typeface="Arial" panose="020B0604020202020204" pitchFamily="34" charset="0"/>
                <a:cs typeface="Arial" panose="020B0604020202020204" pitchFamily="34" charset="0"/>
              </a:rPr>
              <a:t>Customer Master Key Region</a:t>
            </a:r>
          </a:p>
          <a:p>
            <a:pPr marL="342900" indent="-342900">
              <a:buFont typeface="+mj-lt"/>
              <a:buAutoNum type="arabicParenR"/>
            </a:pPr>
            <a:r>
              <a:rPr lang="en-US" sz="1600" dirty="0">
                <a:solidFill>
                  <a:srgbClr val="313030"/>
                </a:solidFill>
                <a:latin typeface="Arial" panose="020B0604020202020204" pitchFamily="34" charset="0"/>
                <a:cs typeface="Arial" panose="020B0604020202020204" pitchFamily="34" charset="0"/>
              </a:rPr>
              <a:t>Enter your IAM user’s access key ID in </a:t>
            </a:r>
            <a:r>
              <a:rPr lang="en-US" sz="1600" i="1" dirty="0">
                <a:solidFill>
                  <a:srgbClr val="313030"/>
                </a:solidFill>
                <a:latin typeface="Arial" panose="020B0604020202020204" pitchFamily="34" charset="0"/>
                <a:cs typeface="Arial" panose="020B0604020202020204" pitchFamily="34" charset="0"/>
              </a:rPr>
              <a:t>Access Key ID</a:t>
            </a:r>
            <a:r>
              <a:rPr lang="en-US" sz="1600" dirty="0">
                <a:solidFill>
                  <a:srgbClr val="313030"/>
                </a:solidFill>
                <a:latin typeface="Arial" panose="020B0604020202020204" pitchFamily="34" charset="0"/>
                <a:cs typeface="Arial" panose="020B0604020202020204" pitchFamily="34" charset="0"/>
              </a:rPr>
              <a:t>.</a:t>
            </a:r>
            <a:r>
              <a:rPr lang="en-US" sz="1600" dirty="0">
                <a:solidFill>
                  <a:srgbClr val="FFFFFF"/>
                </a:solidFill>
                <a:latin typeface="Arial" panose="020B0604020202020204" pitchFamily="34" charset="0"/>
                <a:cs typeface="Arial" panose="020B0604020202020204" pitchFamily="34" charset="0"/>
              </a:rPr>
              <a:t>8</a:t>
            </a:r>
          </a:p>
          <a:p>
            <a:pPr marL="342900" indent="-342900">
              <a:buFont typeface="+mj-lt"/>
              <a:buAutoNum type="arabicParenR"/>
            </a:pPr>
            <a:r>
              <a:rPr lang="en-US" sz="1600" dirty="0">
                <a:solidFill>
                  <a:srgbClr val="313030"/>
                </a:solidFill>
                <a:latin typeface="Arial" panose="020B0604020202020204" pitchFamily="34" charset="0"/>
                <a:cs typeface="Arial" panose="020B0604020202020204" pitchFamily="34" charset="0"/>
              </a:rPr>
              <a:t>Enter your IAM user’s secret access key in </a:t>
            </a:r>
            <a:r>
              <a:rPr lang="en-US" sz="1600" i="1" dirty="0">
                <a:solidFill>
                  <a:srgbClr val="313030"/>
                </a:solidFill>
                <a:latin typeface="Arial" panose="020B0604020202020204" pitchFamily="34" charset="0"/>
                <a:cs typeface="Arial" panose="020B0604020202020204" pitchFamily="34" charset="0"/>
              </a:rPr>
              <a:t>Secret Access Key</a:t>
            </a:r>
            <a:r>
              <a:rPr lang="en-US" sz="1600" dirty="0">
                <a:solidFill>
                  <a:srgbClr val="313030"/>
                </a:solidFill>
                <a:latin typeface="Arial" panose="020B0604020202020204" pitchFamily="34" charset="0"/>
                <a:cs typeface="Arial" panose="020B0604020202020204" pitchFamily="34" charset="0"/>
              </a:rPr>
              <a:t>.</a:t>
            </a:r>
            <a:r>
              <a:rPr lang="en-US" sz="1600" dirty="0">
                <a:solidFill>
                  <a:srgbClr val="FFFFFF"/>
                </a:solidFill>
                <a:latin typeface="Arial" panose="020B0604020202020204" pitchFamily="34" charset="0"/>
                <a:cs typeface="Arial" panose="020B0604020202020204" pitchFamily="34" charset="0"/>
              </a:rPr>
              <a:t>9</a:t>
            </a:r>
          </a:p>
          <a:p>
            <a:pPr marL="342900" indent="-342900">
              <a:buFont typeface="+mj-lt"/>
              <a:buAutoNum type="arabicParenR"/>
            </a:pPr>
            <a:r>
              <a:rPr lang="en-US" sz="1600" dirty="0">
                <a:solidFill>
                  <a:srgbClr val="313030"/>
                </a:solidFill>
                <a:latin typeface="Arial" panose="020B0604020202020204" pitchFamily="34" charset="0"/>
                <a:cs typeface="Arial" panose="020B0604020202020204" pitchFamily="34" charset="0"/>
              </a:rPr>
              <a:t>Click </a:t>
            </a:r>
            <a:r>
              <a:rPr lang="en-US" sz="1600" i="1" dirty="0">
                <a:solidFill>
                  <a:srgbClr val="313030"/>
                </a:solidFill>
                <a:latin typeface="Arial" panose="020B0604020202020204" pitchFamily="34" charset="0"/>
                <a:cs typeface="Arial" panose="020B0604020202020204" pitchFamily="34" charset="0"/>
              </a:rPr>
              <a:t>Save</a:t>
            </a:r>
            <a:r>
              <a:rPr lang="en-US" sz="1600" dirty="0">
                <a:solidFill>
                  <a:srgbClr val="313030"/>
                </a:solidFill>
                <a:latin typeface="Arial" panose="020B0604020202020204" pitchFamily="34" charset="0"/>
                <a:cs typeface="Arial" panose="020B0604020202020204" pitchFamily="34" charset="0"/>
              </a:rPr>
              <a:t>.</a:t>
            </a:r>
            <a:endParaRPr lang="en-US" sz="1600" i="0" u="none" strike="noStrike" dirty="0">
              <a:solidFill>
                <a:srgbClr val="31303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596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DCB67A-55EB-5F42-A38B-B35A56685D0B}"/>
              </a:ext>
            </a:extLst>
          </p:cNvPr>
          <p:cNvPicPr>
            <a:picLocks noChangeAspect="1"/>
          </p:cNvPicPr>
          <p:nvPr/>
        </p:nvPicPr>
        <p:blipFill>
          <a:blip r:embed="rId2"/>
          <a:stretch>
            <a:fillRect/>
          </a:stretch>
        </p:blipFill>
        <p:spPr>
          <a:xfrm>
            <a:off x="762000" y="4051464"/>
            <a:ext cx="10972800" cy="2606040"/>
          </a:xfrm>
          <a:prstGeom prst="rect">
            <a:avLst/>
          </a:prstGeom>
        </p:spPr>
      </p:pic>
      <p:pic>
        <p:nvPicPr>
          <p:cNvPr id="8" name="Picture 7">
            <a:extLst>
              <a:ext uri="{FF2B5EF4-FFF2-40B4-BE49-F238E27FC236}">
                <a16:creationId xmlns:a16="http://schemas.microsoft.com/office/drawing/2014/main" id="{8720166F-FF70-5E49-897A-C3BA987C551B}"/>
              </a:ext>
            </a:extLst>
          </p:cNvPr>
          <p:cNvPicPr>
            <a:picLocks noChangeAspect="1"/>
          </p:cNvPicPr>
          <p:nvPr/>
        </p:nvPicPr>
        <p:blipFill>
          <a:blip r:embed="rId3"/>
          <a:stretch>
            <a:fillRect/>
          </a:stretch>
        </p:blipFill>
        <p:spPr>
          <a:xfrm>
            <a:off x="762000" y="1192664"/>
            <a:ext cx="10972800" cy="2600325"/>
          </a:xfrm>
          <a:prstGeom prst="rect">
            <a:avLst/>
          </a:prstGeom>
        </p:spPr>
      </p:pic>
      <p:sp>
        <p:nvSpPr>
          <p:cNvPr id="10" name="Rectangle 9">
            <a:extLst>
              <a:ext uri="{FF2B5EF4-FFF2-40B4-BE49-F238E27FC236}">
                <a16:creationId xmlns:a16="http://schemas.microsoft.com/office/drawing/2014/main" id="{5B548F8C-FA20-DF4F-A4DC-C88000BB5C23}"/>
              </a:ext>
            </a:extLst>
          </p:cNvPr>
          <p:cNvSpPr/>
          <p:nvPr/>
        </p:nvSpPr>
        <p:spPr>
          <a:xfrm>
            <a:off x="762000" y="685800"/>
            <a:ext cx="11062208" cy="369332"/>
          </a:xfrm>
          <a:prstGeom prst="rect">
            <a:avLst/>
          </a:prstGeom>
        </p:spPr>
        <p:txBody>
          <a:bodyPr wrap="square">
            <a:spAutoFit/>
          </a:bodyPr>
          <a:lstStyle/>
          <a:p>
            <a:pPr lvl="0"/>
            <a:r>
              <a:rPr lang="en-US" b="1" dirty="0">
                <a:solidFill>
                  <a:srgbClr val="0070C0"/>
                </a:solidFill>
                <a:latin typeface="Arial" panose="020B0604020202020204" pitchFamily="34" charset="0"/>
                <a:cs typeface="Arial" panose="020B0604020202020204" pitchFamily="34" charset="0"/>
              </a:rPr>
              <a:t>2.4 Encryption at Rest in </a:t>
            </a:r>
            <a:r>
              <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rPr>
              <a:t>MongoDB Community Edition</a:t>
            </a:r>
            <a:endParaRPr lang="en-US" sz="1600" dirty="0">
              <a:latin typeface="Arial" panose="020B0604020202020204" pitchFamily="34" charset="0"/>
              <a:cs typeface="Arial" panose="020B0604020202020204" pitchFamily="34" charset="0"/>
            </a:endParaRPr>
          </a:p>
        </p:txBody>
      </p:sp>
      <p:sp>
        <p:nvSpPr>
          <p:cNvPr id="11" name="Slide Number Placeholder 10">
            <a:extLst>
              <a:ext uri="{FF2B5EF4-FFF2-40B4-BE49-F238E27FC236}">
                <a16:creationId xmlns:a16="http://schemas.microsoft.com/office/drawing/2014/main" id="{DE52913C-4932-1848-8F17-B1D5F206742E}"/>
              </a:ext>
            </a:extLst>
          </p:cNvPr>
          <p:cNvSpPr>
            <a:spLocks noGrp="1"/>
          </p:cNvSpPr>
          <p:nvPr>
            <p:ph type="sldNum" sz="quarter" idx="12"/>
          </p:nvPr>
        </p:nvSpPr>
        <p:spPr/>
        <p:txBody>
          <a:bodyPr/>
          <a:lstStyle/>
          <a:p>
            <a:fld id="{7A9371E9-B35B-0D4C-ACD5-E562B1E40D84}" type="slidenum">
              <a:rPr lang="en-US" smtClean="0"/>
              <a:t>12</a:t>
            </a:fld>
            <a:endParaRPr lang="en-US"/>
          </a:p>
        </p:txBody>
      </p:sp>
      <p:sp>
        <p:nvSpPr>
          <p:cNvPr id="13" name="Rectangle 12">
            <a:extLst>
              <a:ext uri="{FF2B5EF4-FFF2-40B4-BE49-F238E27FC236}">
                <a16:creationId xmlns:a16="http://schemas.microsoft.com/office/drawing/2014/main" id="{84C88D6B-479F-9C46-ACCF-5C9A7E9E8E34}"/>
              </a:ext>
            </a:extLst>
          </p:cNvPr>
          <p:cNvSpPr/>
          <p:nvPr/>
        </p:nvSpPr>
        <p:spPr>
          <a:xfrm>
            <a:off x="5852160" y="5354484"/>
            <a:ext cx="1179576" cy="1184428"/>
          </a:xfrm>
          <a:prstGeom prst="rect">
            <a:avLst/>
          </a:prstGeom>
          <a:noFill/>
          <a:ln w="28575"/>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FF8080-B995-8148-9253-2F01EE96F708}"/>
              </a:ext>
            </a:extLst>
          </p:cNvPr>
          <p:cNvSpPr/>
          <p:nvPr/>
        </p:nvSpPr>
        <p:spPr>
          <a:xfrm>
            <a:off x="5852160" y="2492826"/>
            <a:ext cx="1179576" cy="1184428"/>
          </a:xfrm>
          <a:prstGeom prst="rect">
            <a:avLst/>
          </a:prstGeom>
          <a:noFill/>
          <a:ln w="28575"/>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E4EB6CBE-19ED-0F40-B2DB-F7023AB0F69D}"/>
              </a:ext>
            </a:extLst>
          </p:cNvPr>
          <p:cNvCxnSpPr>
            <a:cxnSpLocks/>
          </p:cNvCxnSpPr>
          <p:nvPr/>
        </p:nvCxnSpPr>
        <p:spPr>
          <a:xfrm flipV="1">
            <a:off x="6441948" y="3792989"/>
            <a:ext cx="0" cy="138852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7466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4ACF1C-8FD7-424D-BAAC-F287D2751FFB}"/>
              </a:ext>
            </a:extLst>
          </p:cNvPr>
          <p:cNvSpPr>
            <a:spLocks noGrp="1"/>
          </p:cNvSpPr>
          <p:nvPr>
            <p:ph type="sldNum" sz="quarter" idx="12"/>
          </p:nvPr>
        </p:nvSpPr>
        <p:spPr/>
        <p:txBody>
          <a:bodyPr/>
          <a:lstStyle/>
          <a:p>
            <a:fld id="{7A9371E9-B35B-0D4C-ACD5-E562B1E40D84}" type="slidenum">
              <a:rPr lang="en-US" smtClean="0"/>
              <a:t>13</a:t>
            </a:fld>
            <a:endParaRPr lang="en-US"/>
          </a:p>
        </p:txBody>
      </p:sp>
      <p:sp>
        <p:nvSpPr>
          <p:cNvPr id="10" name="Rectangle 9">
            <a:extLst>
              <a:ext uri="{FF2B5EF4-FFF2-40B4-BE49-F238E27FC236}">
                <a16:creationId xmlns:a16="http://schemas.microsoft.com/office/drawing/2014/main" id="{23CDEDA4-2B0A-1A4D-8307-0FFD3F35A0FB}"/>
              </a:ext>
            </a:extLst>
          </p:cNvPr>
          <p:cNvSpPr/>
          <p:nvPr/>
        </p:nvSpPr>
        <p:spPr>
          <a:xfrm>
            <a:off x="762000" y="707074"/>
            <a:ext cx="11062208" cy="3570208"/>
          </a:xfrm>
          <a:prstGeom prst="rect">
            <a:avLst/>
          </a:prstGeom>
        </p:spPr>
        <p:txBody>
          <a:bodyPr wrap="square">
            <a:spAutoFit/>
          </a:bodyPr>
          <a:lstStyle/>
          <a:p>
            <a:pPr lvl="0"/>
            <a:r>
              <a:rPr lang="en-US" b="1" dirty="0">
                <a:solidFill>
                  <a:srgbClr val="0070C0"/>
                </a:solidFill>
                <a:latin typeface="Arial" panose="020B0604020202020204" pitchFamily="34" charset="0"/>
                <a:cs typeface="Arial" panose="020B0604020202020204" pitchFamily="34" charset="0"/>
              </a:rPr>
              <a:t>2.5 Methods for MongoDB individual field encryption</a:t>
            </a:r>
            <a:endPar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lvl="0"/>
            <a:endParaRPr lang="en-US" sz="1600" b="1" dirty="0">
              <a:solidFill>
                <a:srgbClr val="0070C0"/>
              </a:solidFill>
              <a:latin typeface="Arial" panose="020B0604020202020204" pitchFamily="34" charset="0"/>
              <a:cs typeface="Arial" panose="020B0604020202020204" pitchFamily="34" charset="0"/>
            </a:endParaRPr>
          </a:p>
          <a:p>
            <a:pPr lvl="0"/>
            <a:endParaRPr lang="en-US" sz="1600" b="1" dirty="0">
              <a:solidFill>
                <a:srgbClr val="0070C0"/>
              </a:solidFill>
              <a:latin typeface="Arial" panose="020B0604020202020204" pitchFamily="34" charset="0"/>
              <a:cs typeface="Arial" panose="020B0604020202020204" pitchFamily="34" charset="0"/>
            </a:endParaRPr>
          </a:p>
          <a:p>
            <a:pPr marL="285750" lvl="0" indent="-285750">
              <a:buFont typeface="Wingdings" pitchFamily="2" charset="2"/>
              <a:buChar char="Ø"/>
            </a:pPr>
            <a:r>
              <a:rPr lang="en-US" sz="1600" dirty="0" err="1">
                <a:latin typeface="Arial" panose="020B0604020202020204" pitchFamily="34" charset="0"/>
                <a:cs typeface="Arial" panose="020B0604020202020204" pitchFamily="34" charset="0"/>
              </a:rPr>
              <a:t>eCrptFS</a:t>
            </a:r>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http://ecryptfs.org</a:t>
            </a:r>
            <a:r>
              <a:rPr lang="en-US" sz="1600" dirty="0">
                <a:latin typeface="Arial" panose="020B0604020202020204" pitchFamily="34" charset="0"/>
                <a:cs typeface="Arial" panose="020B0604020202020204" pitchFamily="34" charset="0"/>
              </a:rPr>
              <a:t>) is used by </a:t>
            </a:r>
            <a:r>
              <a:rPr lang="en-US" sz="1600" dirty="0" err="1">
                <a:latin typeface="Arial" panose="020B0604020202020204" pitchFamily="34" charset="0"/>
                <a:cs typeface="Arial" panose="020B0604020202020204" pitchFamily="34" charset="0"/>
              </a:rPr>
              <a:t>Percona</a:t>
            </a:r>
            <a:r>
              <a:rPr lang="en-US" sz="1600" dirty="0">
                <a:latin typeface="Arial" panose="020B0604020202020204" pitchFamily="34" charset="0"/>
                <a:cs typeface="Arial" panose="020B0604020202020204" pitchFamily="34" charset="0"/>
              </a:rPr>
              <a:t> to encrypt MongoDB Data at Rest (</a:t>
            </a:r>
            <a:r>
              <a:rPr lang="en-US"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https://www.percona.com/blog/2018/04/02/mongodb-data-at-rest-encryption-using-ecryptfs/</a:t>
            </a:r>
            <a:r>
              <a:rPr lang="en-US" sz="1600" dirty="0">
                <a:latin typeface="Arial" panose="020B0604020202020204" pitchFamily="34" charset="0"/>
                <a:cs typeface="Arial" panose="020B0604020202020204" pitchFamily="34" charset="0"/>
              </a:rPr>
              <a:t>)</a:t>
            </a:r>
          </a:p>
          <a:p>
            <a:pPr lvl="0"/>
            <a:endParaRPr lang="en-US" sz="1600" dirty="0">
              <a:latin typeface="Arial" panose="020B0604020202020204" pitchFamily="34" charset="0"/>
              <a:cs typeface="Arial" panose="020B0604020202020204" pitchFamily="34" charset="0"/>
            </a:endParaRPr>
          </a:p>
          <a:p>
            <a:pPr marL="285750" lvl="0" indent="-285750">
              <a:buFont typeface="Wingdings" pitchFamily="2" charset="2"/>
              <a:buChar char="Ø"/>
            </a:pPr>
            <a:r>
              <a:rPr lang="en-US" sz="1600" dirty="0" err="1">
                <a:latin typeface="Arial" panose="020B0604020202020204" pitchFamily="34" charset="0"/>
                <a:cs typeface="Arial" panose="020B0604020202020204" pitchFamily="34" charset="0"/>
              </a:rPr>
              <a:t>Mongoose.js</a:t>
            </a:r>
            <a:r>
              <a:rPr lang="en-US" sz="1600" dirty="0">
                <a:latin typeface="Arial" panose="020B0604020202020204" pitchFamily="34" charset="0"/>
                <a:cs typeface="Arial" panose="020B0604020202020204" pitchFamily="34" charset="0"/>
              </a:rPr>
              <a:t> (https://</a:t>
            </a:r>
            <a:r>
              <a:rPr lang="en-US" sz="1600" dirty="0" err="1">
                <a:latin typeface="Arial" panose="020B0604020202020204" pitchFamily="34" charset="0"/>
                <a:cs typeface="Arial" panose="020B0604020202020204" pitchFamily="34" charset="0"/>
              </a:rPr>
              <a:t>www.npmjs.com</a:t>
            </a:r>
            <a:r>
              <a:rPr lang="en-US" sz="1600" dirty="0">
                <a:latin typeface="Arial" panose="020B0604020202020204" pitchFamily="34" charset="0"/>
                <a:cs typeface="Arial" panose="020B0604020202020204" pitchFamily="34" charset="0"/>
              </a:rPr>
              <a:t>/package/mongoose) uses AES-256-CTR to encrypt individual fields (https://</a:t>
            </a:r>
            <a:r>
              <a:rPr lang="en-US" sz="1600" dirty="0" err="1">
                <a:latin typeface="Arial" panose="020B0604020202020204" pitchFamily="34" charset="0"/>
                <a:cs typeface="Arial" panose="020B0604020202020204" pitchFamily="34" charset="0"/>
              </a:rPr>
              <a:t>www.npmjs.com</a:t>
            </a:r>
            <a:r>
              <a:rPr lang="en-US" sz="1600" dirty="0">
                <a:latin typeface="Arial" panose="020B0604020202020204" pitchFamily="34" charset="0"/>
                <a:cs typeface="Arial" panose="020B0604020202020204" pitchFamily="34" charset="0"/>
              </a:rPr>
              <a:t>/package/mongoose-field-encryption) </a:t>
            </a:r>
          </a:p>
          <a:p>
            <a:pPr marL="285750" lvl="0" indent="-285750">
              <a:buFont typeface="Wingdings" pitchFamily="2" charset="2"/>
              <a:buChar char="Ø"/>
            </a:pPr>
            <a:endParaRPr lang="en-US" sz="1600" dirty="0">
              <a:latin typeface="Arial" panose="020B0604020202020204" pitchFamily="34" charset="0"/>
              <a:cs typeface="Arial" panose="020B0604020202020204" pitchFamily="34" charset="0"/>
            </a:endParaRPr>
          </a:p>
          <a:p>
            <a:pPr marL="285750" lvl="0" indent="-285750">
              <a:buFont typeface="Wingdings" pitchFamily="2" charset="2"/>
              <a:buChar char="Ø"/>
            </a:pPr>
            <a:r>
              <a:rPr lang="en-US" sz="1600" dirty="0">
                <a:solidFill>
                  <a:srgbClr val="7030A0"/>
                </a:solidFill>
                <a:latin typeface="Arial" panose="020B0604020202020204" pitchFamily="34" charset="0"/>
                <a:cs typeface="Arial" panose="020B0604020202020204" pitchFamily="34" charset="0"/>
              </a:rPr>
              <a:t>Use Node.js Crypto Module and MongoDB Node.js Driver to encrypt individual fields</a:t>
            </a:r>
          </a:p>
          <a:p>
            <a:pPr marL="742950" lvl="1"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Node.js Crypto is one built-in module in Node.js (</a:t>
            </a:r>
            <a:r>
              <a:rPr lang="en-US" sz="1600" dirty="0">
                <a:latin typeface="Arial" panose="020B0604020202020204" pitchFamily="34" charset="0"/>
                <a:cs typeface="Arial" panose="020B0604020202020204" pitchFamily="34" charset="0"/>
                <a:hlinkClick r:id="rId4"/>
              </a:rPr>
              <a:t>https://nodejs.org</a:t>
            </a:r>
            <a:r>
              <a:rPr lang="en-US" sz="1600" dirty="0">
                <a:latin typeface="Arial" panose="020B0604020202020204" pitchFamily="34" charset="0"/>
                <a:cs typeface="Arial" panose="020B0604020202020204" pitchFamily="34" charset="0"/>
              </a:rPr>
              <a:t>) to handle OpenSSL cryptographic functions</a:t>
            </a:r>
          </a:p>
          <a:p>
            <a:pPr marL="742950" lvl="1"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NPM (</a:t>
            </a:r>
            <a:r>
              <a:rPr lang="en-US" sz="1600" dirty="0">
                <a:latin typeface="Arial" panose="020B0604020202020204" pitchFamily="34" charset="0"/>
                <a:cs typeface="Arial" panose="020B0604020202020204" pitchFamily="34" charset="0"/>
                <a:hlinkClick r:id="rId5"/>
              </a:rPr>
              <a:t>https://www.npmjs.com</a:t>
            </a:r>
            <a:r>
              <a:rPr lang="en-US" sz="1600" dirty="0">
                <a:latin typeface="Arial" panose="020B0604020202020204" pitchFamily="34" charset="0"/>
                <a:cs typeface="Arial" panose="020B0604020202020204" pitchFamily="34" charset="0"/>
              </a:rPr>
              <a:t>) is the pre-installed package manager for the Node.js server platform</a:t>
            </a:r>
          </a:p>
          <a:p>
            <a:pPr marL="742950" lvl="1"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Use MongoDB with Node.js (http://</a:t>
            </a:r>
            <a:r>
              <a:rPr lang="en-US" sz="1600" dirty="0" err="1">
                <a:latin typeface="Arial" panose="020B0604020202020204" pitchFamily="34" charset="0"/>
                <a:cs typeface="Arial" panose="020B0604020202020204" pitchFamily="34" charset="0"/>
              </a:rPr>
              <a:t>mongodb.github.io</a:t>
            </a:r>
            <a:r>
              <a:rPr lang="en-US" sz="1600" dirty="0">
                <a:latin typeface="Arial" panose="020B0604020202020204" pitchFamily="34" charset="0"/>
                <a:cs typeface="Arial" panose="020B0604020202020204" pitchFamily="34" charset="0"/>
              </a:rPr>
              <a:t>/node-</a:t>
            </a:r>
            <a:r>
              <a:rPr lang="en-US" sz="1600" dirty="0" err="1">
                <a:latin typeface="Arial" panose="020B0604020202020204" pitchFamily="34" charset="0"/>
                <a:cs typeface="Arial" panose="020B0604020202020204" pitchFamily="34" charset="0"/>
              </a:rPr>
              <a:t>mongodb</a:t>
            </a:r>
            <a:r>
              <a:rPr lang="en-US" sz="1600" dirty="0">
                <a:latin typeface="Arial" panose="020B0604020202020204" pitchFamily="34" charset="0"/>
                <a:cs typeface="Arial" panose="020B0604020202020204" pitchFamily="34" charset="0"/>
              </a:rPr>
              <a:t>-native/3.1/)</a:t>
            </a:r>
          </a:p>
          <a:p>
            <a:pPr lvl="0"/>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786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F31D96-5A35-1947-9F03-E1851463C86E}"/>
              </a:ext>
            </a:extLst>
          </p:cNvPr>
          <p:cNvPicPr>
            <a:picLocks noChangeAspect="1"/>
          </p:cNvPicPr>
          <p:nvPr/>
        </p:nvPicPr>
        <p:blipFill rotWithShape="1">
          <a:blip r:embed="rId3"/>
          <a:srcRect b="46647"/>
          <a:stretch/>
        </p:blipFill>
        <p:spPr>
          <a:xfrm>
            <a:off x="4108531" y="1289116"/>
            <a:ext cx="3084990" cy="2743200"/>
          </a:xfrm>
          <a:prstGeom prst="rect">
            <a:avLst/>
          </a:prstGeom>
        </p:spPr>
      </p:pic>
      <p:pic>
        <p:nvPicPr>
          <p:cNvPr id="8" name="Picture 7">
            <a:extLst>
              <a:ext uri="{FF2B5EF4-FFF2-40B4-BE49-F238E27FC236}">
                <a16:creationId xmlns:a16="http://schemas.microsoft.com/office/drawing/2014/main" id="{17B847A7-9C36-2244-A12B-9A13DF468146}"/>
              </a:ext>
            </a:extLst>
          </p:cNvPr>
          <p:cNvPicPr>
            <a:picLocks noChangeAspect="1"/>
          </p:cNvPicPr>
          <p:nvPr/>
        </p:nvPicPr>
        <p:blipFill>
          <a:blip r:embed="rId4"/>
          <a:stretch>
            <a:fillRect/>
          </a:stretch>
        </p:blipFill>
        <p:spPr>
          <a:xfrm>
            <a:off x="7326071" y="1289116"/>
            <a:ext cx="4816549" cy="2743200"/>
          </a:xfrm>
          <a:prstGeom prst="rect">
            <a:avLst/>
          </a:prstGeom>
        </p:spPr>
      </p:pic>
      <p:pic>
        <p:nvPicPr>
          <p:cNvPr id="9" name="Picture 8">
            <a:extLst>
              <a:ext uri="{FF2B5EF4-FFF2-40B4-BE49-F238E27FC236}">
                <a16:creationId xmlns:a16="http://schemas.microsoft.com/office/drawing/2014/main" id="{FE410693-8528-3240-B8AE-124B2FE68787}"/>
              </a:ext>
            </a:extLst>
          </p:cNvPr>
          <p:cNvPicPr>
            <a:picLocks noChangeAspect="1"/>
          </p:cNvPicPr>
          <p:nvPr/>
        </p:nvPicPr>
        <p:blipFill>
          <a:blip r:embed="rId5"/>
          <a:stretch>
            <a:fillRect/>
          </a:stretch>
        </p:blipFill>
        <p:spPr>
          <a:xfrm>
            <a:off x="762000" y="1289116"/>
            <a:ext cx="3213981" cy="2743200"/>
          </a:xfrm>
          <a:prstGeom prst="rect">
            <a:avLst/>
          </a:prstGeom>
          <a:ln w="3175">
            <a:solidFill>
              <a:schemeClr val="tx1"/>
            </a:solidFill>
          </a:ln>
        </p:spPr>
      </p:pic>
      <p:pic>
        <p:nvPicPr>
          <p:cNvPr id="10" name="Picture 9">
            <a:extLst>
              <a:ext uri="{FF2B5EF4-FFF2-40B4-BE49-F238E27FC236}">
                <a16:creationId xmlns:a16="http://schemas.microsoft.com/office/drawing/2014/main" id="{36E74DA9-CD4A-7445-A841-D8491AA56F1D}"/>
              </a:ext>
            </a:extLst>
          </p:cNvPr>
          <p:cNvPicPr>
            <a:picLocks noChangeAspect="1"/>
          </p:cNvPicPr>
          <p:nvPr/>
        </p:nvPicPr>
        <p:blipFill>
          <a:blip r:embed="rId6"/>
          <a:stretch>
            <a:fillRect/>
          </a:stretch>
        </p:blipFill>
        <p:spPr>
          <a:xfrm>
            <a:off x="762000" y="4181220"/>
            <a:ext cx="10972800" cy="2606040"/>
          </a:xfrm>
          <a:prstGeom prst="rect">
            <a:avLst/>
          </a:prstGeom>
        </p:spPr>
      </p:pic>
      <p:sp>
        <p:nvSpPr>
          <p:cNvPr id="11" name="Rectangle 10">
            <a:extLst>
              <a:ext uri="{FF2B5EF4-FFF2-40B4-BE49-F238E27FC236}">
                <a16:creationId xmlns:a16="http://schemas.microsoft.com/office/drawing/2014/main" id="{6BCF9F26-0D02-1F45-B77E-D5F5A175DEF9}"/>
              </a:ext>
            </a:extLst>
          </p:cNvPr>
          <p:cNvSpPr/>
          <p:nvPr/>
        </p:nvSpPr>
        <p:spPr>
          <a:xfrm>
            <a:off x="762000" y="685800"/>
            <a:ext cx="11062208" cy="369332"/>
          </a:xfrm>
          <a:prstGeom prst="rect">
            <a:avLst/>
          </a:prstGeom>
        </p:spPr>
        <p:txBody>
          <a:bodyPr wrap="square">
            <a:spAutoFit/>
          </a:bodyPr>
          <a:lstStyle/>
          <a:p>
            <a:pPr lvl="0"/>
            <a:r>
              <a:rPr lang="en-US" b="1" dirty="0">
                <a:solidFill>
                  <a:srgbClr val="0070C0"/>
                </a:solidFill>
                <a:latin typeface="Arial" panose="020B0604020202020204" pitchFamily="34" charset="0"/>
                <a:cs typeface="Arial" panose="020B0604020202020204" pitchFamily="34" charset="0"/>
              </a:rPr>
              <a:t>2.6 Simulation for </a:t>
            </a:r>
            <a:r>
              <a:rPr lang="en-US" sz="1600" b="1" dirty="0">
                <a:solidFill>
                  <a:srgbClr val="0070C0"/>
                </a:solidFill>
                <a:latin typeface="Arial" panose="020B0604020202020204" pitchFamily="34" charset="0"/>
                <a:cs typeface="Arial" panose="020B0604020202020204" pitchFamily="34" charset="0"/>
              </a:rPr>
              <a:t>MongoDB individual field encryption</a:t>
            </a:r>
            <a:endParaRPr lang="en-US" sz="1600"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78859CE3-0F0B-F44E-8B9F-416EF0DFEE52}"/>
              </a:ext>
            </a:extLst>
          </p:cNvPr>
          <p:cNvSpPr>
            <a:spLocks noGrp="1"/>
          </p:cNvSpPr>
          <p:nvPr>
            <p:ph type="sldNum" sz="quarter" idx="12"/>
          </p:nvPr>
        </p:nvSpPr>
        <p:spPr/>
        <p:txBody>
          <a:bodyPr/>
          <a:lstStyle/>
          <a:p>
            <a:fld id="{7A9371E9-B35B-0D4C-ACD5-E562B1E40D84}" type="slidenum">
              <a:rPr lang="en-US" smtClean="0"/>
              <a:t>14</a:t>
            </a:fld>
            <a:endParaRPr lang="en-US"/>
          </a:p>
        </p:txBody>
      </p:sp>
      <p:sp>
        <p:nvSpPr>
          <p:cNvPr id="14" name="Curved Up Arrow 13">
            <a:extLst>
              <a:ext uri="{FF2B5EF4-FFF2-40B4-BE49-F238E27FC236}">
                <a16:creationId xmlns:a16="http://schemas.microsoft.com/office/drawing/2014/main" id="{BDCEDC95-B138-EB4D-AA52-07F2267FCF78}"/>
              </a:ext>
            </a:extLst>
          </p:cNvPr>
          <p:cNvSpPr/>
          <p:nvPr/>
        </p:nvSpPr>
        <p:spPr>
          <a:xfrm>
            <a:off x="3847965" y="4032316"/>
            <a:ext cx="1536192" cy="429956"/>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15" name="Curved Up Arrow 14">
            <a:extLst>
              <a:ext uri="{FF2B5EF4-FFF2-40B4-BE49-F238E27FC236}">
                <a16:creationId xmlns:a16="http://schemas.microsoft.com/office/drawing/2014/main" id="{F2105D0E-1AF1-9545-BB72-72A41D942286}"/>
              </a:ext>
            </a:extLst>
          </p:cNvPr>
          <p:cNvSpPr/>
          <p:nvPr/>
        </p:nvSpPr>
        <p:spPr>
          <a:xfrm>
            <a:off x="7023286" y="4032316"/>
            <a:ext cx="1536192" cy="429956"/>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E143C943-DE3C-474A-ABF8-0C15DBD59D22}"/>
              </a:ext>
            </a:extLst>
          </p:cNvPr>
          <p:cNvSpPr/>
          <p:nvPr/>
        </p:nvSpPr>
        <p:spPr>
          <a:xfrm>
            <a:off x="5843710" y="5484240"/>
            <a:ext cx="1179576" cy="1184428"/>
          </a:xfrm>
          <a:prstGeom prst="rect">
            <a:avLst/>
          </a:prstGeom>
          <a:noFill/>
          <a:ln w="28575"/>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518FACF8-AF6E-E24C-AF5E-BFD44439512E}"/>
              </a:ext>
            </a:extLst>
          </p:cNvPr>
          <p:cNvCxnSpPr>
            <a:cxnSpLocks/>
          </p:cNvCxnSpPr>
          <p:nvPr/>
        </p:nvCxnSpPr>
        <p:spPr>
          <a:xfrm flipH="1">
            <a:off x="7061946" y="4114800"/>
            <a:ext cx="2539254" cy="136944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A2820DB8-BC83-9142-BE51-ACD5A880C304}"/>
              </a:ext>
            </a:extLst>
          </p:cNvPr>
          <p:cNvSpPr txBox="1"/>
          <p:nvPr/>
        </p:nvSpPr>
        <p:spPr>
          <a:xfrm>
            <a:off x="5843710" y="1381450"/>
            <a:ext cx="6298910" cy="369332"/>
          </a:xfrm>
          <a:prstGeom prst="rect">
            <a:avLst/>
          </a:prstGeom>
          <a:noFill/>
        </p:spPr>
        <p:txBody>
          <a:bodyPr wrap="square" rtlCol="0">
            <a:spAutoFit/>
          </a:bodyPr>
          <a:lstStyle/>
          <a:p>
            <a:r>
              <a:rPr lang="en-US" dirty="0" err="1">
                <a:solidFill>
                  <a:schemeClr val="bg1"/>
                </a:solidFill>
              </a:rPr>
              <a:t>Json</a:t>
            </a:r>
            <a:r>
              <a:rPr lang="en-US" dirty="0">
                <a:solidFill>
                  <a:schemeClr val="bg1"/>
                </a:solidFill>
              </a:rPr>
              <a:t> Data                                                       MongoDB Node.js Driver</a:t>
            </a:r>
          </a:p>
        </p:txBody>
      </p:sp>
    </p:spTree>
    <p:extLst>
      <p:ext uri="{BB962C8B-B14F-4D97-AF65-F5344CB8AC3E}">
        <p14:creationId xmlns:p14="http://schemas.microsoft.com/office/powerpoint/2010/main" val="543477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70EE49C-061E-AF49-A629-391903091F8A}"/>
              </a:ext>
            </a:extLst>
          </p:cNvPr>
          <p:cNvPicPr>
            <a:picLocks noChangeAspect="1"/>
          </p:cNvPicPr>
          <p:nvPr/>
        </p:nvPicPr>
        <p:blipFill>
          <a:blip r:embed="rId2"/>
          <a:stretch>
            <a:fillRect/>
          </a:stretch>
        </p:blipFill>
        <p:spPr>
          <a:xfrm>
            <a:off x="762000" y="1243026"/>
            <a:ext cx="4389120" cy="2209853"/>
          </a:xfrm>
          <a:prstGeom prst="rect">
            <a:avLst/>
          </a:prstGeom>
        </p:spPr>
      </p:pic>
      <p:pic>
        <p:nvPicPr>
          <p:cNvPr id="14" name="Picture 13">
            <a:extLst>
              <a:ext uri="{FF2B5EF4-FFF2-40B4-BE49-F238E27FC236}">
                <a16:creationId xmlns:a16="http://schemas.microsoft.com/office/drawing/2014/main" id="{380BEE51-2293-0440-9516-B76CC767E910}"/>
              </a:ext>
            </a:extLst>
          </p:cNvPr>
          <p:cNvPicPr>
            <a:picLocks noChangeAspect="1"/>
          </p:cNvPicPr>
          <p:nvPr/>
        </p:nvPicPr>
        <p:blipFill>
          <a:blip r:embed="rId3"/>
          <a:stretch>
            <a:fillRect/>
          </a:stretch>
        </p:blipFill>
        <p:spPr>
          <a:xfrm>
            <a:off x="762000" y="3689845"/>
            <a:ext cx="4389120" cy="2240280"/>
          </a:xfrm>
          <a:prstGeom prst="rect">
            <a:avLst/>
          </a:prstGeom>
        </p:spPr>
      </p:pic>
      <p:pic>
        <p:nvPicPr>
          <p:cNvPr id="6" name="Picture 5">
            <a:extLst>
              <a:ext uri="{FF2B5EF4-FFF2-40B4-BE49-F238E27FC236}">
                <a16:creationId xmlns:a16="http://schemas.microsoft.com/office/drawing/2014/main" id="{B925B5BF-2749-6F42-84CE-B9D18788D6EF}"/>
              </a:ext>
            </a:extLst>
          </p:cNvPr>
          <p:cNvPicPr>
            <a:picLocks noChangeAspect="1"/>
          </p:cNvPicPr>
          <p:nvPr/>
        </p:nvPicPr>
        <p:blipFill>
          <a:blip r:embed="rId4"/>
          <a:stretch>
            <a:fillRect/>
          </a:stretch>
        </p:blipFill>
        <p:spPr>
          <a:xfrm>
            <a:off x="4221480" y="1439584"/>
            <a:ext cx="5760720" cy="5099328"/>
          </a:xfrm>
          <a:prstGeom prst="rect">
            <a:avLst/>
          </a:prstGeom>
          <a:ln>
            <a:solidFill>
              <a:schemeClr val="bg1"/>
            </a:solidFill>
          </a:ln>
        </p:spPr>
      </p:pic>
      <p:pic>
        <p:nvPicPr>
          <p:cNvPr id="11" name="Picture 10">
            <a:extLst>
              <a:ext uri="{FF2B5EF4-FFF2-40B4-BE49-F238E27FC236}">
                <a16:creationId xmlns:a16="http://schemas.microsoft.com/office/drawing/2014/main" id="{07FD7690-5568-0D42-80DA-5F67D104C9BC}"/>
              </a:ext>
            </a:extLst>
          </p:cNvPr>
          <p:cNvPicPr>
            <a:picLocks noChangeAspect="1"/>
          </p:cNvPicPr>
          <p:nvPr/>
        </p:nvPicPr>
        <p:blipFill rotWithShape="1">
          <a:blip r:embed="rId5"/>
          <a:srcRect l="13473" t="10330" r="32611"/>
          <a:stretch/>
        </p:blipFill>
        <p:spPr>
          <a:xfrm>
            <a:off x="7060751" y="2862296"/>
            <a:ext cx="5080944" cy="2002536"/>
          </a:xfrm>
          <a:prstGeom prst="rect">
            <a:avLst/>
          </a:prstGeom>
          <a:ln>
            <a:solidFill>
              <a:schemeClr val="tx1"/>
            </a:solidFill>
          </a:ln>
        </p:spPr>
      </p:pic>
      <p:sp>
        <p:nvSpPr>
          <p:cNvPr id="17" name="Slide Number Placeholder 16">
            <a:extLst>
              <a:ext uri="{FF2B5EF4-FFF2-40B4-BE49-F238E27FC236}">
                <a16:creationId xmlns:a16="http://schemas.microsoft.com/office/drawing/2014/main" id="{23F0E9EF-7599-DF4C-896F-7E7642FC179B}"/>
              </a:ext>
            </a:extLst>
          </p:cNvPr>
          <p:cNvSpPr>
            <a:spLocks noGrp="1"/>
          </p:cNvSpPr>
          <p:nvPr>
            <p:ph type="sldNum" sz="quarter" idx="12"/>
          </p:nvPr>
        </p:nvSpPr>
        <p:spPr/>
        <p:txBody>
          <a:bodyPr/>
          <a:lstStyle/>
          <a:p>
            <a:fld id="{7A9371E9-B35B-0D4C-ACD5-E562B1E40D84}" type="slidenum">
              <a:rPr lang="en-US" smtClean="0"/>
              <a:t>15</a:t>
            </a:fld>
            <a:endParaRPr lang="en-US"/>
          </a:p>
        </p:txBody>
      </p:sp>
      <p:sp>
        <p:nvSpPr>
          <p:cNvPr id="18" name="Rectangle 17">
            <a:extLst>
              <a:ext uri="{FF2B5EF4-FFF2-40B4-BE49-F238E27FC236}">
                <a16:creationId xmlns:a16="http://schemas.microsoft.com/office/drawing/2014/main" id="{C6C7ABE8-8D58-3241-B417-31CEB172D07C}"/>
              </a:ext>
            </a:extLst>
          </p:cNvPr>
          <p:cNvSpPr/>
          <p:nvPr/>
        </p:nvSpPr>
        <p:spPr>
          <a:xfrm>
            <a:off x="762000" y="685800"/>
            <a:ext cx="11062208" cy="369332"/>
          </a:xfrm>
          <a:prstGeom prst="rect">
            <a:avLst/>
          </a:prstGeom>
        </p:spPr>
        <p:txBody>
          <a:bodyPr wrap="square">
            <a:spAutoFit/>
          </a:bodyPr>
          <a:lstStyle/>
          <a:p>
            <a:pPr lvl="0"/>
            <a:r>
              <a:rPr lang="en-US" b="1" dirty="0">
                <a:solidFill>
                  <a:srgbClr val="0070C0"/>
                </a:solidFill>
                <a:latin typeface="Arial" panose="020B0604020202020204" pitchFamily="34" charset="0"/>
                <a:cs typeface="Arial" panose="020B0604020202020204" pitchFamily="34" charset="0"/>
              </a:rPr>
              <a:t>2.6 Simulation for </a:t>
            </a:r>
            <a:r>
              <a:rPr lang="en-US" sz="1600" b="1" dirty="0">
                <a:solidFill>
                  <a:srgbClr val="0070C0"/>
                </a:solidFill>
                <a:latin typeface="Arial" panose="020B0604020202020204" pitchFamily="34" charset="0"/>
                <a:cs typeface="Arial" panose="020B0604020202020204" pitchFamily="34" charset="0"/>
              </a:rPr>
              <a:t>MongoDB individual field encryption</a:t>
            </a:r>
            <a:endParaRPr lang="en-US" sz="16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EB034ED6-3C22-9D4D-8771-2BECB1AA1DB5}"/>
              </a:ext>
            </a:extLst>
          </p:cNvPr>
          <p:cNvSpPr/>
          <p:nvPr/>
        </p:nvSpPr>
        <p:spPr>
          <a:xfrm>
            <a:off x="10174224" y="3680404"/>
            <a:ext cx="990600" cy="1184428"/>
          </a:xfrm>
          <a:prstGeom prst="rect">
            <a:avLst/>
          </a:prstGeom>
          <a:noFill/>
          <a:ln w="28575"/>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651B4DA-A4BE-B64B-A851-51669CA4DEB5}"/>
              </a:ext>
            </a:extLst>
          </p:cNvPr>
          <p:cNvSpPr txBox="1"/>
          <p:nvPr/>
        </p:nvSpPr>
        <p:spPr>
          <a:xfrm>
            <a:off x="2631715" y="2683529"/>
            <a:ext cx="1309974" cy="2585323"/>
          </a:xfrm>
          <a:prstGeom prst="rect">
            <a:avLst/>
          </a:prstGeom>
          <a:noFill/>
        </p:spPr>
        <p:txBody>
          <a:bodyPr wrap="none" rtlCol="0">
            <a:spAutoFit/>
          </a:bodyPr>
          <a:lstStyle/>
          <a:p>
            <a:r>
              <a:rPr lang="en-US" dirty="0">
                <a:solidFill>
                  <a:schemeClr val="bg1"/>
                </a:solidFill>
              </a:rPr>
              <a:t>aes-256-ctr</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aes-256-cbc</a:t>
            </a:r>
          </a:p>
        </p:txBody>
      </p:sp>
      <p:sp>
        <p:nvSpPr>
          <p:cNvPr id="21" name="TextBox 20">
            <a:extLst>
              <a:ext uri="{FF2B5EF4-FFF2-40B4-BE49-F238E27FC236}">
                <a16:creationId xmlns:a16="http://schemas.microsoft.com/office/drawing/2014/main" id="{7FD8BEEA-6F4F-BE45-BF52-114E5F19F0E1}"/>
              </a:ext>
            </a:extLst>
          </p:cNvPr>
          <p:cNvSpPr txBox="1"/>
          <p:nvPr/>
        </p:nvSpPr>
        <p:spPr>
          <a:xfrm>
            <a:off x="7360920" y="1755648"/>
            <a:ext cx="2511585" cy="369332"/>
          </a:xfrm>
          <a:prstGeom prst="rect">
            <a:avLst/>
          </a:prstGeom>
          <a:noFill/>
        </p:spPr>
        <p:txBody>
          <a:bodyPr wrap="none" rtlCol="0">
            <a:spAutoFit/>
          </a:bodyPr>
          <a:lstStyle/>
          <a:p>
            <a:r>
              <a:rPr lang="en-US" dirty="0">
                <a:solidFill>
                  <a:schemeClr val="bg1"/>
                </a:solidFill>
              </a:rPr>
              <a:t>MongoDB Node.js Driver</a:t>
            </a:r>
          </a:p>
        </p:txBody>
      </p:sp>
      <p:cxnSp>
        <p:nvCxnSpPr>
          <p:cNvPr id="32" name="Straight Arrow Connector 31">
            <a:extLst>
              <a:ext uri="{FF2B5EF4-FFF2-40B4-BE49-F238E27FC236}">
                <a16:creationId xmlns:a16="http://schemas.microsoft.com/office/drawing/2014/main" id="{EAF04AF0-1EDE-0748-9C20-0B4D4D79726D}"/>
              </a:ext>
            </a:extLst>
          </p:cNvPr>
          <p:cNvCxnSpPr/>
          <p:nvPr/>
        </p:nvCxnSpPr>
        <p:spPr>
          <a:xfrm flipV="1">
            <a:off x="10067544" y="4946904"/>
            <a:ext cx="448056" cy="4206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966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F5B5BE-681B-224F-A9A9-F9232236BE97}"/>
              </a:ext>
            </a:extLst>
          </p:cNvPr>
          <p:cNvSpPr>
            <a:spLocks noGrp="1"/>
          </p:cNvSpPr>
          <p:nvPr>
            <p:ph type="sldNum" sz="quarter" idx="12"/>
          </p:nvPr>
        </p:nvSpPr>
        <p:spPr/>
        <p:txBody>
          <a:bodyPr/>
          <a:lstStyle/>
          <a:p>
            <a:fld id="{7A9371E9-B35B-0D4C-ACD5-E562B1E40D84}" type="slidenum">
              <a:rPr lang="en-US" smtClean="0"/>
              <a:t>16</a:t>
            </a:fld>
            <a:endParaRPr lang="en-US"/>
          </a:p>
        </p:txBody>
      </p:sp>
      <p:sp>
        <p:nvSpPr>
          <p:cNvPr id="5" name="Rectangle 4">
            <a:extLst>
              <a:ext uri="{FF2B5EF4-FFF2-40B4-BE49-F238E27FC236}">
                <a16:creationId xmlns:a16="http://schemas.microsoft.com/office/drawing/2014/main" id="{E1E1B715-6ECE-9B42-BAC0-C15256CA6ADE}"/>
              </a:ext>
            </a:extLst>
          </p:cNvPr>
          <p:cNvSpPr/>
          <p:nvPr/>
        </p:nvSpPr>
        <p:spPr>
          <a:xfrm>
            <a:off x="762000" y="685800"/>
            <a:ext cx="11062208" cy="2616101"/>
          </a:xfrm>
          <a:prstGeom prst="rect">
            <a:avLst/>
          </a:prstGeom>
        </p:spPr>
        <p:txBody>
          <a:bodyPr wrap="square">
            <a:spAutoFit/>
          </a:bodyPr>
          <a:lstStyle/>
          <a:p>
            <a:pPr lvl="0"/>
            <a:r>
              <a:rPr lang="en-US" b="1" dirty="0">
                <a:solidFill>
                  <a:srgbClr val="0070C0"/>
                </a:solidFill>
                <a:latin typeface="Arial" panose="020B0604020202020204" pitchFamily="34" charset="0"/>
                <a:cs typeface="Arial" panose="020B0604020202020204" pitchFamily="34" charset="0"/>
              </a:rPr>
              <a:t>Summary</a:t>
            </a:r>
          </a:p>
          <a:p>
            <a:pPr lvl="0"/>
            <a:endParaRPr lang="en-US" sz="1600" b="1" dirty="0">
              <a:solidFill>
                <a:srgbClr val="0070C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Times New Roman" panose="02020603050405020304" pitchFamily="18" charset="0"/>
                <a:cs typeface="Arial" panose="020B0604020202020204" pitchFamily="34" charset="0"/>
              </a:rPr>
              <a:t>MySQL and MongoDB use different strategies for data encryption at rest</a:t>
            </a:r>
          </a:p>
          <a:p>
            <a:pPr marL="285750" indent="-285750">
              <a:buFont typeface="Arial" panose="020B0604020202020204" pitchFamily="34" charset="0"/>
              <a:buChar char="•"/>
            </a:pPr>
            <a:r>
              <a:rPr lang="en-US" sz="1600" dirty="0">
                <a:latin typeface="Arial" panose="020B0604020202020204" pitchFamily="34" charset="0"/>
                <a:ea typeface="Times New Roman" panose="02020603050405020304" pitchFamily="18" charset="0"/>
                <a:cs typeface="Arial" panose="020B0604020202020204" pitchFamily="34" charset="0"/>
              </a:rPr>
              <a:t>Enterprise MySQL and MongoDB provide encryption resource services (</a:t>
            </a:r>
            <a:r>
              <a:rPr lang="en-US" sz="1600" dirty="0">
                <a:solidFill>
                  <a:srgbClr val="7030A0"/>
                </a:solidFill>
                <a:latin typeface="Arial" panose="020B0604020202020204" pitchFamily="34" charset="0"/>
                <a:ea typeface="Times New Roman" panose="02020603050405020304" pitchFamily="18" charset="0"/>
                <a:cs typeface="Arial" panose="020B0604020202020204" pitchFamily="34" charset="0"/>
              </a:rPr>
              <a:t>but with cost</a:t>
            </a:r>
            <a:r>
              <a:rPr lang="en-US" sz="1600" dirty="0">
                <a:latin typeface="Arial" panose="020B0604020202020204" pitchFamily="34" charset="0"/>
                <a:ea typeface="Times New Roman" panose="02020603050405020304" pitchFamily="18" charset="0"/>
                <a:cs typeface="Arial" panose="020B0604020202020204" pitchFamily="34" charset="0"/>
              </a:rPr>
              <a:t>)</a:t>
            </a:r>
          </a:p>
          <a:p>
            <a:pPr marL="285750" indent="-285750">
              <a:buFont typeface="Arial" panose="020B0604020202020204" pitchFamily="34" charset="0"/>
              <a:buChar char="•"/>
            </a:pPr>
            <a:r>
              <a:rPr lang="en-US" sz="1600" dirty="0">
                <a:latin typeface="Arial" panose="020B0604020202020204" pitchFamily="34" charset="0"/>
                <a:ea typeface="Times New Roman" panose="02020603050405020304" pitchFamily="18" charset="0"/>
                <a:cs typeface="Arial" panose="020B0604020202020204" pitchFamily="34" charset="0"/>
              </a:rPr>
              <a:t>Individual field encryption in MySQL GPL Workbench is easier than in MongoDB Community Edition</a:t>
            </a:r>
          </a:p>
          <a:p>
            <a:pPr lvl="0"/>
            <a:endParaRPr lang="en-US" sz="1600" dirty="0">
              <a:latin typeface="Arial" panose="020B0604020202020204" pitchFamily="34" charset="0"/>
              <a:cs typeface="Arial" panose="020B0604020202020204" pitchFamily="34" charset="0"/>
            </a:endParaRPr>
          </a:p>
          <a:p>
            <a:pPr lvl="0"/>
            <a:endParaRPr lang="en-US" sz="1600" dirty="0">
              <a:latin typeface="Arial" panose="020B0604020202020204" pitchFamily="34" charset="0"/>
              <a:cs typeface="Arial" panose="020B0604020202020204" pitchFamily="34" charset="0"/>
            </a:endParaRPr>
          </a:p>
          <a:p>
            <a:r>
              <a:rPr lang="en-US" b="1" dirty="0">
                <a:solidFill>
                  <a:srgbClr val="0070C0"/>
                </a:solidFill>
                <a:latin typeface="Arial" panose="020B0604020202020204" pitchFamily="34" charset="0"/>
                <a:cs typeface="Arial" panose="020B0604020202020204" pitchFamily="34" charset="0"/>
              </a:rPr>
              <a:t>Acknowledgements</a:t>
            </a:r>
          </a:p>
          <a:p>
            <a:endParaRPr lang="en-US" sz="1600" dirty="0">
              <a:latin typeface="Arial" panose="020B0604020202020204" pitchFamily="34" charset="0"/>
              <a:cs typeface="Arial" panose="020B0604020202020204" pitchFamily="34" charset="0"/>
            </a:endParaRPr>
          </a:p>
          <a:p>
            <a:pPr lvl="0"/>
            <a:r>
              <a:rPr lang="en-US" sz="1600" b="1" dirty="0">
                <a:latin typeface="Arial" panose="020B0604020202020204" pitchFamily="34" charset="0"/>
                <a:cs typeface="Arial" panose="020B0604020202020204" pitchFamily="34" charset="0"/>
              </a:rPr>
              <a:t>Raghuram Srinivas </a:t>
            </a:r>
            <a:r>
              <a:rPr lang="en-US" sz="1600" dirty="0">
                <a:latin typeface="Arial" panose="020B0604020202020204" pitchFamily="34" charset="0"/>
                <a:cs typeface="Arial" panose="020B0604020202020204" pitchFamily="34" charset="0"/>
              </a:rPr>
              <a:t>and all classmates in MSDS 7330 File Organization and Database Management 401</a:t>
            </a:r>
          </a:p>
        </p:txBody>
      </p:sp>
    </p:spTree>
    <p:extLst>
      <p:ext uri="{BB962C8B-B14F-4D97-AF65-F5344CB8AC3E}">
        <p14:creationId xmlns:p14="http://schemas.microsoft.com/office/powerpoint/2010/main" val="62169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9A051C-97AE-744E-80FE-B2F7C1682131}"/>
              </a:ext>
            </a:extLst>
          </p:cNvPr>
          <p:cNvSpPr/>
          <p:nvPr/>
        </p:nvSpPr>
        <p:spPr>
          <a:xfrm>
            <a:off x="767833" y="697118"/>
            <a:ext cx="11256810" cy="5921621"/>
          </a:xfrm>
          <a:prstGeom prst="rect">
            <a:avLst/>
          </a:prstGeom>
        </p:spPr>
        <p:txBody>
          <a:bodyPr wrap="square">
            <a:spAutoFit/>
          </a:bodyPr>
          <a:lstStyle/>
          <a:p>
            <a:r>
              <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rPr>
              <a:t>MSDS 7330 Term Project Outline</a:t>
            </a:r>
          </a:p>
          <a:p>
            <a:endPar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r>
              <a:rPr lang="en-US" sz="1600" b="1" dirty="0">
                <a:solidFill>
                  <a:srgbClr val="0070C0"/>
                </a:solidFill>
                <a:latin typeface="Arial" panose="020B0604020202020204" pitchFamily="34" charset="0"/>
                <a:ea typeface="Times New Roman" panose="02020603050405020304" pitchFamily="18" charset="0"/>
                <a:cs typeface="Arial" panose="020B0604020202020204" pitchFamily="34" charset="0"/>
              </a:rPr>
              <a:t>Introduction</a:t>
            </a:r>
          </a:p>
          <a:p>
            <a:pPr lvl="1"/>
            <a:r>
              <a:rPr lang="en-US" sz="1600" dirty="0">
                <a:latin typeface="Arial" panose="020B0604020202020204" pitchFamily="34" charset="0"/>
                <a:ea typeface="Times New Roman" panose="02020603050405020304" pitchFamily="18" charset="0"/>
                <a:cs typeface="Arial" panose="020B0604020202020204" pitchFamily="34" charset="0"/>
              </a:rPr>
              <a:t>What is Encryption at Rest?</a:t>
            </a:r>
            <a:r>
              <a:rPr lang="en-US" sz="1600" dirty="0">
                <a:latin typeface="Arial" panose="020B0604020202020204" pitchFamily="34" charset="0"/>
                <a:cs typeface="Arial" panose="020B0604020202020204" pitchFamily="34" charset="0"/>
              </a:rPr>
              <a:t> </a:t>
            </a:r>
          </a:p>
          <a:p>
            <a:pPr lvl="1"/>
            <a:r>
              <a:rPr lang="en-US" sz="1600" dirty="0">
                <a:latin typeface="Arial" panose="020B0604020202020204" pitchFamily="34" charset="0"/>
                <a:cs typeface="Arial" panose="020B0604020202020204" pitchFamily="34" charset="0"/>
              </a:rPr>
              <a:t>Why do we need data encrypted?</a:t>
            </a:r>
          </a:p>
          <a:p>
            <a:endParaRPr lang="en-US" sz="1600" dirty="0">
              <a:latin typeface="Arial" panose="020B0604020202020204" pitchFamily="34" charset="0"/>
              <a:ea typeface="Times New Roman" panose="02020603050405020304" pitchFamily="18" charset="0"/>
              <a:cs typeface="Arial" panose="020B0604020202020204" pitchFamily="34" charset="0"/>
            </a:endParaRPr>
          </a:p>
          <a:p>
            <a:r>
              <a:rPr lang="en-US" sz="1600" b="1" dirty="0">
                <a:solidFill>
                  <a:srgbClr val="0070C0"/>
                </a:solidFill>
                <a:latin typeface="Arial" panose="020B0604020202020204" pitchFamily="34" charset="0"/>
                <a:ea typeface="Times New Roman" panose="02020603050405020304" pitchFamily="18" charset="0"/>
                <a:cs typeface="Arial" panose="020B0604020202020204" pitchFamily="34" charset="0"/>
              </a:rPr>
              <a:t>MySQL</a:t>
            </a:r>
          </a:p>
          <a:p>
            <a:pPr lvl="1"/>
            <a:r>
              <a:rPr lang="en-US" sz="1600" dirty="0">
                <a:latin typeface="Arial" panose="020B0604020202020204" pitchFamily="34" charset="0"/>
                <a:ea typeface="Times New Roman" panose="02020603050405020304" pitchFamily="18" charset="0"/>
                <a:cs typeface="Arial" panose="020B0604020202020204" pitchFamily="34" charset="0"/>
              </a:rPr>
              <a:t>1.1 MySQL Versions</a:t>
            </a:r>
          </a:p>
          <a:p>
            <a:pPr lvl="1"/>
            <a:r>
              <a:rPr lang="en-US" sz="1600" dirty="0">
                <a:latin typeface="Arial" panose="020B0604020202020204" pitchFamily="34" charset="0"/>
                <a:ea typeface="Times New Roman" panose="02020603050405020304" pitchFamily="18" charset="0"/>
                <a:cs typeface="Arial" panose="020B0604020202020204" pitchFamily="34" charset="0"/>
              </a:rPr>
              <a:t>1.2  General Data Encryption Methods in MySQL</a:t>
            </a:r>
          </a:p>
          <a:p>
            <a:pPr lvl="1"/>
            <a:r>
              <a:rPr lang="en-US" sz="1600" dirty="0">
                <a:latin typeface="Arial" panose="020B0604020202020204" pitchFamily="34" charset="0"/>
                <a:ea typeface="Times New Roman" panose="02020603050405020304" pitchFamily="18" charset="0"/>
                <a:cs typeface="Arial" panose="020B0604020202020204" pitchFamily="34" charset="0"/>
              </a:rPr>
              <a:t>1.3  Data Encryption Methods in MySQL Workbench</a:t>
            </a:r>
          </a:p>
          <a:p>
            <a:pPr lvl="1"/>
            <a:r>
              <a:rPr lang="en-US" sz="1600" dirty="0">
                <a:latin typeface="Arial" panose="020B0604020202020204" pitchFamily="34" charset="0"/>
                <a:ea typeface="Times New Roman" panose="02020603050405020304" pitchFamily="18" charset="0"/>
                <a:cs typeface="Arial" panose="020B0604020202020204" pitchFamily="34" charset="0"/>
              </a:rPr>
              <a:t>1.4  Simulation 1: </a:t>
            </a:r>
            <a:r>
              <a:rPr lang="en-US" sz="1600" dirty="0">
                <a:latin typeface="Arial" panose="020B0604020202020204" pitchFamily="34" charset="0"/>
                <a:cs typeface="Arial" panose="020B0604020202020204" pitchFamily="34" charset="0"/>
              </a:rPr>
              <a:t>Turn on SSL encryption and test connection between client and server</a:t>
            </a:r>
            <a:endParaRPr lang="en-US" sz="1600" dirty="0">
              <a:latin typeface="Arial" panose="020B0604020202020204" pitchFamily="34" charset="0"/>
              <a:ea typeface="Times New Roman" panose="02020603050405020304" pitchFamily="18" charset="0"/>
              <a:cs typeface="Arial" panose="020B0604020202020204" pitchFamily="34" charset="0"/>
            </a:endParaRPr>
          </a:p>
          <a:p>
            <a:pPr lvl="1">
              <a:lnSpc>
                <a:spcPct val="115000"/>
              </a:lnSpc>
            </a:pPr>
            <a:r>
              <a:rPr lang="en-US" sz="1600" dirty="0">
                <a:latin typeface="Arial" panose="020B0604020202020204" pitchFamily="34" charset="0"/>
                <a:ea typeface="Times New Roman" panose="02020603050405020304" pitchFamily="18" charset="0"/>
                <a:cs typeface="Arial" panose="020B0604020202020204" pitchFamily="34" charset="0"/>
              </a:rPr>
              <a:t>1.5  Simulation 2: </a:t>
            </a:r>
            <a:r>
              <a:rPr lang="en-US" sz="1600" dirty="0">
                <a:latin typeface="Arial" panose="020B0604020202020204" pitchFamily="34" charset="0"/>
                <a:cs typeface="Arial" panose="020B0604020202020204" pitchFamily="34" charset="0"/>
              </a:rPr>
              <a:t>Encrypt individual fields with AES</a:t>
            </a:r>
            <a:endParaRPr lang="en-US" sz="1600" dirty="0">
              <a:latin typeface="Arial" panose="020B0604020202020204" pitchFamily="34" charset="0"/>
              <a:ea typeface="Times New Roman" panose="02020603050405020304" pitchFamily="18" charset="0"/>
              <a:cs typeface="Arial" panose="020B0604020202020204" pitchFamily="34" charset="0"/>
            </a:endParaRPr>
          </a:p>
          <a:p>
            <a:pPr lvl="1">
              <a:lnSpc>
                <a:spcPct val="115000"/>
              </a:lnSpc>
            </a:pPr>
            <a:r>
              <a:rPr lang="en-US" sz="1600" dirty="0">
                <a:latin typeface="Arial" panose="020B0604020202020204" pitchFamily="34" charset="0"/>
                <a:ea typeface="Times New Roman" panose="02020603050405020304" pitchFamily="18" charset="0"/>
                <a:cs typeface="Arial" panose="020B0604020202020204" pitchFamily="34" charset="0"/>
              </a:rPr>
              <a:t>1.6  Simulation 3: </a:t>
            </a:r>
            <a:r>
              <a:rPr lang="en-US" sz="1600" dirty="0">
                <a:latin typeface="Arial" panose="020B0604020202020204" pitchFamily="34" charset="0"/>
                <a:cs typeface="Arial" panose="020B0604020202020204" pitchFamily="34" charset="0"/>
              </a:rPr>
              <a:t>Encrypt individual fields with MD5</a:t>
            </a:r>
            <a:endParaRPr lang="en-US" sz="1600" dirty="0">
              <a:latin typeface="Arial" panose="020B0604020202020204" pitchFamily="34" charset="0"/>
              <a:ea typeface="Times New Roman" panose="02020603050405020304" pitchFamily="18" charset="0"/>
              <a:cs typeface="Arial" panose="020B0604020202020204" pitchFamily="34" charset="0"/>
            </a:endParaRPr>
          </a:p>
          <a:p>
            <a:endParaRPr lang="en-US" dirty="0">
              <a:latin typeface="Arial" panose="020B0604020202020204" pitchFamily="34" charset="0"/>
              <a:ea typeface="Times New Roman" panose="02020603050405020304" pitchFamily="18" charset="0"/>
              <a:cs typeface="Arial" panose="020B0604020202020204" pitchFamily="34" charset="0"/>
            </a:endParaRPr>
          </a:p>
          <a:p>
            <a:r>
              <a:rPr lang="en-US" sz="1600" b="1" dirty="0">
                <a:solidFill>
                  <a:srgbClr val="0070C0"/>
                </a:solidFill>
                <a:latin typeface="Arial" panose="020B0604020202020204" pitchFamily="34" charset="0"/>
                <a:ea typeface="Times New Roman" panose="02020603050405020304" pitchFamily="18" charset="0"/>
                <a:cs typeface="Arial" panose="020B0604020202020204" pitchFamily="34" charset="0"/>
              </a:rPr>
              <a:t>MongoDB</a:t>
            </a:r>
          </a:p>
          <a:p>
            <a:pPr lvl="1"/>
            <a:r>
              <a:rPr lang="en-US" sz="1600" dirty="0">
                <a:latin typeface="Arial" panose="020B0604020202020204" pitchFamily="34" charset="0"/>
                <a:ea typeface="Times New Roman" panose="02020603050405020304" pitchFamily="18" charset="0"/>
                <a:cs typeface="Arial" panose="020B0604020202020204" pitchFamily="34" charset="0"/>
              </a:rPr>
              <a:t>2.1 MongoDB Versions</a:t>
            </a:r>
          </a:p>
          <a:p>
            <a:pPr lvl="1"/>
            <a:r>
              <a:rPr lang="en-US" sz="1600" dirty="0">
                <a:latin typeface="Arial" panose="020B0604020202020204" pitchFamily="34" charset="0"/>
                <a:ea typeface="Times New Roman" panose="02020603050405020304" pitchFamily="18" charset="0"/>
                <a:cs typeface="Arial" panose="020B0604020202020204" pitchFamily="34" charset="0"/>
              </a:rPr>
              <a:t>2.2 Data Encryption Methods in MongoDB</a:t>
            </a:r>
          </a:p>
          <a:p>
            <a:pPr lvl="1"/>
            <a:r>
              <a:rPr lang="en-US" sz="1600" dirty="0">
                <a:latin typeface="Arial" panose="020B0604020202020204" pitchFamily="34" charset="0"/>
                <a:cs typeface="Arial" panose="020B0604020202020204" pitchFamily="34" charset="0"/>
              </a:rPr>
              <a:t>2.3 Encryption at Rest in MongoDB Atlas </a:t>
            </a:r>
          </a:p>
          <a:p>
            <a:pPr lvl="1"/>
            <a:r>
              <a:rPr lang="en-US" sz="1600" dirty="0">
                <a:latin typeface="Arial" panose="020B0604020202020204" pitchFamily="34" charset="0"/>
                <a:cs typeface="Arial" panose="020B0604020202020204" pitchFamily="34" charset="0"/>
              </a:rPr>
              <a:t>2.4 Encryption at Rest in </a:t>
            </a:r>
            <a:r>
              <a:rPr lang="en-US" sz="1600" dirty="0">
                <a:latin typeface="Arial" panose="020B0604020202020204" pitchFamily="34" charset="0"/>
                <a:ea typeface="Times New Roman" panose="02020603050405020304" pitchFamily="18" charset="0"/>
                <a:cs typeface="Arial" panose="020B0604020202020204" pitchFamily="34" charset="0"/>
              </a:rPr>
              <a:t>MongoDB Community Edition</a:t>
            </a:r>
          </a:p>
          <a:p>
            <a:pPr lvl="1"/>
            <a:r>
              <a:rPr lang="en-US" sz="1600" dirty="0">
                <a:latin typeface="Arial" panose="020B0604020202020204" pitchFamily="34" charset="0"/>
                <a:ea typeface="Times New Roman" panose="02020603050405020304" pitchFamily="18" charset="0"/>
                <a:cs typeface="Arial" panose="020B0604020202020204" pitchFamily="34" charset="0"/>
              </a:rPr>
              <a:t>2.5 Methods for MongoDB individual field encryption </a:t>
            </a:r>
          </a:p>
          <a:p>
            <a:pPr lvl="1"/>
            <a:r>
              <a:rPr lang="en-US" sz="1600" dirty="0">
                <a:latin typeface="Arial" panose="020B0604020202020204" pitchFamily="34" charset="0"/>
                <a:ea typeface="Times New Roman" panose="02020603050405020304" pitchFamily="18" charset="0"/>
                <a:cs typeface="Arial" panose="020B0604020202020204" pitchFamily="34" charset="0"/>
              </a:rPr>
              <a:t>2.6 Simulation for MongoDB individual field encryption</a:t>
            </a:r>
          </a:p>
          <a:p>
            <a:pPr lvl="1"/>
            <a:endParaRPr lang="en-US" sz="1600" dirty="0">
              <a:latin typeface="Arial" panose="020B0604020202020204" pitchFamily="34" charset="0"/>
              <a:ea typeface="Times New Roman" panose="02020603050405020304" pitchFamily="18" charset="0"/>
              <a:cs typeface="Arial" panose="020B0604020202020204" pitchFamily="34" charset="0"/>
            </a:endParaRPr>
          </a:p>
          <a:p>
            <a:r>
              <a:rPr lang="en-US" sz="1600" b="1" dirty="0">
                <a:solidFill>
                  <a:srgbClr val="0070C0"/>
                </a:solidFill>
                <a:latin typeface="Arial" panose="020B0604020202020204" pitchFamily="34" charset="0"/>
                <a:ea typeface="Times New Roman" panose="02020603050405020304" pitchFamily="18" charset="0"/>
                <a:cs typeface="Arial" panose="020B0604020202020204" pitchFamily="34" charset="0"/>
              </a:rPr>
              <a:t>Summary</a:t>
            </a:r>
            <a:endParaRPr lang="en-US" sz="1600" dirty="0">
              <a:latin typeface="Arial" panose="020B0604020202020204" pitchFamily="34" charset="0"/>
              <a:ea typeface="Times New Roman" panose="02020603050405020304" pitchFamily="18" charset="0"/>
              <a:cs typeface="Arial" panose="020B0604020202020204" pitchFamily="34" charset="0"/>
            </a:endParaRPr>
          </a:p>
        </p:txBody>
      </p:sp>
      <p:sp>
        <p:nvSpPr>
          <p:cNvPr id="3" name="Slide Number Placeholder 2">
            <a:extLst>
              <a:ext uri="{FF2B5EF4-FFF2-40B4-BE49-F238E27FC236}">
                <a16:creationId xmlns:a16="http://schemas.microsoft.com/office/drawing/2014/main" id="{332A4603-31FF-ED47-B52C-48C9C17A96BB}"/>
              </a:ext>
            </a:extLst>
          </p:cNvPr>
          <p:cNvSpPr>
            <a:spLocks noGrp="1"/>
          </p:cNvSpPr>
          <p:nvPr>
            <p:ph type="sldNum" sz="quarter" idx="12"/>
          </p:nvPr>
        </p:nvSpPr>
        <p:spPr/>
        <p:txBody>
          <a:bodyPr/>
          <a:lstStyle/>
          <a:p>
            <a:fld id="{7A9371E9-B35B-0D4C-ACD5-E562B1E40D84}" type="slidenum">
              <a:rPr lang="en-US" smtClean="0"/>
              <a:t>2</a:t>
            </a:fld>
            <a:endParaRPr lang="en-US"/>
          </a:p>
        </p:txBody>
      </p:sp>
    </p:spTree>
    <p:extLst>
      <p:ext uri="{BB962C8B-B14F-4D97-AF65-F5344CB8AC3E}">
        <p14:creationId xmlns:p14="http://schemas.microsoft.com/office/powerpoint/2010/main" val="291966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0306E9-F3D1-A148-BFD3-746AC99A77BA}"/>
              </a:ext>
            </a:extLst>
          </p:cNvPr>
          <p:cNvSpPr/>
          <p:nvPr/>
        </p:nvSpPr>
        <p:spPr>
          <a:xfrm>
            <a:off x="762000" y="685800"/>
            <a:ext cx="6504495" cy="5170646"/>
          </a:xfrm>
          <a:prstGeom prst="rect">
            <a:avLst/>
          </a:prstGeom>
        </p:spPr>
        <p:txBody>
          <a:bodyPr wrap="square">
            <a:spAutoFit/>
          </a:bodyPr>
          <a:lstStyle/>
          <a:p>
            <a:r>
              <a:rPr lang="en-US" sz="2000" b="1" dirty="0">
                <a:solidFill>
                  <a:srgbClr val="0070C0"/>
                </a:solidFill>
                <a:latin typeface="Arial" panose="020B0604020202020204" pitchFamily="34" charset="0"/>
                <a:ea typeface="Times New Roman" panose="02020603050405020304" pitchFamily="18" charset="0"/>
                <a:cs typeface="Arial" panose="020B0604020202020204" pitchFamily="34" charset="0"/>
              </a:rPr>
              <a:t>Introduction</a:t>
            </a:r>
          </a:p>
          <a:p>
            <a:endParaRPr lang="en-US" sz="1100"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endParaRPr lang="en-US" sz="1100"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lvl="1"/>
            <a:r>
              <a:rPr lang="en-US" sz="1600" b="1" dirty="0">
                <a:latin typeface="Arial" panose="020B0604020202020204" pitchFamily="34" charset="0"/>
                <a:ea typeface="Times New Roman" panose="02020603050405020304" pitchFamily="18" charset="0"/>
                <a:cs typeface="Arial" panose="020B0604020202020204" pitchFamily="34" charset="0"/>
              </a:rPr>
              <a:t>1. What is Encryption at Rest?</a:t>
            </a:r>
          </a:p>
          <a:p>
            <a:pPr lvl="1"/>
            <a:endParaRPr lang="en-US" sz="1600"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marL="742950" lvl="1" indent="-285750">
              <a:buFont typeface="Wingdings" pitchFamily="2" charset="2"/>
              <a:buChar char="v"/>
            </a:pPr>
            <a:r>
              <a:rPr lang="en-US" sz="1600" dirty="0">
                <a:latin typeface="Arial" panose="020B0604020202020204" pitchFamily="34" charset="0"/>
                <a:ea typeface="Times New Roman" panose="02020603050405020304" pitchFamily="18" charset="0"/>
                <a:cs typeface="Arial" panose="020B0604020202020204" pitchFamily="34" charset="0"/>
              </a:rPr>
              <a:t>Data at rest generally refers to the data that is stored in persistent storage (e. g. disk, tape, database, etc.)</a:t>
            </a:r>
            <a:endParaRPr lang="en-US" sz="1600" dirty="0">
              <a:latin typeface="Arial" panose="020B0604020202020204" pitchFamily="34" charset="0"/>
              <a:cs typeface="Arial" panose="020B0604020202020204" pitchFamily="34" charset="0"/>
            </a:endParaRPr>
          </a:p>
          <a:p>
            <a:pPr marL="742950" lvl="1" indent="-285750">
              <a:buFont typeface="Wingdings" pitchFamily="2" charset="2"/>
              <a:buChar char="v"/>
            </a:pPr>
            <a:r>
              <a:rPr lang="en-US" sz="1600" dirty="0">
                <a:latin typeface="Arial" panose="020B0604020202020204" pitchFamily="34" charset="0"/>
                <a:cs typeface="Arial" panose="020B0604020202020204" pitchFamily="34" charset="0"/>
              </a:rPr>
              <a:t>Encryption at rest can be achieved at 4 levels (</a:t>
            </a:r>
            <a:r>
              <a:rPr lang="en-US" sz="1600" dirty="0">
                <a:solidFill>
                  <a:srgbClr val="7030A0"/>
                </a:solidFill>
                <a:latin typeface="Arial" panose="020B0604020202020204" pitchFamily="34" charset="0"/>
                <a:cs typeface="Arial" panose="020B0604020202020204" pitchFamily="34" charset="0"/>
              </a:rPr>
              <a:t>hardware, filesystem, database, or application</a:t>
            </a:r>
            <a:r>
              <a:rPr lang="en-US" sz="1600" dirty="0">
                <a:latin typeface="Arial" panose="020B0604020202020204" pitchFamily="34" charset="0"/>
                <a:cs typeface="Arial" panose="020B0604020202020204" pitchFamily="34" charset="0"/>
              </a:rPr>
              <a:t>) </a:t>
            </a:r>
          </a:p>
          <a:p>
            <a:pPr marL="742950" lvl="1" indent="-285750">
              <a:buFont typeface="Wingdings" pitchFamily="2" charset="2"/>
              <a:buChar char="v"/>
            </a:pPr>
            <a:r>
              <a:rPr lang="en-US" sz="1600" dirty="0">
                <a:latin typeface="Arial" panose="020B0604020202020204" pitchFamily="34" charset="0"/>
                <a:cs typeface="Arial" panose="020B0604020202020204" pitchFamily="34" charset="0"/>
              </a:rPr>
              <a:t>Encryption data on the network is known as “Data-in-Motion Encryption” (e.g. </a:t>
            </a:r>
            <a:r>
              <a:rPr lang="en-US" sz="1600" dirty="0">
                <a:solidFill>
                  <a:srgbClr val="7030A0"/>
                </a:solidFill>
                <a:latin typeface="Arial" panose="020B0604020202020204" pitchFamily="34" charset="0"/>
                <a:cs typeface="Arial" panose="020B0604020202020204" pitchFamily="34" charset="0"/>
              </a:rPr>
              <a:t>TLS/SSL</a:t>
            </a:r>
            <a:r>
              <a:rPr lang="en-US" sz="1600" dirty="0">
                <a:latin typeface="Arial" panose="020B0604020202020204" pitchFamily="34" charset="0"/>
                <a:cs typeface="Arial" panose="020B0604020202020204" pitchFamily="34" charset="0"/>
              </a:rPr>
              <a:t>)</a:t>
            </a:r>
          </a:p>
          <a:p>
            <a:pPr lvl="1"/>
            <a:endParaRPr lang="en-US" sz="1600" b="1" dirty="0">
              <a:latin typeface="Arial" panose="020B0604020202020204" pitchFamily="34" charset="0"/>
              <a:cs typeface="Arial" panose="020B0604020202020204" pitchFamily="34" charset="0"/>
            </a:endParaRPr>
          </a:p>
          <a:p>
            <a:pPr lvl="1"/>
            <a:endParaRPr lang="en-US" sz="1600" b="1" dirty="0">
              <a:solidFill>
                <a:srgbClr val="0070C0"/>
              </a:solidFill>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2. Why do we need data encrypted?</a:t>
            </a:r>
            <a:r>
              <a:rPr lang="en-US" sz="1600" dirty="0">
                <a:latin typeface="Arial" panose="020B0604020202020204" pitchFamily="34" charset="0"/>
                <a:ea typeface="Times New Roman" panose="02020603050405020304" pitchFamily="18" charset="0"/>
                <a:cs typeface="Arial" panose="020B0604020202020204" pitchFamily="34" charset="0"/>
              </a:rPr>
              <a:t> </a:t>
            </a:r>
          </a:p>
          <a:p>
            <a:pPr marL="742950" lvl="1" indent="-285750">
              <a:buFont typeface="Wingdings" pitchFamily="2" charset="2"/>
              <a:buChar char="Ø"/>
            </a:pPr>
            <a:endParaRPr lang="en-US" sz="1600"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marL="742950" lvl="1" indent="-285750">
              <a:buFont typeface="Wingdings" pitchFamily="2" charset="2"/>
              <a:buChar char="Ø"/>
            </a:pPr>
            <a:r>
              <a:rPr lang="en-US" sz="1600" dirty="0">
                <a:latin typeface="Arial" panose="020B0604020202020204" pitchFamily="34" charset="0"/>
                <a:ea typeface="Times New Roman" panose="02020603050405020304" pitchFamily="18" charset="0"/>
                <a:cs typeface="Arial" panose="020B0604020202020204" pitchFamily="34" charset="0"/>
              </a:rPr>
              <a:t>Regulatory compliance for handling and storing regulated or sensitive data (e.g. HIPPA, etc.)</a:t>
            </a:r>
          </a:p>
          <a:p>
            <a:pPr marL="742950" lvl="1" indent="-285750">
              <a:buFont typeface="Wingdings" pitchFamily="2" charset="2"/>
              <a:buChar char="Ø"/>
            </a:pPr>
            <a:r>
              <a:rPr lang="en-US" sz="1600" dirty="0">
                <a:latin typeface="Arial" panose="020B0604020202020204" pitchFamily="34" charset="0"/>
                <a:ea typeface="Times New Roman" panose="02020603050405020304" pitchFamily="18" charset="0"/>
                <a:cs typeface="Arial" panose="020B0604020202020204" pitchFamily="34" charset="0"/>
              </a:rPr>
              <a:t>Internal compliance policy to protect sensitive data (e. g. SSNs, credit card numbers etc.)</a:t>
            </a:r>
          </a:p>
          <a:p>
            <a:pPr marL="742950" lvl="1" indent="-285750">
              <a:buFont typeface="Wingdings" pitchFamily="2" charset="2"/>
              <a:buChar char="Ø"/>
            </a:pPr>
            <a:r>
              <a:rPr lang="en-US" sz="1600" dirty="0">
                <a:latin typeface="Arial" panose="020B0604020202020204" pitchFamily="34" charset="0"/>
                <a:ea typeface="Times New Roman" panose="02020603050405020304" pitchFamily="18" charset="0"/>
                <a:cs typeface="Arial" panose="020B0604020202020204" pitchFamily="34" charset="0"/>
              </a:rPr>
              <a:t>Secure private data (</a:t>
            </a:r>
            <a:r>
              <a:rPr lang="en-US" sz="1600" dirty="0">
                <a:solidFill>
                  <a:srgbClr val="C00000"/>
                </a:solidFill>
                <a:latin typeface="Arial" panose="020B0604020202020204" pitchFamily="34" charset="0"/>
                <a:ea typeface="Times New Roman" panose="02020603050405020304" pitchFamily="18" charset="0"/>
                <a:cs typeface="Arial" panose="020B0604020202020204" pitchFamily="34" charset="0"/>
              </a:rPr>
              <a:t>Encryption is hard and often ignored?</a:t>
            </a:r>
            <a:r>
              <a:rPr lang="en-US" sz="1600" dirty="0">
                <a:latin typeface="Arial" panose="020B0604020202020204" pitchFamily="34" charset="0"/>
                <a:ea typeface="Times New Roman" panose="02020603050405020304" pitchFamily="18" charset="0"/>
                <a:cs typeface="Arial" panose="020B0604020202020204" pitchFamily="34" charset="0"/>
              </a:rPr>
              <a:t>)</a:t>
            </a:r>
          </a:p>
          <a:p>
            <a:pPr marL="742950" lvl="1" indent="-285750">
              <a:buFont typeface="Wingdings" pitchFamily="2" charset="2"/>
              <a:buChar char="Ø"/>
            </a:pPr>
            <a:r>
              <a:rPr lang="en-US" sz="1600" dirty="0">
                <a:latin typeface="Arial" panose="020B0604020202020204" pitchFamily="34" charset="0"/>
                <a:ea typeface="Times New Roman" panose="02020603050405020304" pitchFamily="18" charset="0"/>
                <a:cs typeface="Arial" panose="020B0604020202020204" pitchFamily="34" charset="0"/>
              </a:rPr>
              <a:t>Cyber defense</a:t>
            </a:r>
          </a:p>
        </p:txBody>
      </p:sp>
      <p:sp>
        <p:nvSpPr>
          <p:cNvPr id="5" name="Slide Number Placeholder 4">
            <a:extLst>
              <a:ext uri="{FF2B5EF4-FFF2-40B4-BE49-F238E27FC236}">
                <a16:creationId xmlns:a16="http://schemas.microsoft.com/office/drawing/2014/main" id="{C76D8FC9-AEB6-5147-A3E0-90DE3D33295A}"/>
              </a:ext>
            </a:extLst>
          </p:cNvPr>
          <p:cNvSpPr>
            <a:spLocks noGrp="1"/>
          </p:cNvSpPr>
          <p:nvPr>
            <p:ph type="sldNum" sz="quarter" idx="12"/>
          </p:nvPr>
        </p:nvSpPr>
        <p:spPr/>
        <p:txBody>
          <a:bodyPr/>
          <a:lstStyle/>
          <a:p>
            <a:fld id="{7A9371E9-B35B-0D4C-ACD5-E562B1E40D84}" type="slidenum">
              <a:rPr lang="en-US" smtClean="0"/>
              <a:t>3</a:t>
            </a:fld>
            <a:endParaRPr lang="en-US"/>
          </a:p>
        </p:txBody>
      </p:sp>
      <p:pic>
        <p:nvPicPr>
          <p:cNvPr id="4" name="Picture 3">
            <a:extLst>
              <a:ext uri="{FF2B5EF4-FFF2-40B4-BE49-F238E27FC236}">
                <a16:creationId xmlns:a16="http://schemas.microsoft.com/office/drawing/2014/main" id="{8B4A50D9-6D40-B243-A4FA-BE57DCD2B7B1}"/>
              </a:ext>
            </a:extLst>
          </p:cNvPr>
          <p:cNvPicPr>
            <a:picLocks noChangeAspect="1"/>
          </p:cNvPicPr>
          <p:nvPr/>
        </p:nvPicPr>
        <p:blipFill>
          <a:blip r:embed="rId3"/>
          <a:stretch>
            <a:fillRect/>
          </a:stretch>
        </p:blipFill>
        <p:spPr>
          <a:xfrm>
            <a:off x="7266495" y="2003830"/>
            <a:ext cx="4087305" cy="2534586"/>
          </a:xfrm>
          <a:prstGeom prst="rect">
            <a:avLst/>
          </a:prstGeom>
        </p:spPr>
      </p:pic>
    </p:spTree>
    <p:extLst>
      <p:ext uri="{BB962C8B-B14F-4D97-AF65-F5344CB8AC3E}">
        <p14:creationId xmlns:p14="http://schemas.microsoft.com/office/powerpoint/2010/main" val="318388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5F9D9D-DC93-B24E-9C6C-38AF4F358CD3}"/>
              </a:ext>
            </a:extLst>
          </p:cNvPr>
          <p:cNvSpPr>
            <a:spLocks noGrp="1"/>
          </p:cNvSpPr>
          <p:nvPr>
            <p:ph type="sldNum" sz="quarter" idx="12"/>
          </p:nvPr>
        </p:nvSpPr>
        <p:spPr/>
        <p:txBody>
          <a:bodyPr/>
          <a:lstStyle/>
          <a:p>
            <a:fld id="{7A9371E9-B35B-0D4C-ACD5-E562B1E40D84}" type="slidenum">
              <a:rPr lang="en-US" smtClean="0"/>
              <a:t>4</a:t>
            </a:fld>
            <a:endParaRPr lang="en-US"/>
          </a:p>
        </p:txBody>
      </p:sp>
      <p:sp>
        <p:nvSpPr>
          <p:cNvPr id="6" name="Rectangle 5">
            <a:extLst>
              <a:ext uri="{FF2B5EF4-FFF2-40B4-BE49-F238E27FC236}">
                <a16:creationId xmlns:a16="http://schemas.microsoft.com/office/drawing/2014/main" id="{2F71FB37-BDB4-DE4E-A21E-A92BA9CC4810}"/>
              </a:ext>
            </a:extLst>
          </p:cNvPr>
          <p:cNvSpPr/>
          <p:nvPr/>
        </p:nvSpPr>
        <p:spPr>
          <a:xfrm>
            <a:off x="762000" y="685800"/>
            <a:ext cx="9635765" cy="4154984"/>
          </a:xfrm>
          <a:prstGeom prst="rect">
            <a:avLst/>
          </a:prstGeom>
        </p:spPr>
        <p:txBody>
          <a:bodyPr wrap="square">
            <a:spAutoFit/>
          </a:bodyPr>
          <a:lstStyle/>
          <a:p>
            <a:r>
              <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rPr>
              <a:t>MySQL</a:t>
            </a:r>
          </a:p>
          <a:p>
            <a:endPar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endPar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r>
              <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rPr>
              <a:t>1.1 MySQL Versions</a:t>
            </a:r>
            <a:endParaRPr lang="en-US" sz="1600"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endParaRPr lang="en-US" sz="1600" b="1" dirty="0">
              <a:solidFill>
                <a:srgbClr val="0070C0"/>
              </a:solidFill>
              <a:latin typeface="Arial" panose="020B0604020202020204" pitchFamily="34" charset="0"/>
              <a:cs typeface="Arial" panose="020B0604020202020204" pitchFamily="34" charset="0"/>
            </a:endParaRPr>
          </a:p>
          <a:p>
            <a:pPr fontAlgn="base"/>
            <a:r>
              <a:rPr lang="en-US" sz="1600" b="1" dirty="0">
                <a:solidFill>
                  <a:srgbClr val="0070C0"/>
                </a:solidFill>
                <a:latin typeface="Arial" panose="020B0604020202020204" pitchFamily="34" charset="0"/>
                <a:cs typeface="Arial" panose="020B0604020202020204" pitchFamily="34" charset="0"/>
              </a:rPr>
              <a:t>Oracle MySQL Cloud Service</a:t>
            </a:r>
            <a:r>
              <a:rPr lang="en-US" sz="1600" dirty="0">
                <a:latin typeface="Arial" panose="020B0604020202020204" pitchFamily="34" charset="0"/>
                <a:cs typeface="Arial" panose="020B0604020202020204" pitchFamily="34" charset="0"/>
              </a:rPr>
              <a:t> (commercial) is built on MySQL Enterprise Edition and powered by Oracle Cloud, providing an enterprise-grade MySQL database service.</a:t>
            </a:r>
          </a:p>
          <a:p>
            <a:pPr fontAlgn="base"/>
            <a:endParaRPr lang="en-US" sz="1600" b="1" dirty="0">
              <a:latin typeface="Arial" panose="020B0604020202020204" pitchFamily="34" charset="0"/>
              <a:cs typeface="Arial" panose="020B0604020202020204" pitchFamily="34" charset="0"/>
            </a:endParaRPr>
          </a:p>
          <a:p>
            <a:pPr fontAlgn="base"/>
            <a:r>
              <a:rPr lang="en-US" sz="1600" b="1" dirty="0">
                <a:solidFill>
                  <a:srgbClr val="0070C0"/>
                </a:solidFill>
                <a:latin typeface="Arial" panose="020B0604020202020204" pitchFamily="34" charset="0"/>
                <a:cs typeface="Arial" panose="020B0604020202020204" pitchFamily="34" charset="0"/>
              </a:rPr>
              <a:t>MySQL Enterprise Edition</a:t>
            </a:r>
            <a:r>
              <a:rPr lang="en-US" sz="1600" dirty="0">
                <a:latin typeface="Arial" panose="020B0604020202020204" pitchFamily="34" charset="0"/>
                <a:cs typeface="Arial" panose="020B0604020202020204" pitchFamily="34" charset="0"/>
              </a:rPr>
              <a:t> (commercial) includes the most comprehensive set of advanced features and management tools for MySQL.</a:t>
            </a:r>
          </a:p>
          <a:p>
            <a:pPr fontAlgn="base"/>
            <a:endParaRPr lang="en-US" sz="1600" b="1" dirty="0">
              <a:latin typeface="Arial" panose="020B0604020202020204" pitchFamily="34" charset="0"/>
              <a:cs typeface="Arial" panose="020B0604020202020204" pitchFamily="34" charset="0"/>
            </a:endParaRPr>
          </a:p>
          <a:p>
            <a:pPr fontAlgn="base"/>
            <a:r>
              <a:rPr lang="en-US" sz="1600" b="1" dirty="0">
                <a:solidFill>
                  <a:srgbClr val="0070C0"/>
                </a:solidFill>
                <a:latin typeface="Arial" panose="020B0604020202020204" pitchFamily="34" charset="0"/>
                <a:cs typeface="Arial" panose="020B0604020202020204" pitchFamily="34" charset="0"/>
              </a:rPr>
              <a:t>MySQL Cluster CGE</a:t>
            </a:r>
            <a:r>
              <a:rPr lang="en-US" sz="1600" dirty="0">
                <a:latin typeface="Arial" panose="020B0604020202020204" pitchFamily="34" charset="0"/>
                <a:cs typeface="Arial" panose="020B0604020202020204" pitchFamily="34" charset="0"/>
              </a:rPr>
              <a:t> (commercial) is a real-time open source transactional database designed for fast, always-on access to data under high throughput conditions.</a:t>
            </a:r>
          </a:p>
          <a:p>
            <a:pPr fontAlgn="base"/>
            <a:endParaRPr lang="en-US" sz="1600" b="1" dirty="0">
              <a:latin typeface="Arial" panose="020B0604020202020204" pitchFamily="34" charset="0"/>
              <a:cs typeface="Arial" panose="020B0604020202020204" pitchFamily="34" charset="0"/>
            </a:endParaRPr>
          </a:p>
          <a:p>
            <a:pPr fontAlgn="base"/>
            <a:r>
              <a:rPr lang="en-US" sz="1600" b="1" dirty="0">
                <a:solidFill>
                  <a:srgbClr val="7030A0"/>
                </a:solidFill>
                <a:latin typeface="Arial" panose="020B0604020202020204" pitchFamily="34" charset="0"/>
                <a:cs typeface="Arial" panose="020B0604020202020204" pitchFamily="34" charset="0"/>
              </a:rPr>
              <a:t>MySQL Community Edition (GPL) </a:t>
            </a:r>
            <a:r>
              <a:rPr lang="en-US" sz="1600" dirty="0">
                <a:latin typeface="Arial" panose="020B0604020202020204" pitchFamily="34" charset="0"/>
                <a:cs typeface="Arial" panose="020B0604020202020204" pitchFamily="34" charset="0"/>
              </a:rPr>
              <a:t>includes </a:t>
            </a:r>
            <a:r>
              <a:rPr lang="en-US" sz="1600" b="1" dirty="0">
                <a:solidFill>
                  <a:srgbClr val="7030A0"/>
                </a:solidFill>
                <a:latin typeface="Arial" panose="020B0604020202020204" pitchFamily="34" charset="0"/>
                <a:cs typeface="Arial" panose="020B0604020202020204" pitchFamily="34" charset="0"/>
              </a:rPr>
              <a:t>Community Server</a:t>
            </a:r>
            <a:r>
              <a:rPr lang="en-US" sz="1600" dirty="0">
                <a:latin typeface="Arial" panose="020B0604020202020204" pitchFamily="34" charset="0"/>
                <a:cs typeface="Arial" panose="020B0604020202020204" pitchFamily="34" charset="0"/>
              </a:rPr>
              <a:t>, Cluster, Router, Shell, </a:t>
            </a:r>
            <a:r>
              <a:rPr lang="en-US" sz="1600" b="1" dirty="0">
                <a:solidFill>
                  <a:srgbClr val="7030A0"/>
                </a:solidFill>
                <a:latin typeface="Arial" panose="020B0604020202020204" pitchFamily="34" charset="0"/>
                <a:cs typeface="Arial" panose="020B0604020202020204" pitchFamily="34" charset="0"/>
              </a:rPr>
              <a:t>Workbench</a:t>
            </a:r>
            <a:r>
              <a:rPr lang="en-US" sz="1600" dirty="0">
                <a:latin typeface="Arial" panose="020B0604020202020204" pitchFamily="34" charset="0"/>
                <a:cs typeface="Arial" panose="020B0604020202020204" pitchFamily="34" charset="0"/>
              </a:rPr>
              <a:t>, Connectors, on Windows (installer &amp; Tools), Yum Repository, APT Repository, SUE Repository)</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381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A3665D-1BEF-3644-89AD-970579CE2318}"/>
              </a:ext>
            </a:extLst>
          </p:cNvPr>
          <p:cNvSpPr/>
          <p:nvPr/>
        </p:nvSpPr>
        <p:spPr>
          <a:xfrm>
            <a:off x="762000" y="685800"/>
            <a:ext cx="10766981" cy="4350935"/>
          </a:xfrm>
          <a:prstGeom prst="rect">
            <a:avLst/>
          </a:prstGeom>
        </p:spPr>
        <p:txBody>
          <a:bodyPr wrap="square">
            <a:spAutoFit/>
          </a:bodyPr>
          <a:lstStyle/>
          <a:p>
            <a:pPr>
              <a:lnSpc>
                <a:spcPct val="115000"/>
              </a:lnSpc>
            </a:pPr>
            <a:r>
              <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rPr>
              <a:t>1.2  General Data Encryption Methods in MySQL</a:t>
            </a:r>
            <a:endParaRPr lang="en-US" sz="1600"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a:lnSpc>
                <a:spcPct val="115000"/>
              </a:lnSpc>
            </a:pPr>
            <a:r>
              <a:rPr lang="en-US" dirty="0">
                <a:solidFill>
                  <a:srgbClr val="0070C0"/>
                </a:solidFill>
                <a:latin typeface="Calibri" panose="020F0502020204030204" pitchFamily="34" charset="0"/>
                <a:ea typeface="Times New Roman" panose="02020603050405020304" pitchFamily="18" charset="0"/>
              </a:rPr>
              <a:t> </a:t>
            </a:r>
            <a:endParaRPr lang="en-US" sz="1600"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marL="742950" lvl="1" indent="-285750">
              <a:lnSpc>
                <a:spcPct val="115000"/>
              </a:lnSpc>
              <a:buFont typeface="Wingdings" pitchFamily="2" charset="2"/>
              <a:buChar char="v"/>
            </a:pPr>
            <a:r>
              <a:rPr lang="en-US" sz="1600" dirty="0">
                <a:latin typeface="Arial" panose="020B0604020202020204" pitchFamily="34" charset="0"/>
                <a:ea typeface="Times New Roman" panose="02020603050405020304" pitchFamily="18" charset="0"/>
                <a:cs typeface="Arial" panose="020B0604020202020204" pitchFamily="34" charset="0"/>
              </a:rPr>
              <a:t>Full-disk encryption method (weakest)</a:t>
            </a:r>
          </a:p>
          <a:p>
            <a:pPr marL="742950" lvl="1" indent="-285750">
              <a:lnSpc>
                <a:spcPct val="115000"/>
              </a:lnSpc>
              <a:buFont typeface="Wingdings" pitchFamily="2" charset="2"/>
              <a:buChar char="v"/>
            </a:pPr>
            <a:r>
              <a:rPr lang="en-US" sz="1600" dirty="0">
                <a:latin typeface="Arial" panose="020B0604020202020204" pitchFamily="34" charset="0"/>
                <a:ea typeface="Times New Roman" panose="02020603050405020304" pitchFamily="18" charset="0"/>
                <a:cs typeface="Arial" panose="020B0604020202020204" pitchFamily="34" charset="0"/>
              </a:rPr>
              <a:t>Application level encryption method (best but not always possible to change the application code)</a:t>
            </a:r>
          </a:p>
          <a:p>
            <a:pPr marL="742950" lvl="1" indent="-285750">
              <a:lnSpc>
                <a:spcPct val="115000"/>
              </a:lnSpc>
              <a:buFont typeface="Wingdings" pitchFamily="2" charset="2"/>
              <a:buChar char="v"/>
            </a:pPr>
            <a:r>
              <a:rPr lang="en-US" sz="1600" dirty="0">
                <a:latin typeface="Arial" panose="020B0604020202020204" pitchFamily="34" charset="0"/>
                <a:ea typeface="Times New Roman" panose="02020603050405020304" pitchFamily="18" charset="0"/>
                <a:cs typeface="Arial" panose="020B0604020202020204" pitchFamily="34" charset="0"/>
              </a:rPr>
              <a:t>Database-level (</a:t>
            </a:r>
            <a:r>
              <a:rPr lang="en-US" sz="1600" dirty="0">
                <a:solidFill>
                  <a:srgbClr val="7030A0"/>
                </a:solidFill>
                <a:latin typeface="Arial" panose="020B0604020202020204" pitchFamily="34" charset="0"/>
                <a:ea typeface="Times New Roman" panose="02020603050405020304" pitchFamily="18" charset="0"/>
                <a:cs typeface="Arial" panose="020B0604020202020204" pitchFamily="34" charset="0"/>
              </a:rPr>
              <a:t>table</a:t>
            </a:r>
            <a:r>
              <a:rPr lang="en-US" sz="1600" dirty="0">
                <a:latin typeface="Arial" panose="020B0604020202020204" pitchFamily="34" charset="0"/>
                <a:ea typeface="Times New Roman" panose="02020603050405020304" pitchFamily="18" charset="0"/>
                <a:cs typeface="Arial" panose="020B0604020202020204" pitchFamily="34" charset="0"/>
              </a:rPr>
              <a:t>) encryption (</a:t>
            </a:r>
            <a:r>
              <a:rPr lang="en-US" sz="1600" dirty="0">
                <a:solidFill>
                  <a:srgbClr val="7030A0"/>
                </a:solidFill>
                <a:latin typeface="Arial" panose="020B0604020202020204" pitchFamily="34" charset="0"/>
                <a:ea typeface="Times New Roman" panose="02020603050405020304" pitchFamily="18" charset="0"/>
                <a:cs typeface="Arial" panose="020B0604020202020204" pitchFamily="34" charset="0"/>
              </a:rPr>
              <a:t>valuable alternative and commonly used </a:t>
            </a:r>
            <a:r>
              <a:rPr lang="en-US" sz="1600" dirty="0">
                <a:latin typeface="Arial" panose="020B0604020202020204" pitchFamily="34" charset="0"/>
                <a:ea typeface="Times New Roman" panose="02020603050405020304" pitchFamily="18" charset="0"/>
                <a:cs typeface="Arial" panose="020B0604020202020204" pitchFamily="34" charset="0"/>
              </a:rPr>
              <a:t>for MySQL Community Edition</a:t>
            </a:r>
          </a:p>
          <a:p>
            <a:pPr lvl="1">
              <a:lnSpc>
                <a:spcPct val="115000"/>
              </a:lnSpc>
            </a:pPr>
            <a:endParaRPr lang="en-US" sz="1600" dirty="0">
              <a:latin typeface="Arial" panose="020B0604020202020204" pitchFamily="34" charset="0"/>
              <a:ea typeface="Times New Roman" panose="02020603050405020304" pitchFamily="18" charset="0"/>
              <a:cs typeface="Arial" panose="020B0604020202020204" pitchFamily="34" charset="0"/>
            </a:endParaRPr>
          </a:p>
          <a:p>
            <a:pPr lvl="1">
              <a:lnSpc>
                <a:spcPct val="115000"/>
              </a:lnSpc>
            </a:pPr>
            <a:endParaRPr lang="en-US" sz="1600" dirty="0">
              <a:latin typeface="Arial" panose="020B0604020202020204" pitchFamily="34" charset="0"/>
              <a:ea typeface="Times New Roman" panose="02020603050405020304" pitchFamily="18" charset="0"/>
              <a:cs typeface="Arial" panose="020B0604020202020204" pitchFamily="34" charset="0"/>
            </a:endParaRPr>
          </a:p>
          <a:p>
            <a:pPr>
              <a:lnSpc>
                <a:spcPct val="115000"/>
              </a:lnSpc>
            </a:pPr>
            <a:r>
              <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rPr>
              <a:t>1.3  Data Encryption Methods in MySQL Workbench</a:t>
            </a:r>
          </a:p>
          <a:p>
            <a:pPr>
              <a:lnSpc>
                <a:spcPct val="115000"/>
              </a:lnSpc>
            </a:pPr>
            <a:endParaRPr lang="en-US" sz="1400"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marL="742950" lvl="1" indent="-285750">
              <a:lnSpc>
                <a:spcPct val="115000"/>
              </a:lnSpc>
              <a:buFont typeface="Wingdings" pitchFamily="2" charset="2"/>
              <a:buChar char="Ø"/>
            </a:pPr>
            <a:r>
              <a:rPr lang="en-US" sz="1600" dirty="0">
                <a:latin typeface="Arial" panose="020B0604020202020204" pitchFamily="34" charset="0"/>
                <a:cs typeface="Arial" panose="020B0604020202020204" pitchFamily="34" charset="0"/>
              </a:rPr>
              <a:t>Turn on SSL encryption and test connection between client and server. This SSL encryption needs to set up the paths to Client key file, Client Certificate file, and Certificate Authority file to SSL.</a:t>
            </a:r>
          </a:p>
          <a:p>
            <a:pPr marL="742950" lvl="1" indent="-285750">
              <a:lnSpc>
                <a:spcPct val="115000"/>
              </a:lnSpc>
              <a:buFont typeface="Wingdings" pitchFamily="2" charset="2"/>
              <a:buChar char="Ø"/>
            </a:pPr>
            <a:endParaRPr lang="en-US" sz="1600" dirty="0">
              <a:latin typeface="Arial" panose="020B0604020202020204" pitchFamily="34" charset="0"/>
              <a:cs typeface="Arial" panose="020B0604020202020204" pitchFamily="34" charset="0"/>
            </a:endParaRPr>
          </a:p>
          <a:p>
            <a:pPr marL="742950" lvl="1" indent="-285750">
              <a:lnSpc>
                <a:spcPct val="115000"/>
              </a:lnSpc>
              <a:buFont typeface="Wingdings" pitchFamily="2" charset="2"/>
              <a:buChar char="Ø"/>
            </a:pPr>
            <a:r>
              <a:rPr lang="en-US" sz="1600" dirty="0">
                <a:latin typeface="Arial" panose="020B0604020202020204" pitchFamily="34" charset="0"/>
                <a:cs typeface="Arial" panose="020B0604020202020204" pitchFamily="34" charset="0"/>
              </a:rPr>
              <a:t>Use the previously installed </a:t>
            </a:r>
            <a:r>
              <a:rPr lang="en-US" sz="1600" dirty="0" err="1">
                <a:latin typeface="Arial" panose="020B0604020202020204" pitchFamily="34" charset="0"/>
                <a:cs typeface="Arial" panose="020B0604020202020204" pitchFamily="34" charset="0"/>
              </a:rPr>
              <a:t>EcommerceDB</a:t>
            </a:r>
            <a:r>
              <a:rPr lang="en-US" sz="1600" dirty="0">
                <a:latin typeface="Arial" panose="020B0604020202020204" pitchFamily="34" charset="0"/>
                <a:cs typeface="Arial" panose="020B0604020202020204" pitchFamily="34" charset="0"/>
              </a:rPr>
              <a:t> in MySQL Workbench, encrypt specifically the </a:t>
            </a:r>
            <a:r>
              <a:rPr lang="en-US" sz="1600" dirty="0" err="1">
                <a:latin typeface="Arial" panose="020B0604020202020204" pitchFamily="34" charset="0"/>
                <a:cs typeface="Arial" panose="020B0604020202020204" pitchFamily="34" charset="0"/>
              </a:rPr>
              <a:t>CardNumber</a:t>
            </a:r>
            <a:r>
              <a:rPr lang="en-US" sz="1600" dirty="0">
                <a:latin typeface="Arial" panose="020B0604020202020204" pitchFamily="34" charset="0"/>
                <a:cs typeface="Arial" panose="020B0604020202020204" pitchFamily="34" charset="0"/>
              </a:rPr>
              <a:t> fields with table space encryption functions (i.e. AES_DECRYPT, MD5, etc.) </a:t>
            </a:r>
          </a:p>
          <a:p>
            <a:pPr lvl="1">
              <a:lnSpc>
                <a:spcPct val="115000"/>
              </a:lnSpc>
            </a:pPr>
            <a:endParaRPr lang="en-US" sz="16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EBFF88A-75D8-014B-81FE-DEEE14979992}"/>
              </a:ext>
            </a:extLst>
          </p:cNvPr>
          <p:cNvSpPr>
            <a:spLocks noGrp="1"/>
          </p:cNvSpPr>
          <p:nvPr>
            <p:ph type="sldNum" sz="quarter" idx="12"/>
          </p:nvPr>
        </p:nvSpPr>
        <p:spPr/>
        <p:txBody>
          <a:bodyPr/>
          <a:lstStyle/>
          <a:p>
            <a:fld id="{7A9371E9-B35B-0D4C-ACD5-E562B1E40D84}" type="slidenum">
              <a:rPr lang="en-US" smtClean="0"/>
              <a:t>5</a:t>
            </a:fld>
            <a:endParaRPr lang="en-US"/>
          </a:p>
        </p:txBody>
      </p:sp>
    </p:spTree>
    <p:extLst>
      <p:ext uri="{BB962C8B-B14F-4D97-AF65-F5344CB8AC3E}">
        <p14:creationId xmlns:p14="http://schemas.microsoft.com/office/powerpoint/2010/main" val="205990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B9A74C-8B42-044B-9383-1681517532B3}"/>
              </a:ext>
            </a:extLst>
          </p:cNvPr>
          <p:cNvPicPr>
            <a:picLocks noChangeAspect="1"/>
          </p:cNvPicPr>
          <p:nvPr/>
        </p:nvPicPr>
        <p:blipFill rotWithShape="1">
          <a:blip r:embed="rId3"/>
          <a:srcRect l="36889" t="46533" r="27988" b="29067"/>
          <a:stretch/>
        </p:blipFill>
        <p:spPr>
          <a:xfrm>
            <a:off x="1322694" y="1451720"/>
            <a:ext cx="3200400" cy="1712495"/>
          </a:xfrm>
          <a:prstGeom prst="rect">
            <a:avLst/>
          </a:prstGeom>
        </p:spPr>
      </p:pic>
      <p:pic>
        <p:nvPicPr>
          <p:cNvPr id="7" name="Picture 6">
            <a:extLst>
              <a:ext uri="{FF2B5EF4-FFF2-40B4-BE49-F238E27FC236}">
                <a16:creationId xmlns:a16="http://schemas.microsoft.com/office/drawing/2014/main" id="{36F34D30-9B60-E94B-9B34-9970268461AD}"/>
              </a:ext>
            </a:extLst>
          </p:cNvPr>
          <p:cNvPicPr>
            <a:picLocks noChangeAspect="1"/>
          </p:cNvPicPr>
          <p:nvPr/>
        </p:nvPicPr>
        <p:blipFill rotWithShape="1">
          <a:blip r:embed="rId4"/>
          <a:srcRect b="3264"/>
          <a:stretch/>
        </p:blipFill>
        <p:spPr>
          <a:xfrm>
            <a:off x="1322694" y="3363519"/>
            <a:ext cx="3200400" cy="1712495"/>
          </a:xfrm>
          <a:prstGeom prst="rect">
            <a:avLst/>
          </a:prstGeom>
        </p:spPr>
      </p:pic>
      <p:pic>
        <p:nvPicPr>
          <p:cNvPr id="13" name="Picture 12">
            <a:extLst>
              <a:ext uri="{FF2B5EF4-FFF2-40B4-BE49-F238E27FC236}">
                <a16:creationId xmlns:a16="http://schemas.microsoft.com/office/drawing/2014/main" id="{98A87248-E855-4449-88BF-2AE4388FA48F}"/>
              </a:ext>
            </a:extLst>
          </p:cNvPr>
          <p:cNvPicPr>
            <a:picLocks noChangeAspect="1"/>
          </p:cNvPicPr>
          <p:nvPr/>
        </p:nvPicPr>
        <p:blipFill>
          <a:blip r:embed="rId5"/>
          <a:stretch>
            <a:fillRect/>
          </a:stretch>
        </p:blipFill>
        <p:spPr>
          <a:xfrm>
            <a:off x="4767193" y="2914925"/>
            <a:ext cx="2743200" cy="2161089"/>
          </a:xfrm>
          <a:prstGeom prst="rect">
            <a:avLst/>
          </a:prstGeom>
        </p:spPr>
      </p:pic>
      <p:pic>
        <p:nvPicPr>
          <p:cNvPr id="3" name="Picture 2">
            <a:extLst>
              <a:ext uri="{FF2B5EF4-FFF2-40B4-BE49-F238E27FC236}">
                <a16:creationId xmlns:a16="http://schemas.microsoft.com/office/drawing/2014/main" id="{24DC80B8-3A2F-AC4E-8C68-D19440B0EAA8}"/>
              </a:ext>
            </a:extLst>
          </p:cNvPr>
          <p:cNvPicPr>
            <a:picLocks noChangeAspect="1"/>
          </p:cNvPicPr>
          <p:nvPr/>
        </p:nvPicPr>
        <p:blipFill>
          <a:blip r:embed="rId6"/>
          <a:stretch>
            <a:fillRect/>
          </a:stretch>
        </p:blipFill>
        <p:spPr>
          <a:xfrm>
            <a:off x="7555007" y="1451720"/>
            <a:ext cx="2743200" cy="3624294"/>
          </a:xfrm>
          <a:prstGeom prst="rect">
            <a:avLst/>
          </a:prstGeom>
        </p:spPr>
      </p:pic>
      <p:pic>
        <p:nvPicPr>
          <p:cNvPr id="6" name="Picture 5">
            <a:extLst>
              <a:ext uri="{FF2B5EF4-FFF2-40B4-BE49-F238E27FC236}">
                <a16:creationId xmlns:a16="http://schemas.microsoft.com/office/drawing/2014/main" id="{7D82F63B-23D0-274A-9A1A-D4C843D07E64}"/>
              </a:ext>
            </a:extLst>
          </p:cNvPr>
          <p:cNvPicPr>
            <a:picLocks noChangeAspect="1"/>
          </p:cNvPicPr>
          <p:nvPr/>
        </p:nvPicPr>
        <p:blipFill>
          <a:blip r:embed="rId7"/>
          <a:stretch>
            <a:fillRect/>
          </a:stretch>
        </p:blipFill>
        <p:spPr>
          <a:xfrm>
            <a:off x="4722579" y="1451720"/>
            <a:ext cx="2743200" cy="1032641"/>
          </a:xfrm>
          <a:prstGeom prst="rect">
            <a:avLst/>
          </a:prstGeom>
        </p:spPr>
      </p:pic>
      <p:sp>
        <p:nvSpPr>
          <p:cNvPr id="8" name="Rectangle 7">
            <a:extLst>
              <a:ext uri="{FF2B5EF4-FFF2-40B4-BE49-F238E27FC236}">
                <a16:creationId xmlns:a16="http://schemas.microsoft.com/office/drawing/2014/main" id="{02940966-4098-8D47-99B2-64915D617E05}"/>
              </a:ext>
            </a:extLst>
          </p:cNvPr>
          <p:cNvSpPr/>
          <p:nvPr/>
        </p:nvSpPr>
        <p:spPr>
          <a:xfrm>
            <a:off x="7555007" y="5326137"/>
            <a:ext cx="3439916" cy="646331"/>
          </a:xfrm>
          <a:prstGeom prst="rect">
            <a:avLst/>
          </a:prstGeom>
        </p:spPr>
        <p:txBody>
          <a:bodyPr wrap="none">
            <a:spAutoFit/>
          </a:bodyPr>
          <a:lstStyle/>
          <a:p>
            <a:r>
              <a:rPr lang="en-US" sz="1200" b="1" dirty="0" err="1">
                <a:solidFill>
                  <a:srgbClr val="7030A0"/>
                </a:solidFill>
                <a:latin typeface="Arial" panose="020B0604020202020204" pitchFamily="34" charset="0"/>
                <a:cs typeface="Arial" panose="020B0604020202020204" pitchFamily="34" charset="0"/>
              </a:rPr>
              <a:t>ssl_ca</a:t>
            </a:r>
            <a:r>
              <a:rPr lang="en-US" sz="1200" dirty="0">
                <a:latin typeface="Arial" panose="020B0604020202020204" pitchFamily="34" charset="0"/>
                <a:cs typeface="Arial" panose="020B0604020202020204" pitchFamily="34" charset="0"/>
              </a:rPr>
              <a:t>: Path to Certificate Authority file for SSL.</a:t>
            </a:r>
          </a:p>
          <a:p>
            <a:r>
              <a:rPr lang="en-US" sz="1200" b="1" dirty="0" err="1">
                <a:solidFill>
                  <a:srgbClr val="7030A0"/>
                </a:solidFill>
                <a:latin typeface="Arial" panose="020B0604020202020204" pitchFamily="34" charset="0"/>
                <a:cs typeface="Arial" panose="020B0604020202020204" pitchFamily="34" charset="0"/>
              </a:rPr>
              <a:t>ssl_cert</a:t>
            </a:r>
            <a:r>
              <a:rPr lang="en-US" sz="1200" dirty="0">
                <a:latin typeface="Arial" panose="020B0604020202020204" pitchFamily="34" charset="0"/>
                <a:cs typeface="Arial" panose="020B0604020202020204" pitchFamily="34" charset="0"/>
              </a:rPr>
              <a:t>: Path to Client Certificate file for SSL.</a:t>
            </a:r>
          </a:p>
          <a:p>
            <a:r>
              <a:rPr lang="en-US" sz="1200" b="1" dirty="0" err="1">
                <a:solidFill>
                  <a:srgbClr val="7030A0"/>
                </a:solidFill>
                <a:latin typeface="Arial" panose="020B0604020202020204" pitchFamily="34" charset="0"/>
                <a:cs typeface="Arial" panose="020B0604020202020204" pitchFamily="34" charset="0"/>
              </a:rPr>
              <a:t>ssl_key</a:t>
            </a:r>
            <a:r>
              <a:rPr lang="en-US" sz="1200" dirty="0">
                <a:latin typeface="Arial" panose="020B0604020202020204" pitchFamily="34" charset="0"/>
                <a:cs typeface="Arial" panose="020B0604020202020204" pitchFamily="34" charset="0"/>
              </a:rPr>
              <a:t>: Path to Client Key file for SSL</a:t>
            </a:r>
          </a:p>
        </p:txBody>
      </p:sp>
      <p:sp>
        <p:nvSpPr>
          <p:cNvPr id="4" name="Slide Number Placeholder 3">
            <a:extLst>
              <a:ext uri="{FF2B5EF4-FFF2-40B4-BE49-F238E27FC236}">
                <a16:creationId xmlns:a16="http://schemas.microsoft.com/office/drawing/2014/main" id="{21244629-E242-4C40-9D76-EEBB0FBC165C}"/>
              </a:ext>
            </a:extLst>
          </p:cNvPr>
          <p:cNvSpPr>
            <a:spLocks noGrp="1"/>
          </p:cNvSpPr>
          <p:nvPr>
            <p:ph type="sldNum" sz="quarter" idx="12"/>
          </p:nvPr>
        </p:nvSpPr>
        <p:spPr/>
        <p:txBody>
          <a:bodyPr/>
          <a:lstStyle/>
          <a:p>
            <a:fld id="{7A9371E9-B35B-0D4C-ACD5-E562B1E40D84}" type="slidenum">
              <a:rPr lang="en-US" smtClean="0"/>
              <a:t>6</a:t>
            </a:fld>
            <a:endParaRPr lang="en-US"/>
          </a:p>
        </p:txBody>
      </p:sp>
      <p:sp>
        <p:nvSpPr>
          <p:cNvPr id="2" name="Rectangle 1">
            <a:extLst>
              <a:ext uri="{FF2B5EF4-FFF2-40B4-BE49-F238E27FC236}">
                <a16:creationId xmlns:a16="http://schemas.microsoft.com/office/drawing/2014/main" id="{CC6C338E-52D2-F14A-AD4F-8DB038593578}"/>
              </a:ext>
            </a:extLst>
          </p:cNvPr>
          <p:cNvSpPr/>
          <p:nvPr/>
        </p:nvSpPr>
        <p:spPr>
          <a:xfrm>
            <a:off x="762000" y="685800"/>
            <a:ext cx="9328259" cy="383823"/>
          </a:xfrm>
          <a:prstGeom prst="rect">
            <a:avLst/>
          </a:prstGeom>
        </p:spPr>
        <p:txBody>
          <a:bodyPr wrap="none">
            <a:spAutoFit/>
          </a:bodyPr>
          <a:lstStyle/>
          <a:p>
            <a:pPr>
              <a:lnSpc>
                <a:spcPct val="115000"/>
              </a:lnSpc>
            </a:pPr>
            <a:r>
              <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rPr>
              <a:t>1.4  Simulation 1: </a:t>
            </a:r>
            <a:r>
              <a:rPr lang="en-US" dirty="0">
                <a:latin typeface="Arial" panose="020B0604020202020204" pitchFamily="34" charset="0"/>
                <a:cs typeface="Arial" panose="020B0604020202020204" pitchFamily="34" charset="0"/>
              </a:rPr>
              <a:t>Turn on </a:t>
            </a:r>
            <a:r>
              <a:rPr lang="en-US" b="1" dirty="0">
                <a:solidFill>
                  <a:srgbClr val="7030A0"/>
                </a:solidFill>
                <a:latin typeface="Arial" panose="020B0604020202020204" pitchFamily="34" charset="0"/>
                <a:cs typeface="Arial" panose="020B0604020202020204" pitchFamily="34" charset="0"/>
              </a:rPr>
              <a:t>SSL </a:t>
            </a:r>
            <a:r>
              <a:rPr lang="en-US" dirty="0">
                <a:latin typeface="Arial" panose="020B0604020202020204" pitchFamily="34" charset="0"/>
                <a:cs typeface="Arial" panose="020B0604020202020204" pitchFamily="34" charset="0"/>
              </a:rPr>
              <a:t>encryption</a:t>
            </a:r>
            <a:r>
              <a:rPr lang="en-US" b="1" dirty="0">
                <a:solidFill>
                  <a:srgbClr val="7030A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test connection between client and server</a:t>
            </a:r>
            <a:endPar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B4A6B2E1-C5C2-A240-8991-692663A6D7BF}"/>
              </a:ext>
            </a:extLst>
          </p:cNvPr>
          <p:cNvCxnSpPr/>
          <p:nvPr/>
        </p:nvCxnSpPr>
        <p:spPr>
          <a:xfrm flipH="1">
            <a:off x="3460485" y="2238104"/>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1396255A-D4EF-0541-90C5-954AA4D840C8}"/>
              </a:ext>
            </a:extLst>
          </p:cNvPr>
          <p:cNvCxnSpPr/>
          <p:nvPr/>
        </p:nvCxnSpPr>
        <p:spPr>
          <a:xfrm flipH="1">
            <a:off x="3460485" y="4013757"/>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a:extLst>
              <a:ext uri="{FF2B5EF4-FFF2-40B4-BE49-F238E27FC236}">
                <a16:creationId xmlns:a16="http://schemas.microsoft.com/office/drawing/2014/main" id="{9BCB5D2C-5AAF-964D-9F38-E78AC80084C3}"/>
              </a:ext>
            </a:extLst>
          </p:cNvPr>
          <p:cNvCxnSpPr/>
          <p:nvPr/>
        </p:nvCxnSpPr>
        <p:spPr>
          <a:xfrm flipH="1">
            <a:off x="7005309" y="1845868"/>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BAB7A7B1-5EFA-2D4E-B460-40AB2BEBCAC4}"/>
              </a:ext>
            </a:extLst>
          </p:cNvPr>
          <p:cNvCxnSpPr/>
          <p:nvPr/>
        </p:nvCxnSpPr>
        <p:spPr>
          <a:xfrm flipH="1">
            <a:off x="7109359" y="4219766"/>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9774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640AA8-9084-3847-960A-D0E2D77794C6}"/>
              </a:ext>
            </a:extLst>
          </p:cNvPr>
          <p:cNvPicPr>
            <a:picLocks noChangeAspect="1"/>
          </p:cNvPicPr>
          <p:nvPr/>
        </p:nvPicPr>
        <p:blipFill rotWithShape="1">
          <a:blip r:embed="rId3"/>
          <a:srcRect t="17460" r="11800"/>
          <a:stretch/>
        </p:blipFill>
        <p:spPr>
          <a:xfrm>
            <a:off x="762000" y="1370774"/>
            <a:ext cx="10753344" cy="3108071"/>
          </a:xfrm>
          <a:prstGeom prst="rect">
            <a:avLst/>
          </a:prstGeom>
          <a:ln w="3175">
            <a:solidFill>
              <a:schemeClr val="tx1"/>
            </a:solidFill>
          </a:ln>
        </p:spPr>
      </p:pic>
      <p:pic>
        <p:nvPicPr>
          <p:cNvPr id="7" name="Picture 6">
            <a:extLst>
              <a:ext uri="{FF2B5EF4-FFF2-40B4-BE49-F238E27FC236}">
                <a16:creationId xmlns:a16="http://schemas.microsoft.com/office/drawing/2014/main" id="{0B27B9FD-C000-974F-915C-2C3764410832}"/>
              </a:ext>
            </a:extLst>
          </p:cNvPr>
          <p:cNvPicPr>
            <a:picLocks noChangeAspect="1"/>
          </p:cNvPicPr>
          <p:nvPr/>
        </p:nvPicPr>
        <p:blipFill rotWithShape="1">
          <a:blip r:embed="rId4"/>
          <a:srcRect l="11325" t="9466" r="33199" b="51734"/>
          <a:stretch/>
        </p:blipFill>
        <p:spPr>
          <a:xfrm>
            <a:off x="4751832" y="3445573"/>
            <a:ext cx="6763512" cy="2660904"/>
          </a:xfrm>
          <a:prstGeom prst="rect">
            <a:avLst/>
          </a:prstGeom>
          <a:ln w="3175">
            <a:solidFill>
              <a:schemeClr val="tx1"/>
            </a:solidFill>
          </a:ln>
        </p:spPr>
      </p:pic>
      <p:pic>
        <p:nvPicPr>
          <p:cNvPr id="10" name="Picture 9">
            <a:extLst>
              <a:ext uri="{FF2B5EF4-FFF2-40B4-BE49-F238E27FC236}">
                <a16:creationId xmlns:a16="http://schemas.microsoft.com/office/drawing/2014/main" id="{A5F7AA1D-FDBD-DD40-9954-B274ADAC7785}"/>
              </a:ext>
            </a:extLst>
          </p:cNvPr>
          <p:cNvPicPr>
            <a:picLocks noChangeAspect="1"/>
          </p:cNvPicPr>
          <p:nvPr/>
        </p:nvPicPr>
        <p:blipFill>
          <a:blip r:embed="rId5"/>
          <a:stretch>
            <a:fillRect/>
          </a:stretch>
        </p:blipFill>
        <p:spPr>
          <a:xfrm>
            <a:off x="8772144" y="1005333"/>
            <a:ext cx="2743200" cy="2341379"/>
          </a:xfrm>
          <a:prstGeom prst="rect">
            <a:avLst/>
          </a:prstGeom>
          <a:ln w="3175">
            <a:solidFill>
              <a:schemeClr val="tx1"/>
            </a:solidFill>
          </a:ln>
        </p:spPr>
      </p:pic>
      <p:sp>
        <p:nvSpPr>
          <p:cNvPr id="4" name="Slide Number Placeholder 3">
            <a:extLst>
              <a:ext uri="{FF2B5EF4-FFF2-40B4-BE49-F238E27FC236}">
                <a16:creationId xmlns:a16="http://schemas.microsoft.com/office/drawing/2014/main" id="{2F81BDB0-E8D0-EF44-8C2B-329C337DDEB9}"/>
              </a:ext>
            </a:extLst>
          </p:cNvPr>
          <p:cNvSpPr>
            <a:spLocks noGrp="1"/>
          </p:cNvSpPr>
          <p:nvPr>
            <p:ph type="sldNum" sz="quarter" idx="12"/>
          </p:nvPr>
        </p:nvSpPr>
        <p:spPr/>
        <p:txBody>
          <a:bodyPr/>
          <a:lstStyle/>
          <a:p>
            <a:fld id="{7A9371E9-B35B-0D4C-ACD5-E562B1E40D84}" type="slidenum">
              <a:rPr lang="en-US" smtClean="0"/>
              <a:t>7</a:t>
            </a:fld>
            <a:endParaRPr lang="en-US"/>
          </a:p>
        </p:txBody>
      </p:sp>
      <p:sp>
        <p:nvSpPr>
          <p:cNvPr id="3" name="Rectangle 2">
            <a:extLst>
              <a:ext uri="{FF2B5EF4-FFF2-40B4-BE49-F238E27FC236}">
                <a16:creationId xmlns:a16="http://schemas.microsoft.com/office/drawing/2014/main" id="{5B886D8B-D3ED-8243-928F-453494C15C6A}"/>
              </a:ext>
            </a:extLst>
          </p:cNvPr>
          <p:cNvSpPr/>
          <p:nvPr/>
        </p:nvSpPr>
        <p:spPr>
          <a:xfrm>
            <a:off x="762000" y="685800"/>
            <a:ext cx="6096000" cy="383823"/>
          </a:xfrm>
          <a:prstGeom prst="rect">
            <a:avLst/>
          </a:prstGeom>
        </p:spPr>
        <p:txBody>
          <a:bodyPr>
            <a:spAutoFit/>
          </a:bodyPr>
          <a:lstStyle/>
          <a:p>
            <a:pPr>
              <a:lnSpc>
                <a:spcPct val="115000"/>
              </a:lnSpc>
            </a:pPr>
            <a:r>
              <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rPr>
              <a:t>1.5  Simulation 2: </a:t>
            </a:r>
            <a:r>
              <a:rPr lang="en-US" dirty="0">
                <a:latin typeface="Arial" panose="020B0604020202020204" pitchFamily="34" charset="0"/>
                <a:cs typeface="Arial" panose="020B0604020202020204" pitchFamily="34" charset="0"/>
              </a:rPr>
              <a:t>Encrypt Credit Card Number with </a:t>
            </a:r>
            <a:r>
              <a:rPr lang="en-US" b="1" dirty="0">
                <a:solidFill>
                  <a:srgbClr val="7030A0"/>
                </a:solidFill>
                <a:latin typeface="Arial" panose="020B0604020202020204" pitchFamily="34" charset="0"/>
                <a:cs typeface="Arial" panose="020B0604020202020204" pitchFamily="34" charset="0"/>
              </a:rPr>
              <a:t>AES</a:t>
            </a:r>
            <a:endParaRPr lang="en-US" b="1" dirty="0">
              <a:solidFill>
                <a:srgbClr val="7030A0"/>
              </a:solidFill>
              <a:latin typeface="Arial" panose="020B0604020202020204" pitchFamily="34" charset="0"/>
              <a:ea typeface="Times New Roman" panose="02020603050405020304" pitchFamily="18" charset="0"/>
              <a:cs typeface="Arial" panose="020B0604020202020204" pitchFamily="34" charset="0"/>
            </a:endParaRPr>
          </a:p>
        </p:txBody>
      </p:sp>
      <p:cxnSp>
        <p:nvCxnSpPr>
          <p:cNvPr id="8" name="Straight Arrow Connector 7">
            <a:extLst>
              <a:ext uri="{FF2B5EF4-FFF2-40B4-BE49-F238E27FC236}">
                <a16:creationId xmlns:a16="http://schemas.microsoft.com/office/drawing/2014/main" id="{F1AF356E-080A-B04A-880F-0443E5929C54}"/>
              </a:ext>
            </a:extLst>
          </p:cNvPr>
          <p:cNvCxnSpPr/>
          <p:nvPr/>
        </p:nvCxnSpPr>
        <p:spPr>
          <a:xfrm flipH="1">
            <a:off x="10930128" y="2088134"/>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21C5A14B-08F9-3B43-96D7-890353A225A2}"/>
              </a:ext>
            </a:extLst>
          </p:cNvPr>
          <p:cNvCxnSpPr/>
          <p:nvPr/>
        </p:nvCxnSpPr>
        <p:spPr>
          <a:xfrm flipH="1">
            <a:off x="6187440" y="4478845"/>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A1AE1471-C87B-5C4D-ABC4-E6DFF657C0D3}"/>
              </a:ext>
            </a:extLst>
          </p:cNvPr>
          <p:cNvCxnSpPr/>
          <p:nvPr/>
        </p:nvCxnSpPr>
        <p:spPr>
          <a:xfrm flipH="1">
            <a:off x="9531096" y="4669263"/>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6" name="Straight Connector 5">
            <a:extLst>
              <a:ext uri="{FF2B5EF4-FFF2-40B4-BE49-F238E27FC236}">
                <a16:creationId xmlns:a16="http://schemas.microsoft.com/office/drawing/2014/main" id="{773A54D0-A424-6148-B143-E4354A712A5C}"/>
              </a:ext>
            </a:extLst>
          </p:cNvPr>
          <p:cNvCxnSpPr>
            <a:cxnSpLocks/>
          </p:cNvCxnSpPr>
          <p:nvPr/>
        </p:nvCxnSpPr>
        <p:spPr>
          <a:xfrm>
            <a:off x="2675744" y="3140439"/>
            <a:ext cx="2900597"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1BC84C9-9DF6-174E-8DB6-BE14DAAAACEE}"/>
              </a:ext>
            </a:extLst>
          </p:cNvPr>
          <p:cNvCxnSpPr/>
          <p:nvPr/>
        </p:nvCxnSpPr>
        <p:spPr>
          <a:xfrm flipH="1">
            <a:off x="1676200" y="1655917"/>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6695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7400A0-6BEC-7944-A0A7-9D818BCD3D72}"/>
              </a:ext>
            </a:extLst>
          </p:cNvPr>
          <p:cNvPicPr>
            <a:picLocks noChangeAspect="1"/>
          </p:cNvPicPr>
          <p:nvPr/>
        </p:nvPicPr>
        <p:blipFill rotWithShape="1">
          <a:blip r:embed="rId3"/>
          <a:srcRect l="-1" t="9333" r="11751" b="45734"/>
          <a:stretch/>
        </p:blipFill>
        <p:spPr>
          <a:xfrm>
            <a:off x="762000" y="1370774"/>
            <a:ext cx="10759440" cy="3081528"/>
          </a:xfrm>
          <a:prstGeom prst="rect">
            <a:avLst/>
          </a:prstGeom>
          <a:ln w="3175">
            <a:solidFill>
              <a:schemeClr val="tx1"/>
            </a:solidFill>
          </a:ln>
        </p:spPr>
      </p:pic>
      <p:pic>
        <p:nvPicPr>
          <p:cNvPr id="8" name="Picture 7">
            <a:extLst>
              <a:ext uri="{FF2B5EF4-FFF2-40B4-BE49-F238E27FC236}">
                <a16:creationId xmlns:a16="http://schemas.microsoft.com/office/drawing/2014/main" id="{2AA5CA91-3E5E-9C47-B5D3-FEFEEF83749D}"/>
              </a:ext>
            </a:extLst>
          </p:cNvPr>
          <p:cNvPicPr>
            <a:picLocks noChangeAspect="1"/>
          </p:cNvPicPr>
          <p:nvPr/>
        </p:nvPicPr>
        <p:blipFill rotWithShape="1">
          <a:blip r:embed="rId4"/>
          <a:srcRect l="11249" t="9467" r="33238" b="54933"/>
          <a:stretch/>
        </p:blipFill>
        <p:spPr>
          <a:xfrm>
            <a:off x="4753356" y="3355023"/>
            <a:ext cx="6768084" cy="2441448"/>
          </a:xfrm>
          <a:prstGeom prst="rect">
            <a:avLst/>
          </a:prstGeom>
          <a:ln w="3175">
            <a:solidFill>
              <a:schemeClr val="tx1"/>
            </a:solidFill>
          </a:ln>
        </p:spPr>
      </p:pic>
      <p:pic>
        <p:nvPicPr>
          <p:cNvPr id="10" name="Picture 9">
            <a:extLst>
              <a:ext uri="{FF2B5EF4-FFF2-40B4-BE49-F238E27FC236}">
                <a16:creationId xmlns:a16="http://schemas.microsoft.com/office/drawing/2014/main" id="{EBD498F7-8BB6-1C42-97F4-2223E9B0B49B}"/>
              </a:ext>
            </a:extLst>
          </p:cNvPr>
          <p:cNvPicPr>
            <a:picLocks noChangeAspect="1"/>
          </p:cNvPicPr>
          <p:nvPr/>
        </p:nvPicPr>
        <p:blipFill>
          <a:blip r:embed="rId5"/>
          <a:stretch>
            <a:fillRect/>
          </a:stretch>
        </p:blipFill>
        <p:spPr>
          <a:xfrm>
            <a:off x="8778240" y="1005333"/>
            <a:ext cx="2743200" cy="2341379"/>
          </a:xfrm>
          <a:prstGeom prst="rect">
            <a:avLst/>
          </a:prstGeom>
          <a:ln w="3175">
            <a:solidFill>
              <a:schemeClr val="tx1"/>
            </a:solidFill>
          </a:ln>
        </p:spPr>
      </p:pic>
      <p:sp>
        <p:nvSpPr>
          <p:cNvPr id="3" name="Slide Number Placeholder 2">
            <a:extLst>
              <a:ext uri="{FF2B5EF4-FFF2-40B4-BE49-F238E27FC236}">
                <a16:creationId xmlns:a16="http://schemas.microsoft.com/office/drawing/2014/main" id="{E28CC81F-0399-B64A-826F-AA128297880C}"/>
              </a:ext>
            </a:extLst>
          </p:cNvPr>
          <p:cNvSpPr>
            <a:spLocks noGrp="1"/>
          </p:cNvSpPr>
          <p:nvPr>
            <p:ph type="sldNum" sz="quarter" idx="12"/>
          </p:nvPr>
        </p:nvSpPr>
        <p:spPr/>
        <p:txBody>
          <a:bodyPr/>
          <a:lstStyle/>
          <a:p>
            <a:fld id="{7A9371E9-B35B-0D4C-ACD5-E562B1E40D84}" type="slidenum">
              <a:rPr lang="en-US" smtClean="0"/>
              <a:t>8</a:t>
            </a:fld>
            <a:endParaRPr lang="en-US"/>
          </a:p>
        </p:txBody>
      </p:sp>
      <p:sp>
        <p:nvSpPr>
          <p:cNvPr id="7" name="Rectangle 6">
            <a:extLst>
              <a:ext uri="{FF2B5EF4-FFF2-40B4-BE49-F238E27FC236}">
                <a16:creationId xmlns:a16="http://schemas.microsoft.com/office/drawing/2014/main" id="{34FF915F-B4A9-BB4E-85A5-1AEEE2B3942D}"/>
              </a:ext>
            </a:extLst>
          </p:cNvPr>
          <p:cNvSpPr/>
          <p:nvPr/>
        </p:nvSpPr>
        <p:spPr>
          <a:xfrm>
            <a:off x="768096" y="685800"/>
            <a:ext cx="6096000" cy="383823"/>
          </a:xfrm>
          <a:prstGeom prst="rect">
            <a:avLst/>
          </a:prstGeom>
        </p:spPr>
        <p:txBody>
          <a:bodyPr>
            <a:spAutoFit/>
          </a:bodyPr>
          <a:lstStyle/>
          <a:p>
            <a:pPr>
              <a:lnSpc>
                <a:spcPct val="115000"/>
              </a:lnSpc>
            </a:pPr>
            <a:r>
              <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rPr>
              <a:t>1.6  Simulation 3: </a:t>
            </a:r>
            <a:r>
              <a:rPr lang="en-US" dirty="0">
                <a:latin typeface="Arial" panose="020B0604020202020204" pitchFamily="34" charset="0"/>
                <a:cs typeface="Arial" panose="020B0604020202020204" pitchFamily="34" charset="0"/>
              </a:rPr>
              <a:t>Encrypt Credit Card Number with </a:t>
            </a:r>
            <a:r>
              <a:rPr lang="en-US" b="1" dirty="0">
                <a:solidFill>
                  <a:srgbClr val="7030A0"/>
                </a:solidFill>
                <a:latin typeface="Arial" panose="020B0604020202020204" pitchFamily="34" charset="0"/>
                <a:cs typeface="Arial" panose="020B0604020202020204" pitchFamily="34" charset="0"/>
              </a:rPr>
              <a:t>MD5</a:t>
            </a:r>
            <a:endParaRPr lang="en-US" b="1" dirty="0">
              <a:solidFill>
                <a:srgbClr val="7030A0"/>
              </a:solidFill>
              <a:latin typeface="Arial" panose="020B0604020202020204" pitchFamily="34" charset="0"/>
              <a:ea typeface="Times New Roman" panose="02020603050405020304" pitchFamily="18"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D63B3F17-7FC6-8B4E-BF54-9D6037E34F9C}"/>
              </a:ext>
            </a:extLst>
          </p:cNvPr>
          <p:cNvCxnSpPr/>
          <p:nvPr/>
        </p:nvCxnSpPr>
        <p:spPr>
          <a:xfrm flipH="1">
            <a:off x="10936224" y="2088134"/>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8D655BB2-4CC0-4148-A9DD-F632667C3431}"/>
              </a:ext>
            </a:extLst>
          </p:cNvPr>
          <p:cNvCxnSpPr/>
          <p:nvPr/>
        </p:nvCxnSpPr>
        <p:spPr>
          <a:xfrm flipH="1">
            <a:off x="6193536" y="4478845"/>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DAD88CBE-5F87-F948-8A76-0DDA113E58A7}"/>
              </a:ext>
            </a:extLst>
          </p:cNvPr>
          <p:cNvCxnSpPr/>
          <p:nvPr/>
        </p:nvCxnSpPr>
        <p:spPr>
          <a:xfrm flipH="1">
            <a:off x="9491472" y="4415727"/>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45385161-80DF-F048-8924-11AB4D4E8FFA}"/>
              </a:ext>
            </a:extLst>
          </p:cNvPr>
          <p:cNvCxnSpPr/>
          <p:nvPr/>
        </p:nvCxnSpPr>
        <p:spPr>
          <a:xfrm flipH="1">
            <a:off x="1676200" y="1655917"/>
            <a:ext cx="246888" cy="32004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4" name="Straight Connector 13">
            <a:extLst>
              <a:ext uri="{FF2B5EF4-FFF2-40B4-BE49-F238E27FC236}">
                <a16:creationId xmlns:a16="http://schemas.microsoft.com/office/drawing/2014/main" id="{455EB4D6-EF8F-BA46-9C13-CDE6DEAA3355}"/>
              </a:ext>
            </a:extLst>
          </p:cNvPr>
          <p:cNvCxnSpPr>
            <a:cxnSpLocks/>
          </p:cNvCxnSpPr>
          <p:nvPr/>
        </p:nvCxnSpPr>
        <p:spPr>
          <a:xfrm>
            <a:off x="2675744" y="3140439"/>
            <a:ext cx="215858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8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4B2327-80F7-8A40-8487-1A41FB622777}"/>
              </a:ext>
            </a:extLst>
          </p:cNvPr>
          <p:cNvSpPr/>
          <p:nvPr/>
        </p:nvSpPr>
        <p:spPr>
          <a:xfrm>
            <a:off x="762000" y="685800"/>
            <a:ext cx="11015472" cy="3606115"/>
          </a:xfrm>
          <a:prstGeom prst="rect">
            <a:avLst/>
          </a:prstGeom>
        </p:spPr>
        <p:txBody>
          <a:bodyPr wrap="square">
            <a:spAutoFit/>
          </a:bodyPr>
          <a:lstStyle/>
          <a:p>
            <a:pPr>
              <a:lnSpc>
                <a:spcPct val="115000"/>
              </a:lnSpc>
            </a:pPr>
            <a:r>
              <a:rPr lang="en-US" sz="2000" b="1" dirty="0">
                <a:solidFill>
                  <a:srgbClr val="0070C0"/>
                </a:solidFill>
                <a:latin typeface="Arial" panose="020B0604020202020204" pitchFamily="34" charset="0"/>
                <a:ea typeface="Times New Roman" panose="02020603050405020304" pitchFamily="18" charset="0"/>
                <a:cs typeface="Arial" panose="020B0604020202020204" pitchFamily="34" charset="0"/>
              </a:rPr>
              <a:t>MongoDB</a:t>
            </a:r>
            <a:endParaRPr lang="en-US" sz="2000" b="1" dirty="0">
              <a:latin typeface="Arial" panose="020B0604020202020204" pitchFamily="34" charset="0"/>
              <a:ea typeface="Times New Roman" panose="02020603050405020304" pitchFamily="18" charset="0"/>
              <a:cs typeface="Arial" panose="020B0604020202020204" pitchFamily="34" charset="0"/>
            </a:endParaRPr>
          </a:p>
          <a:p>
            <a:pPr>
              <a:lnSpc>
                <a:spcPct val="115000"/>
              </a:lnSpc>
            </a:pPr>
            <a:endParaRPr lang="en-US"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a:lnSpc>
                <a:spcPct val="115000"/>
              </a:lnSpc>
            </a:pPr>
            <a:endPar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a:lnSpc>
                <a:spcPct val="115000"/>
              </a:lnSpc>
            </a:pPr>
            <a:r>
              <a:rPr lang="en-US" b="1" dirty="0">
                <a:solidFill>
                  <a:srgbClr val="0070C0"/>
                </a:solidFill>
                <a:latin typeface="Arial" panose="020B0604020202020204" pitchFamily="34" charset="0"/>
                <a:ea typeface="Times New Roman" panose="02020603050405020304" pitchFamily="18" charset="0"/>
                <a:cs typeface="Arial" panose="020B0604020202020204" pitchFamily="34" charset="0"/>
              </a:rPr>
              <a:t>2.1 MongoDB Versions</a:t>
            </a:r>
          </a:p>
          <a:p>
            <a:endParaRPr lang="en-US" sz="1600" b="1" dirty="0">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marL="742950" lvl="1" indent="-285750">
              <a:lnSpc>
                <a:spcPct val="115000"/>
              </a:lnSpc>
              <a:buFont typeface="Wingdings" pitchFamily="2" charset="2"/>
              <a:buChar char="v"/>
            </a:pPr>
            <a:r>
              <a:rPr lang="en-US" sz="1600" dirty="0">
                <a:solidFill>
                  <a:srgbClr val="7030A0"/>
                </a:solidFill>
                <a:latin typeface="Arial" panose="020B0604020202020204" pitchFamily="34" charset="0"/>
                <a:ea typeface="Times New Roman" panose="02020603050405020304" pitchFamily="18" charset="0"/>
                <a:cs typeface="Arial" panose="020B0604020202020204" pitchFamily="34" charset="0"/>
              </a:rPr>
              <a:t>MongoDB Atlas </a:t>
            </a:r>
            <a:r>
              <a:rPr lang="en-US" sz="1600" dirty="0">
                <a:latin typeface="Arial" panose="020B0604020202020204" pitchFamily="34" charset="0"/>
                <a:ea typeface="Times New Roman" panose="02020603050405020304" pitchFamily="18" charset="0"/>
                <a:cs typeface="Arial" panose="020B0604020202020204" pitchFamily="34" charset="0"/>
              </a:rPr>
              <a:t>is to deploy, operate and scale a MongoDB in the cloud</a:t>
            </a:r>
          </a:p>
          <a:p>
            <a:pPr marL="742950" lvl="1" indent="-285750">
              <a:lnSpc>
                <a:spcPct val="115000"/>
              </a:lnSpc>
              <a:buFont typeface="Wingdings" pitchFamily="2" charset="2"/>
              <a:buChar char="v"/>
            </a:pPr>
            <a:r>
              <a:rPr lang="en-US" sz="1600" dirty="0">
                <a:solidFill>
                  <a:srgbClr val="7030A0"/>
                </a:solidFill>
                <a:latin typeface="Arial" panose="020B0604020202020204" pitchFamily="34" charset="0"/>
                <a:ea typeface="Times New Roman" panose="02020603050405020304" pitchFamily="18" charset="0"/>
                <a:cs typeface="Arial" panose="020B0604020202020204" pitchFamily="34" charset="0"/>
              </a:rPr>
              <a:t>MongoDB Community Server  </a:t>
            </a:r>
            <a:r>
              <a:rPr lang="en-US" sz="1600" dirty="0">
                <a:latin typeface="Arial" panose="020B0604020202020204" pitchFamily="34" charset="0"/>
                <a:ea typeface="Times New Roman" panose="02020603050405020304" pitchFamily="18" charset="0"/>
                <a:cs typeface="Arial" panose="020B0604020202020204" pitchFamily="34" charset="0"/>
              </a:rPr>
              <a:t>(current stable release 4.0.1)</a:t>
            </a:r>
          </a:p>
          <a:p>
            <a:pPr marL="742950" lvl="1" indent="-285750">
              <a:lnSpc>
                <a:spcPct val="115000"/>
              </a:lnSpc>
              <a:buFont typeface="Wingdings" pitchFamily="2" charset="2"/>
              <a:buChar char="v"/>
            </a:pPr>
            <a:r>
              <a:rPr lang="en-US" sz="1600" dirty="0">
                <a:solidFill>
                  <a:srgbClr val="0070C0"/>
                </a:solidFill>
                <a:latin typeface="Arial" panose="020B0604020202020204" pitchFamily="34" charset="0"/>
                <a:ea typeface="Times New Roman" panose="02020603050405020304" pitchFamily="18" charset="0"/>
                <a:cs typeface="Arial" panose="020B0604020202020204" pitchFamily="34" charset="0"/>
              </a:rPr>
              <a:t>MongoDB Enterprise Server </a:t>
            </a:r>
            <a:r>
              <a:rPr lang="en-US" sz="1600" dirty="0">
                <a:latin typeface="Arial" panose="020B0604020202020204" pitchFamily="34" charset="0"/>
                <a:ea typeface="Times New Roman" panose="02020603050405020304" pitchFamily="18" charset="0"/>
                <a:cs typeface="Arial" panose="020B0604020202020204" pitchFamily="34" charset="0"/>
              </a:rPr>
              <a:t>includes in-memory and encrypted storage engine and advance security</a:t>
            </a:r>
          </a:p>
          <a:p>
            <a:pPr marL="742950" lvl="1" indent="-285750">
              <a:lnSpc>
                <a:spcPct val="115000"/>
              </a:lnSpc>
              <a:buFont typeface="Wingdings" pitchFamily="2" charset="2"/>
              <a:buChar char="v"/>
            </a:pPr>
            <a:r>
              <a:rPr lang="en-US" sz="1600" dirty="0">
                <a:solidFill>
                  <a:srgbClr val="0070C0"/>
                </a:solidFill>
                <a:latin typeface="Arial" panose="020B0604020202020204" pitchFamily="34" charset="0"/>
                <a:ea typeface="Times New Roman" panose="02020603050405020304" pitchFamily="18" charset="0"/>
                <a:cs typeface="Arial" panose="020B0604020202020204" pitchFamily="34" charset="0"/>
              </a:rPr>
              <a:t>MongoDB Ops Manager </a:t>
            </a:r>
            <a:r>
              <a:rPr lang="en-US" sz="1600" dirty="0">
                <a:latin typeface="Arial" panose="020B0604020202020204" pitchFamily="34" charset="0"/>
                <a:ea typeface="Times New Roman" panose="02020603050405020304" pitchFamily="18" charset="0"/>
                <a:cs typeface="Arial" panose="020B0604020202020204" pitchFamily="34" charset="0"/>
              </a:rPr>
              <a:t>is to monitor, automate, backup and query optimization in data center</a:t>
            </a:r>
          </a:p>
          <a:p>
            <a:pPr marL="742950" lvl="1" indent="-285750">
              <a:lnSpc>
                <a:spcPct val="115000"/>
              </a:lnSpc>
              <a:buFont typeface="Wingdings" pitchFamily="2" charset="2"/>
              <a:buChar char="v"/>
            </a:pPr>
            <a:r>
              <a:rPr lang="en-US" sz="1600" dirty="0">
                <a:solidFill>
                  <a:srgbClr val="7030A0"/>
                </a:solidFill>
                <a:latin typeface="Arial" panose="020B0604020202020204" pitchFamily="34" charset="0"/>
                <a:ea typeface="Times New Roman" panose="02020603050405020304" pitchFamily="18" charset="0"/>
                <a:cs typeface="Arial" panose="020B0604020202020204" pitchFamily="34" charset="0"/>
              </a:rPr>
              <a:t>MongoDB Compass </a:t>
            </a:r>
            <a:r>
              <a:rPr lang="en-US" sz="1600" dirty="0">
                <a:latin typeface="Arial" panose="020B0604020202020204" pitchFamily="34" charset="0"/>
                <a:ea typeface="Times New Roman" panose="02020603050405020304" pitchFamily="18" charset="0"/>
                <a:cs typeface="Arial" panose="020B0604020202020204" pitchFamily="34" charset="0"/>
              </a:rPr>
              <a:t>as the GUI for MongoDB allows to querying, indexing, document validation and so on</a:t>
            </a:r>
          </a:p>
          <a:p>
            <a:pPr marL="742950" lvl="1" indent="-285750">
              <a:lnSpc>
                <a:spcPct val="115000"/>
              </a:lnSpc>
              <a:buFont typeface="Wingdings" pitchFamily="2" charset="2"/>
              <a:buChar char="v"/>
            </a:pPr>
            <a:r>
              <a:rPr lang="en-US" sz="1600" dirty="0">
                <a:solidFill>
                  <a:srgbClr val="0070C0"/>
                </a:solidFill>
                <a:latin typeface="Arial" panose="020B0604020202020204" pitchFamily="34" charset="0"/>
                <a:ea typeface="Times New Roman" panose="02020603050405020304" pitchFamily="18" charset="0"/>
                <a:cs typeface="Arial" panose="020B0604020202020204" pitchFamily="34" charset="0"/>
              </a:rPr>
              <a:t>MongoDB Connector </a:t>
            </a:r>
            <a:r>
              <a:rPr lang="en-US" sz="1600" dirty="0">
                <a:latin typeface="Arial" panose="020B0604020202020204" pitchFamily="34" charset="0"/>
                <a:ea typeface="Times New Roman" panose="02020603050405020304" pitchFamily="18" charset="0"/>
                <a:cs typeface="Arial" panose="020B0604020202020204" pitchFamily="34" charset="0"/>
              </a:rPr>
              <a:t>for BI allows to use BI tool of choice to visualize, discover and report</a:t>
            </a:r>
          </a:p>
          <a:p>
            <a:pPr marL="742950" lvl="1" indent="-285750">
              <a:lnSpc>
                <a:spcPct val="115000"/>
              </a:lnSpc>
              <a:buFont typeface="Wingdings" pitchFamily="2" charset="2"/>
              <a:buChar char="v"/>
            </a:pPr>
            <a:r>
              <a:rPr lang="en-US" sz="1600" dirty="0">
                <a:solidFill>
                  <a:srgbClr val="0070C0"/>
                </a:solidFill>
                <a:latin typeface="Arial" panose="020B0604020202020204" pitchFamily="34" charset="0"/>
                <a:ea typeface="Times New Roman" panose="02020603050405020304" pitchFamily="18" charset="0"/>
                <a:cs typeface="Arial" panose="020B0604020202020204" pitchFamily="34" charset="0"/>
              </a:rPr>
              <a:t>MongoDB Charts </a:t>
            </a:r>
            <a:r>
              <a:rPr lang="en-US" sz="1600" dirty="0">
                <a:latin typeface="Arial" panose="020B0604020202020204" pitchFamily="34" charset="0"/>
                <a:ea typeface="Times New Roman" panose="02020603050405020304" pitchFamily="18" charset="0"/>
                <a:cs typeface="Arial" panose="020B0604020202020204" pitchFamily="34" charset="0"/>
              </a:rPr>
              <a:t>creates visualization of MongoDB data</a:t>
            </a:r>
          </a:p>
        </p:txBody>
      </p:sp>
      <p:sp>
        <p:nvSpPr>
          <p:cNvPr id="3" name="Slide Number Placeholder 2">
            <a:extLst>
              <a:ext uri="{FF2B5EF4-FFF2-40B4-BE49-F238E27FC236}">
                <a16:creationId xmlns:a16="http://schemas.microsoft.com/office/drawing/2014/main" id="{4CFC8025-4D8E-B34E-B536-43578FD166F9}"/>
              </a:ext>
            </a:extLst>
          </p:cNvPr>
          <p:cNvSpPr>
            <a:spLocks noGrp="1"/>
          </p:cNvSpPr>
          <p:nvPr>
            <p:ph type="sldNum" sz="quarter" idx="12"/>
          </p:nvPr>
        </p:nvSpPr>
        <p:spPr/>
        <p:txBody>
          <a:bodyPr/>
          <a:lstStyle/>
          <a:p>
            <a:fld id="{7A9371E9-B35B-0D4C-ACD5-E562B1E40D84}" type="slidenum">
              <a:rPr lang="en-US" smtClean="0"/>
              <a:t>9</a:t>
            </a:fld>
            <a:endParaRPr lang="en-US"/>
          </a:p>
        </p:txBody>
      </p:sp>
    </p:spTree>
    <p:extLst>
      <p:ext uri="{BB962C8B-B14F-4D97-AF65-F5344CB8AC3E}">
        <p14:creationId xmlns:p14="http://schemas.microsoft.com/office/powerpoint/2010/main" val="278688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12319</TotalTime>
  <Words>940</Words>
  <Application>Microsoft Macintosh PowerPoint</Application>
  <PresentationFormat>Widescreen</PresentationFormat>
  <Paragraphs>181</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shanqing gu</dc:creator>
  <cp:lastModifiedBy>shanqing gu</cp:lastModifiedBy>
  <cp:revision>239</cp:revision>
  <dcterms:created xsi:type="dcterms:W3CDTF">2018-08-03T20:26:03Z</dcterms:created>
  <dcterms:modified xsi:type="dcterms:W3CDTF">2018-08-20T16:40:32Z</dcterms:modified>
</cp:coreProperties>
</file>