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645"/>
  </p:normalViewPr>
  <p:slideViewPr>
    <p:cSldViewPr snapToGrid="0" snapToObjects="1">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5F2E-E41C-4748-A8F3-A5E61CB2A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64272-A4C2-7048-BD9A-C365D0139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1382F0-4EC5-2645-A374-A0F1ADA97953}"/>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5" name="Footer Placeholder 4">
            <a:extLst>
              <a:ext uri="{FF2B5EF4-FFF2-40B4-BE49-F238E27FC236}">
                <a16:creationId xmlns:a16="http://schemas.microsoft.com/office/drawing/2014/main" id="{500C7B22-B265-A747-945D-DBEE76A72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FCE16-B485-A64F-80A7-475E7AC39DC8}"/>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20799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A577-2787-0347-AE6E-39EEF1E5D4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8ABBBA-EBA0-854D-B773-95B3ADA3FB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17468-8139-474C-AC4A-A0B574F82142}"/>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5" name="Footer Placeholder 4">
            <a:extLst>
              <a:ext uri="{FF2B5EF4-FFF2-40B4-BE49-F238E27FC236}">
                <a16:creationId xmlns:a16="http://schemas.microsoft.com/office/drawing/2014/main" id="{81A7DB07-3916-9E41-95C2-6481BB17C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D894F-FC9A-764D-9F49-D829667BEFB7}"/>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89853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ED102-925A-6B4B-93FE-22E1BA8C08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396FE-702E-E14E-9A79-81A730843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264BA-0304-7E43-8BAA-596B0A170626}"/>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5" name="Footer Placeholder 4">
            <a:extLst>
              <a:ext uri="{FF2B5EF4-FFF2-40B4-BE49-F238E27FC236}">
                <a16:creationId xmlns:a16="http://schemas.microsoft.com/office/drawing/2014/main" id="{AFA9BE51-E96F-B345-896C-D12471B0A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BC30F-726D-7345-8E4D-7D584234B49B}"/>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398923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3666-BE01-BE4B-9045-A6929EFF2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7E7E27-CDC9-394A-96A7-258870E0F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3F2D8-5DAC-6E41-9F61-6A0AD678BD57}"/>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5" name="Footer Placeholder 4">
            <a:extLst>
              <a:ext uri="{FF2B5EF4-FFF2-40B4-BE49-F238E27FC236}">
                <a16:creationId xmlns:a16="http://schemas.microsoft.com/office/drawing/2014/main" id="{4DFCAB87-920C-CC48-BB42-F0B014A79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FDD4C-AEFA-7A47-A9F7-A52536B2F092}"/>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95978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486B-C5BE-3445-AC5F-84131B1B6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1CDAD4-B977-704D-9EA2-CC7D76B6A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6C6DA-CFEB-704B-BA94-94F36D0DA219}"/>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5" name="Footer Placeholder 4">
            <a:extLst>
              <a:ext uri="{FF2B5EF4-FFF2-40B4-BE49-F238E27FC236}">
                <a16:creationId xmlns:a16="http://schemas.microsoft.com/office/drawing/2014/main" id="{8021C2E9-AEE4-D943-BAB7-1A299503C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4BD0D-352B-094E-94E0-BCD4DEF6F6CE}"/>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1820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9B74-B102-D248-A638-2113DA1D0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B8153-93DB-4E4D-96EB-BA42AA8EAA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DC8E1-394D-7D4E-A404-9EB4792C2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BA3076-49FC-084A-B45A-1A84EFF7D8D2}"/>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6" name="Footer Placeholder 5">
            <a:extLst>
              <a:ext uri="{FF2B5EF4-FFF2-40B4-BE49-F238E27FC236}">
                <a16:creationId xmlns:a16="http://schemas.microsoft.com/office/drawing/2014/main" id="{B6ECC2FD-71B5-7545-9BA0-1994293FA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D6102-CA74-2F44-AB62-29CCD07FB330}"/>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0361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82B5-1311-1F49-B429-89FABC5962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996A15-E56F-1A4A-86FD-C0F2D860F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DDC8B-3ED7-AE40-AC49-51883646E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D1255-7845-844B-B9CB-07081395E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38F9-D2BD-6048-B03F-2F3A069E3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56A15-2F2E-C449-8609-B57D74596457}"/>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8" name="Footer Placeholder 7">
            <a:extLst>
              <a:ext uri="{FF2B5EF4-FFF2-40B4-BE49-F238E27FC236}">
                <a16:creationId xmlns:a16="http://schemas.microsoft.com/office/drawing/2014/main" id="{F7F881A9-36FC-0C46-8A5A-17520361C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2460AF-A1EA-E840-AE7F-55C6F475143E}"/>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54217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59BB-7810-704B-9729-9DECF0B5BF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1FCC1-F3B1-8147-8C74-0463069DF40D}"/>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4" name="Footer Placeholder 3">
            <a:extLst>
              <a:ext uri="{FF2B5EF4-FFF2-40B4-BE49-F238E27FC236}">
                <a16:creationId xmlns:a16="http://schemas.microsoft.com/office/drawing/2014/main" id="{8E75CA41-46EF-7645-9A30-008B07D0E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EB0E-8E9C-5A4C-A872-7C8EC70A01D6}"/>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34419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F5E44-58F9-DE4C-9EB0-571D81E6C879}"/>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3" name="Footer Placeholder 2">
            <a:extLst>
              <a:ext uri="{FF2B5EF4-FFF2-40B4-BE49-F238E27FC236}">
                <a16:creationId xmlns:a16="http://schemas.microsoft.com/office/drawing/2014/main" id="{EDE932C4-92BE-4741-BA31-00FF037067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CBFD71-5F90-6149-8F12-A82C31921165}"/>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397925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7E47-67DB-9847-85DA-7C2EFECEF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AF7CC4-D61B-7448-8FBA-5FDFEC85B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67709-B138-814B-BA25-9DD327131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0476C-6196-8442-91FC-BDA70550B8F5}"/>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6" name="Footer Placeholder 5">
            <a:extLst>
              <a:ext uri="{FF2B5EF4-FFF2-40B4-BE49-F238E27FC236}">
                <a16:creationId xmlns:a16="http://schemas.microsoft.com/office/drawing/2014/main" id="{01975887-A66F-7249-9615-6D3D58A7F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88C9C-BE4C-FC48-B8A6-4AA7C00C163C}"/>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96480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C4F9-653B-3949-A890-3645AE7C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7F12AC-CE19-1E4A-B447-A53046FE3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AC6C00-5753-064D-AA28-602B0544E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EC0F8-FF85-7D4A-B128-82237621502D}"/>
              </a:ext>
            </a:extLst>
          </p:cNvPr>
          <p:cNvSpPr>
            <a:spLocks noGrp="1"/>
          </p:cNvSpPr>
          <p:nvPr>
            <p:ph type="dt" sz="half" idx="10"/>
          </p:nvPr>
        </p:nvSpPr>
        <p:spPr/>
        <p:txBody>
          <a:bodyPr/>
          <a:lstStyle/>
          <a:p>
            <a:fld id="{931A84E7-A2A2-9549-B5F3-D6CA411059A7}" type="datetimeFigureOut">
              <a:rPr lang="en-US" smtClean="0"/>
              <a:t>5/29/19</a:t>
            </a:fld>
            <a:endParaRPr lang="en-US"/>
          </a:p>
        </p:txBody>
      </p:sp>
      <p:sp>
        <p:nvSpPr>
          <p:cNvPr id="6" name="Footer Placeholder 5">
            <a:extLst>
              <a:ext uri="{FF2B5EF4-FFF2-40B4-BE49-F238E27FC236}">
                <a16:creationId xmlns:a16="http://schemas.microsoft.com/office/drawing/2014/main" id="{6B71B80E-EB37-334C-8A6B-77A5EA8E4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0D2FD-3E37-644B-B096-9513A8A04370}"/>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91730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C420E-945B-3F43-A21E-966674C09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7CFD89-A003-EF4B-94E9-489B3E179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C653B-9BCD-2E41-A014-93DB0E844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A84E7-A2A2-9549-B5F3-D6CA411059A7}" type="datetimeFigureOut">
              <a:rPr lang="en-US" smtClean="0"/>
              <a:t>5/29/19</a:t>
            </a:fld>
            <a:endParaRPr lang="en-US"/>
          </a:p>
        </p:txBody>
      </p:sp>
      <p:sp>
        <p:nvSpPr>
          <p:cNvPr id="5" name="Footer Placeholder 4">
            <a:extLst>
              <a:ext uri="{FF2B5EF4-FFF2-40B4-BE49-F238E27FC236}">
                <a16:creationId xmlns:a16="http://schemas.microsoft.com/office/drawing/2014/main" id="{CA4E9D77-D618-DE47-BCCF-08154FB2C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C24329-09B8-A143-865C-07549FE363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EE215-4FB0-C14A-89DF-F22935F350BD}" type="slidenum">
              <a:rPr lang="en-US" smtClean="0"/>
              <a:t>‹#›</a:t>
            </a:fld>
            <a:endParaRPr lang="en-US"/>
          </a:p>
        </p:txBody>
      </p:sp>
    </p:spTree>
    <p:extLst>
      <p:ext uri="{BB962C8B-B14F-4D97-AF65-F5344CB8AC3E}">
        <p14:creationId xmlns:p14="http://schemas.microsoft.com/office/powerpoint/2010/main" val="377981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utenberg.org/cache/epub/11313/pg11313.txt" TargetMode="External"/><Relationship Id="rId2" Type="http://schemas.openxmlformats.org/officeDocument/2006/relationships/hyperlink" Target="http://www.gutenberg.org/wiki/Children%27s_Instructional_Books_(Bookshel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7394AC-5BF7-7A45-A7B1-6B6056D01E21}"/>
              </a:ext>
            </a:extLst>
          </p:cNvPr>
          <p:cNvSpPr/>
          <p:nvPr/>
        </p:nvSpPr>
        <p:spPr>
          <a:xfrm>
            <a:off x="990600" y="1665690"/>
            <a:ext cx="10210800" cy="3016210"/>
          </a:xfrm>
          <a:prstGeom prst="rect">
            <a:avLst/>
          </a:prstGeom>
        </p:spPr>
        <p:txBody>
          <a:bodyPr wrap="square">
            <a:spAutoFit/>
          </a:bodyPr>
          <a:lstStyle/>
          <a:p>
            <a:pPr algn="ctr"/>
            <a:r>
              <a:rPr lang="en-US" sz="2000" b="1" dirty="0">
                <a:solidFill>
                  <a:srgbClr val="0070C0"/>
                </a:solidFill>
                <a:effectLst/>
                <a:latin typeface="Arial" panose="020B0604020202020204" pitchFamily="34" charset="0"/>
                <a:cs typeface="Arial" panose="020B0604020202020204" pitchFamily="34" charset="0"/>
              </a:rPr>
              <a:t>SMU NLP Course (DS7337) -- Homework 02 submission (05-29-2019)</a:t>
            </a:r>
          </a:p>
          <a:p>
            <a:pPr algn="ctr"/>
            <a:endParaRPr lang="en-US" sz="2000" b="1" dirty="0">
              <a:solidFill>
                <a:srgbClr val="0070C0"/>
              </a:solidFill>
              <a:effectLst/>
              <a:latin typeface="Arial" panose="020B0604020202020204" pitchFamily="34" charset="0"/>
              <a:cs typeface="Arial" panose="020B0604020202020204" pitchFamily="34" charset="0"/>
            </a:endParaRPr>
          </a:p>
          <a:p>
            <a:pPr algn="ctr"/>
            <a:r>
              <a:rPr lang="en-US" sz="2000" b="1" dirty="0">
                <a:solidFill>
                  <a:srgbClr val="0070C0"/>
                </a:solidFill>
                <a:effectLst/>
                <a:latin typeface="Arial" panose="020B0604020202020204" pitchFamily="34" charset="0"/>
                <a:cs typeface="Arial" panose="020B0604020202020204" pitchFamily="34" charset="0"/>
              </a:rPr>
              <a:t>Shanqing Gu (Class 401)</a:t>
            </a:r>
          </a:p>
          <a:p>
            <a:endParaRPr lang="en-US" b="1" dirty="0">
              <a:solidFill>
                <a:srgbClr val="000000"/>
              </a:solidFill>
              <a:latin typeface="Arial" panose="020B0604020202020204" pitchFamily="34" charset="0"/>
              <a:cs typeface="Arial" panose="020B0604020202020204" pitchFamily="34" charset="0"/>
            </a:endParaRPr>
          </a:p>
          <a:p>
            <a:r>
              <a:rPr lang="en-US" sz="1600" b="1" dirty="0">
                <a:solidFill>
                  <a:srgbClr val="000000"/>
                </a:solidFill>
                <a:effectLst/>
                <a:latin typeface="Arial" panose="020B0604020202020204" pitchFamily="34" charset="0"/>
                <a:cs typeface="Arial" panose="020B0604020202020204" pitchFamily="34" charset="0"/>
              </a:rPr>
              <a:t>Outline of HW2:</a:t>
            </a:r>
          </a:p>
          <a:p>
            <a:endParaRPr lang="en-US" sz="1600" dirty="0">
              <a:solidFill>
                <a:srgbClr val="000000"/>
              </a:solidFill>
              <a:latin typeface="Arial" panose="020B0604020202020204" pitchFamily="34" charset="0"/>
              <a:cs typeface="Arial" panose="020B0604020202020204" pitchFamily="34" charset="0"/>
            </a:endParaRPr>
          </a:p>
          <a:p>
            <a:pPr marL="342900" indent="-342900">
              <a:buAutoNum type="arabicPeriod"/>
            </a:pPr>
            <a:r>
              <a:rPr lang="en-US" sz="1600" dirty="0">
                <a:solidFill>
                  <a:srgbClr val="000000"/>
                </a:solidFill>
                <a:effectLst/>
                <a:latin typeface="Arial" panose="020B0604020202020204" pitchFamily="34" charset="0"/>
                <a:cs typeface="Arial" panose="020B0604020202020204" pitchFamily="34" charset="0"/>
              </a:rPr>
              <a:t>Data preparation with </a:t>
            </a:r>
            <a:r>
              <a:rPr lang="en-US" sz="1600" dirty="0" err="1">
                <a:solidFill>
                  <a:srgbClr val="000000"/>
                </a:solidFill>
                <a:effectLst/>
                <a:latin typeface="Arial" panose="020B0604020202020204" pitchFamily="34" charset="0"/>
                <a:cs typeface="Arial" panose="020B0604020202020204" pitchFamily="34" charset="0"/>
              </a:rPr>
              <a:t>BeautifulSoup</a:t>
            </a:r>
            <a:endParaRPr lang="en-US" sz="1600" dirty="0">
              <a:solidFill>
                <a:srgbClr val="000000"/>
              </a:solidFill>
              <a:effectLst/>
              <a:latin typeface="Arial" panose="020B0604020202020204" pitchFamily="34" charset="0"/>
              <a:cs typeface="Arial" panose="020B0604020202020204" pitchFamily="34" charset="0"/>
            </a:endParaRPr>
          </a:p>
          <a:p>
            <a:pPr marL="342900" indent="-342900">
              <a:buAutoNum type="arabicPeriod"/>
            </a:pPr>
            <a:r>
              <a:rPr lang="en-US" sz="1600" dirty="0">
                <a:solidFill>
                  <a:srgbClr val="000000"/>
                </a:solidFill>
                <a:latin typeface="Arial" panose="020B0604020202020204" pitchFamily="34" charset="0"/>
                <a:cs typeface="Arial" panose="020B0604020202020204" pitchFamily="34" charset="0"/>
              </a:rPr>
              <a:t>Question 1: Create a scoring method with vocabulary size and normalize scores from 0 to 1</a:t>
            </a:r>
          </a:p>
          <a:p>
            <a:pPr marL="342900" indent="-342900">
              <a:buAutoNum type="arabicPeriod"/>
            </a:pPr>
            <a:r>
              <a:rPr lang="en-US" sz="1600" dirty="0">
                <a:solidFill>
                  <a:srgbClr val="000000"/>
                </a:solidFill>
                <a:latin typeface="Arial" panose="020B0604020202020204" pitchFamily="34" charset="0"/>
                <a:cs typeface="Arial" panose="020B0604020202020204" pitchFamily="34" charset="0"/>
              </a:rPr>
              <a:t>Question 2: Create a scoring method with vocabulary length and normalize scores from 0 to 1</a:t>
            </a:r>
          </a:p>
          <a:p>
            <a:pPr marL="342900" indent="-342900">
              <a:buAutoNum type="arabicPeriod"/>
            </a:pPr>
            <a:r>
              <a:rPr lang="en-US" sz="1600" dirty="0">
                <a:solidFill>
                  <a:srgbClr val="000000"/>
                </a:solidFill>
                <a:latin typeface="Arial" panose="020B0604020202020204" pitchFamily="34" charset="0"/>
                <a:cs typeface="Arial" panose="020B0604020202020204" pitchFamily="34" charset="0"/>
              </a:rPr>
              <a:t>Question 3: Create  “text difficulty score”  and apply to text examples in HW1.</a:t>
            </a:r>
            <a:br>
              <a:rPr lang="en-US" sz="1600" dirty="0">
                <a:effectLst/>
                <a:latin typeface="Arial" panose="020B0604020202020204" pitchFamily="34" charset="0"/>
                <a:cs typeface="Arial" panose="020B0604020202020204" pitchFamily="34" charset="0"/>
              </a:rPr>
            </a:br>
            <a:endParaRPr lang="en-US" sz="16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75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9890C2-F0DE-AA43-9184-289F774CB911}"/>
              </a:ext>
            </a:extLst>
          </p:cNvPr>
          <p:cNvSpPr/>
          <p:nvPr/>
        </p:nvSpPr>
        <p:spPr>
          <a:xfrm>
            <a:off x="851216" y="966800"/>
            <a:ext cx="10951317" cy="378565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Data preparation with </a:t>
            </a:r>
            <a:r>
              <a:rPr lang="en-US" b="1" dirty="0" err="1">
                <a:solidFill>
                  <a:srgbClr val="0070C0"/>
                </a:solidFill>
                <a:latin typeface="Arial" panose="020B0604020202020204" pitchFamily="34" charset="0"/>
                <a:cs typeface="Arial" panose="020B0604020202020204" pitchFamily="34" charset="0"/>
              </a:rPr>
              <a:t>BeautifulSoup</a:t>
            </a:r>
            <a:endParaRPr lang="en-US" b="1" dirty="0">
              <a:solidFill>
                <a:srgbClr val="0070C0"/>
              </a:solidFill>
              <a:latin typeface="Arial" panose="020B0604020202020204" pitchFamily="34" charset="0"/>
              <a:cs typeface="Arial" panose="020B0604020202020204" pitchFamily="34" charset="0"/>
            </a:endParaRPr>
          </a:p>
          <a:p>
            <a:pPr marL="342900" indent="-342900">
              <a:buAutoNum type="arabicPeriod"/>
            </a:pPr>
            <a:endParaRPr lang="en-US" sz="1600" dirty="0">
              <a:solidFill>
                <a:srgbClr val="000000"/>
              </a:solidFill>
              <a:latin typeface="Arial" panose="020B0604020202020204" pitchFamily="34" charset="0"/>
              <a:cs typeface="Arial" panose="020B0604020202020204" pitchFamily="34" charset="0"/>
            </a:endParaRPr>
          </a:p>
          <a:p>
            <a:r>
              <a:rPr lang="en-US" sz="1600" b="0" i="0" u="none" strike="noStrike" dirty="0">
                <a:solidFill>
                  <a:srgbClr val="000000"/>
                </a:solidFill>
                <a:effectLst/>
                <a:latin typeface="Arial" panose="020B0604020202020204" pitchFamily="34" charset="0"/>
                <a:cs typeface="Arial" panose="020B0604020202020204" pitchFamily="34" charset="0"/>
              </a:rPr>
              <a:t>Obtain all the texts of different categories from this link (</a:t>
            </a:r>
            <a:r>
              <a:rPr lang="en-US" sz="1600" b="0" i="0" u="sng" strike="noStrike" dirty="0">
                <a:solidFill>
                  <a:srgbClr val="337AB7"/>
                </a:solidFill>
                <a:effectLst/>
                <a:latin typeface="Arial" panose="020B0604020202020204" pitchFamily="34" charset="0"/>
                <a:cs typeface="Arial" panose="020B0604020202020204" pitchFamily="34" charset="0"/>
                <a:hlinkClick r:id="rId2"/>
              </a:rPr>
              <a:t>http://www.gutenberg.org/wiki/Children%27s_Instructional_Books_(Bookshelf</a:t>
            </a:r>
            <a:r>
              <a:rPr lang="en-US" sz="1600" b="0" i="0" u="none" strike="noStrike" dirty="0">
                <a:solidFill>
                  <a:srgbClr val="000000"/>
                </a:solidFill>
                <a:effectLst/>
                <a:latin typeface="Arial" panose="020B0604020202020204" pitchFamily="34" charset="0"/>
                <a:cs typeface="Arial" panose="020B0604020202020204" pitchFamily="34" charset="0"/>
                <a:hlinkClick r:id="rId2"/>
              </a:rPr>
              <a:t>)</a:t>
            </a:r>
            <a:r>
              <a:rPr lang="en-US" sz="1600" b="0" i="0" u="none" strike="noStrike" dirty="0">
                <a:solidFill>
                  <a:srgbClr val="000000"/>
                </a:solidFill>
                <a:effectLst/>
                <a:latin typeface="Arial" panose="020B0604020202020204" pitchFamily="34" charset="0"/>
                <a:cs typeface="Arial" panose="020B0604020202020204" pitchFamily="34" charset="0"/>
              </a:rPr>
              <a:t>.</a:t>
            </a:r>
          </a:p>
          <a:p>
            <a:endParaRPr lang="en-US" sz="1600" b="0" i="0" u="none" strike="noStrike" dirty="0">
              <a:solidFill>
                <a:srgbClr val="000000"/>
              </a:solidFill>
              <a:effectLst/>
              <a:latin typeface="Arial" panose="020B0604020202020204" pitchFamily="34" charset="0"/>
              <a:cs typeface="Arial" panose="020B0604020202020204" pitchFamily="34" charset="0"/>
            </a:endParaRPr>
          </a:p>
          <a:p>
            <a:r>
              <a:rPr lang="en-US" sz="1600" b="0" i="0" u="none" strike="noStrike" dirty="0">
                <a:solidFill>
                  <a:srgbClr val="000000"/>
                </a:solidFill>
                <a:effectLst/>
                <a:latin typeface="Arial" panose="020B0604020202020204" pitchFamily="34" charset="0"/>
                <a:cs typeface="Arial" panose="020B0604020202020204" pitchFamily="34" charset="0"/>
              </a:rPr>
              <a:t>In total, there are 104 texts with titles hyperlinked their corresponding </a:t>
            </a:r>
            <a:r>
              <a:rPr lang="en-US" sz="1600" b="0" i="0" u="none" strike="noStrike" dirty="0" err="1">
                <a:solidFill>
                  <a:srgbClr val="000000"/>
                </a:solidFill>
                <a:effectLst/>
                <a:latin typeface="Arial" panose="020B0604020202020204" pitchFamily="34" charset="0"/>
                <a:cs typeface="Arial" panose="020B0604020202020204" pitchFamily="34" charset="0"/>
              </a:rPr>
              <a:t>urls</a:t>
            </a:r>
            <a:r>
              <a:rPr lang="en-US" sz="1600" b="0" i="0" u="none" strike="noStrike" dirty="0">
                <a:solidFill>
                  <a:srgbClr val="000000"/>
                </a:solidFill>
                <a:effectLst/>
                <a:latin typeface="Arial" panose="020B0604020202020204" pitchFamily="34" charset="0"/>
                <a:cs typeface="Arial" panose="020B0604020202020204" pitchFamily="34" charset="0"/>
              </a:rPr>
              <a:t> to download from 10 categories (Misc., Graded Readers, Poetry Readers, Readers for English Speakers Learning Other Languages, Non-English Readers, About Readers, Science and Nature, History, Geography, Uncategorized).</a:t>
            </a:r>
          </a:p>
          <a:p>
            <a:endParaRPr lang="en-US" sz="1600" b="0" i="0" u="none" strike="noStrike" dirty="0">
              <a:solidFill>
                <a:srgbClr val="000000"/>
              </a:solidFill>
              <a:effectLst/>
              <a:latin typeface="Arial" panose="020B0604020202020204" pitchFamily="34" charset="0"/>
              <a:cs typeface="Arial" panose="020B0604020202020204" pitchFamily="34" charset="0"/>
            </a:endParaRPr>
          </a:p>
          <a:p>
            <a:r>
              <a:rPr lang="en-US" sz="1600" b="0" i="0" u="none" strike="noStrike" dirty="0">
                <a:solidFill>
                  <a:srgbClr val="000000"/>
                </a:solidFill>
                <a:effectLst/>
                <a:latin typeface="Arial" panose="020B0604020202020204" pitchFamily="34" charset="0"/>
                <a:cs typeface="Arial" panose="020B0604020202020204" pitchFamily="34" charset="0"/>
              </a:rPr>
              <a:t>The first step is to create </a:t>
            </a:r>
            <a:r>
              <a:rPr lang="en-US" sz="1600" b="0" i="0" u="none" strike="noStrike" dirty="0" err="1">
                <a:solidFill>
                  <a:srgbClr val="000000"/>
                </a:solidFill>
                <a:effectLst/>
                <a:latin typeface="Arial" panose="020B0604020202020204" pitchFamily="34" charset="0"/>
                <a:cs typeface="Arial" panose="020B0604020202020204" pitchFamily="34" charset="0"/>
              </a:rPr>
              <a:t>BeautifulSoup</a:t>
            </a:r>
            <a:r>
              <a:rPr lang="en-US" sz="1600" b="0" i="0" u="none" strike="noStrike" dirty="0">
                <a:solidFill>
                  <a:srgbClr val="000000"/>
                </a:solidFill>
                <a:effectLst/>
                <a:latin typeface="Arial" panose="020B0604020202020204" pitchFamily="34" charset="0"/>
                <a:cs typeface="Arial" panose="020B0604020202020204" pitchFamily="34" charset="0"/>
              </a:rPr>
              <a:t> object with base </a:t>
            </a:r>
            <a:r>
              <a:rPr lang="en-US" sz="1600" b="0" i="0" u="none" strike="noStrike" dirty="0" err="1">
                <a:solidFill>
                  <a:srgbClr val="000000"/>
                </a:solidFill>
                <a:effectLst/>
                <a:latin typeface="Arial" panose="020B0604020202020204" pitchFamily="34" charset="0"/>
                <a:cs typeface="Arial" panose="020B0604020202020204" pitchFamily="34" charset="0"/>
              </a:rPr>
              <a:t>url</a:t>
            </a:r>
            <a:r>
              <a:rPr lang="en-US" sz="1600" b="0" i="0" u="none" strike="noStrike" dirty="0">
                <a:solidFill>
                  <a:srgbClr val="000000"/>
                </a:solidFill>
                <a:effectLst/>
                <a:latin typeface="Arial" panose="020B0604020202020204" pitchFamily="34" charset="0"/>
                <a:cs typeface="Arial" panose="020B0604020202020204" pitchFamily="34" charset="0"/>
              </a:rPr>
              <a:t> and </a:t>
            </a:r>
            <a:r>
              <a:rPr lang="en-US" sz="1600" b="0" i="0" u="none" strike="noStrike" dirty="0" err="1">
                <a:solidFill>
                  <a:srgbClr val="000000"/>
                </a:solidFill>
                <a:effectLst/>
                <a:latin typeface="Arial" panose="020B0604020202020204" pitchFamily="34" charset="0"/>
                <a:cs typeface="Arial" panose="020B0604020202020204" pitchFamily="34" charset="0"/>
              </a:rPr>
              <a:t>html.parser</a:t>
            </a:r>
            <a:r>
              <a:rPr lang="en-US" sz="1600" b="0" i="0" u="none" strike="noStrike" dirty="0">
                <a:solidFill>
                  <a:srgbClr val="000000"/>
                </a:solidFill>
                <a:effectLst/>
                <a:latin typeface="Arial" panose="020B0604020202020204" pitchFamily="34" charset="0"/>
                <a:cs typeface="Arial" panose="020B0604020202020204" pitchFamily="34" charset="0"/>
              </a:rPr>
              <a:t> for getting </a:t>
            </a:r>
            <a:r>
              <a:rPr lang="en-US" sz="1600" b="0" i="0" u="none" strike="noStrike" dirty="0" err="1">
                <a:solidFill>
                  <a:srgbClr val="000000"/>
                </a:solidFill>
                <a:effectLst/>
                <a:latin typeface="Arial" panose="020B0604020202020204" pitchFamily="34" charset="0"/>
                <a:cs typeface="Arial" panose="020B0604020202020204" pitchFamily="34" charset="0"/>
              </a:rPr>
              <a:t>urls</a:t>
            </a:r>
            <a:r>
              <a:rPr lang="en-US" sz="1600" b="0" i="0" u="none" strike="noStrike" dirty="0">
                <a:solidFill>
                  <a:srgbClr val="000000"/>
                </a:solidFill>
                <a:effectLst/>
                <a:latin typeface="Arial" panose="020B0604020202020204" pitchFamily="34" charset="0"/>
                <a:cs typeface="Arial" panose="020B0604020202020204" pitchFamily="34" charset="0"/>
              </a:rPr>
              <a:t> and </a:t>
            </a:r>
            <a:r>
              <a:rPr lang="en-US" sz="1600" b="0" i="0" u="none" strike="noStrike" dirty="0" err="1">
                <a:solidFill>
                  <a:srgbClr val="000000"/>
                </a:solidFill>
                <a:effectLst/>
                <a:latin typeface="Arial" panose="020B0604020202020204" pitchFamily="34" charset="0"/>
                <a:cs typeface="Arial" panose="020B0604020202020204" pitchFamily="34" charset="0"/>
              </a:rPr>
              <a:t>ebook</a:t>
            </a:r>
            <a:r>
              <a:rPr lang="en-US" sz="1600" b="0" i="0" u="none" strike="noStrike" dirty="0">
                <a:solidFill>
                  <a:srgbClr val="000000"/>
                </a:solidFill>
                <a:effectLst/>
                <a:latin typeface="Arial" panose="020B0604020202020204" pitchFamily="34" charset="0"/>
                <a:cs typeface="Arial" panose="020B0604020202020204" pitchFamily="34" charset="0"/>
              </a:rPr>
              <a:t> titles, and obtain the plain text UTF-8 </a:t>
            </a:r>
            <a:r>
              <a:rPr lang="en-US" sz="1600" b="0" i="0" u="none" strike="noStrike" dirty="0" err="1">
                <a:solidFill>
                  <a:srgbClr val="000000"/>
                </a:solidFill>
                <a:effectLst/>
                <a:latin typeface="Arial" panose="020B0604020202020204" pitchFamily="34" charset="0"/>
                <a:cs typeface="Arial" panose="020B0604020202020204" pitchFamily="34" charset="0"/>
              </a:rPr>
              <a:t>url</a:t>
            </a:r>
            <a:r>
              <a:rPr lang="en-US" sz="1600" b="0" i="0" u="none" strike="noStrike" dirty="0">
                <a:solidFill>
                  <a:srgbClr val="000000"/>
                </a:solidFill>
                <a:effectLst/>
                <a:latin typeface="Arial" panose="020B0604020202020204" pitchFamily="34" charset="0"/>
                <a:cs typeface="Arial" panose="020B0604020202020204" pitchFamily="34" charset="0"/>
              </a:rPr>
              <a:t> links for all the category books with </a:t>
            </a:r>
            <a:r>
              <a:rPr lang="en-US" sz="1600" b="0" i="0" u="none" strike="noStrike" dirty="0" err="1">
                <a:solidFill>
                  <a:srgbClr val="000000"/>
                </a:solidFill>
                <a:effectLst/>
                <a:latin typeface="Arial" panose="020B0604020202020204" pitchFamily="34" charset="0"/>
                <a:cs typeface="Arial" panose="020B0604020202020204" pitchFamily="34" charset="0"/>
              </a:rPr>
              <a:t>wget</a:t>
            </a:r>
            <a:r>
              <a:rPr lang="en-US" sz="1600" b="0" i="0" u="none" strike="noStrike" dirty="0">
                <a:solidFill>
                  <a:srgbClr val="000000"/>
                </a:solidFill>
                <a:effectLst/>
                <a:latin typeface="Arial" panose="020B0604020202020204" pitchFamily="34" charset="0"/>
                <a:cs typeface="Arial" panose="020B0604020202020204" pitchFamily="34" charset="0"/>
              </a:rPr>
              <a:t> function. In this step, the pattern shared in hyperlinks help convert to the final following format example: </a:t>
            </a:r>
            <a:r>
              <a:rPr lang="en-US" sz="1600" b="0" i="0" u="sng" strike="noStrike" dirty="0">
                <a:solidFill>
                  <a:srgbClr val="337AB7"/>
                </a:solidFill>
                <a:effectLst/>
                <a:latin typeface="Arial" panose="020B0604020202020204" pitchFamily="34" charset="0"/>
                <a:cs typeface="Arial" panose="020B0604020202020204" pitchFamily="34" charset="0"/>
                <a:hlinkClick r:id="rId3"/>
              </a:rPr>
              <a:t>http://www.gutenberg.org/cache/epub/11313/pg11313.txt</a:t>
            </a:r>
            <a:r>
              <a:rPr lang="en-US" sz="1600" b="0" i="0" u="none" strike="noStrike" dirty="0">
                <a:solidFill>
                  <a:srgbClr val="000000"/>
                </a:solidFill>
                <a:effectLst/>
                <a:latin typeface="Arial" panose="020B0604020202020204" pitchFamily="34" charset="0"/>
                <a:cs typeface="Arial" panose="020B0604020202020204" pitchFamily="34" charset="0"/>
              </a:rPr>
              <a:t>.</a:t>
            </a:r>
          </a:p>
          <a:p>
            <a:endParaRPr lang="en-US" sz="1600" b="0" i="0" u="none" strike="noStrike" dirty="0">
              <a:solidFill>
                <a:srgbClr val="000000"/>
              </a:solidFill>
              <a:effectLst/>
              <a:latin typeface="Arial" panose="020B0604020202020204" pitchFamily="34" charset="0"/>
              <a:cs typeface="Arial" panose="020B0604020202020204" pitchFamily="34" charset="0"/>
            </a:endParaRPr>
          </a:p>
          <a:p>
            <a:r>
              <a:rPr lang="en-US" sz="1600" b="0" i="0" u="none" strike="noStrike" dirty="0">
                <a:solidFill>
                  <a:srgbClr val="000000"/>
                </a:solidFill>
                <a:effectLst/>
                <a:latin typeface="Arial" panose="020B0604020202020204" pitchFamily="34" charset="0"/>
                <a:cs typeface="Arial" panose="020B0604020202020204" pitchFamily="34" charset="0"/>
              </a:rPr>
              <a:t>The second step is to clean the data by removing the tagged Gutenberg license and other unrelated information. This step will help analyze text data more accurately on lexical diversity, long-word vocabulary size, and text difficult score</a:t>
            </a:r>
            <a:endParaRPr lang="en-US" sz="16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146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28E4CD-F33B-5049-9C71-8C8077CE4365}"/>
              </a:ext>
            </a:extLst>
          </p:cNvPr>
          <p:cNvSpPr/>
          <p:nvPr/>
        </p:nvSpPr>
        <p:spPr>
          <a:xfrm>
            <a:off x="546417" y="551164"/>
            <a:ext cx="4779116" cy="5539978"/>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1:</a:t>
            </a:r>
          </a:p>
          <a:p>
            <a:endParaRPr lang="en-US" sz="1600" dirty="0">
              <a:solidFill>
                <a:srgbClr val="000000"/>
              </a:solidFill>
              <a:latin typeface="Arial" panose="020B0604020202020204" pitchFamily="34" charset="0"/>
              <a:cs typeface="Arial" panose="020B0604020202020204" pitchFamily="34" charset="0"/>
            </a:endParaRPr>
          </a:p>
          <a:p>
            <a:r>
              <a:rPr lang="en-US" sz="1600" dirty="0">
                <a:solidFill>
                  <a:srgbClr val="000000"/>
                </a:solidFill>
                <a:latin typeface="Arial" panose="020B0604020202020204" pitchFamily="34" charset="0"/>
                <a:cs typeface="Arial" panose="020B0604020202020204" pitchFamily="34" charset="0"/>
              </a:rPr>
              <a:t>Create a scoring method with vocabulary size and normalize scores from 0 to 1.</a:t>
            </a:r>
          </a:p>
          <a:p>
            <a:endParaRPr lang="en-US" sz="1600" dirty="0">
              <a:solidFill>
                <a:srgbClr val="000000"/>
              </a:solidFill>
              <a:latin typeface="Arial" panose="020B0604020202020204" pitchFamily="34" charset="0"/>
              <a:cs typeface="Arial" panose="020B0604020202020204" pitchFamily="34" charset="0"/>
            </a:endParaRPr>
          </a:p>
          <a:p>
            <a:pPr marL="285750" indent="-285750">
              <a:buFont typeface="Wingdings" pitchFamily="2" charset="2"/>
              <a:buChar char="Ø"/>
            </a:pPr>
            <a:r>
              <a:rPr lang="en-US" sz="1600" dirty="0">
                <a:latin typeface="Arial" panose="020B0604020202020204" pitchFamily="34" charset="0"/>
                <a:cs typeface="Arial" panose="020B0604020202020204" pitchFamily="34" charset="0"/>
              </a:rPr>
              <a:t>The maximum vocabulary size 14,611 unique words in "McGuffey’s Sixth Eclectic Reader" was set to 1 and used to normalize other individual text scores. </a:t>
            </a:r>
          </a:p>
          <a:p>
            <a:pPr marL="285750" indent="-285750">
              <a:buFont typeface="Wingdings"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itchFamily="2" charset="2"/>
              <a:buChar char="Ø"/>
            </a:pPr>
            <a:r>
              <a:rPr lang="en-US" sz="1600" dirty="0">
                <a:latin typeface="Arial" panose="020B0604020202020204" pitchFamily="34" charset="0"/>
                <a:cs typeface="Arial" panose="020B0604020202020204" pitchFamily="34" charset="0"/>
              </a:rPr>
              <a:t>For normalizing the score from 0 to 1, the vocabulary size normalization score for each text was calculated as the simple ratio of the vocabulary size of each text to the maximum vocabulary size. </a:t>
            </a:r>
          </a:p>
          <a:p>
            <a:pPr marL="285750" indent="-285750">
              <a:buFont typeface="Wingdings"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itchFamily="2" charset="2"/>
              <a:buChar char="Ø"/>
            </a:pPr>
            <a:r>
              <a:rPr lang="en-US" sz="1600" dirty="0">
                <a:latin typeface="Arial" panose="020B0604020202020204" pitchFamily="34" charset="0"/>
                <a:cs typeface="Arial" panose="020B0604020202020204" pitchFamily="34" charset="0"/>
              </a:rPr>
              <a:t>From the score distributions for each, most books categories have normalized scores between 0.2 and 0.8. "McGuffey’s Sixth Eclectic Reader" is the highest at 1, and "Little Present by Unknown" is the lowest at 0.06.</a:t>
            </a:r>
          </a:p>
          <a:p>
            <a:pPr marL="342900" indent="-342900">
              <a:buAutoNum type="arabicPeriod"/>
            </a:pPr>
            <a:endParaRPr lang="en-US" sz="1600" dirty="0">
              <a:solidFill>
                <a:srgbClr val="00000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32F2EBB-9AF2-054B-BB7C-778B8E587AF2}"/>
              </a:ext>
            </a:extLst>
          </p:cNvPr>
          <p:cNvPicPr>
            <a:picLocks noChangeAspect="1"/>
          </p:cNvPicPr>
          <p:nvPr/>
        </p:nvPicPr>
        <p:blipFill>
          <a:blip r:embed="rId2"/>
          <a:stretch>
            <a:fillRect/>
          </a:stretch>
        </p:blipFill>
        <p:spPr>
          <a:xfrm>
            <a:off x="5567217" y="161636"/>
            <a:ext cx="6534727" cy="6534727"/>
          </a:xfrm>
          <a:prstGeom prst="rect">
            <a:avLst/>
          </a:prstGeom>
        </p:spPr>
      </p:pic>
    </p:spTree>
    <p:extLst>
      <p:ext uri="{BB962C8B-B14F-4D97-AF65-F5344CB8AC3E}">
        <p14:creationId xmlns:p14="http://schemas.microsoft.com/office/powerpoint/2010/main" val="330320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B660A8-28E9-894B-AEF8-EC716E9BB6ED}"/>
              </a:ext>
            </a:extLst>
          </p:cNvPr>
          <p:cNvSpPr/>
          <p:nvPr/>
        </p:nvSpPr>
        <p:spPr>
          <a:xfrm>
            <a:off x="546417" y="551164"/>
            <a:ext cx="4779116" cy="3816429"/>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2:</a:t>
            </a:r>
          </a:p>
          <a:p>
            <a:pPr marL="285750" indent="-285750">
              <a:buFont typeface="Wingdings" pitchFamily="2" charset="2"/>
              <a:buChar char="Ø"/>
            </a:pPr>
            <a:endParaRPr lang="en-US" sz="1600" dirty="0">
              <a:solidFill>
                <a:srgbClr val="000000"/>
              </a:solidFill>
              <a:latin typeface="Arial" panose="020B0604020202020204" pitchFamily="34" charset="0"/>
              <a:cs typeface="Arial" panose="020B0604020202020204" pitchFamily="34" charset="0"/>
            </a:endParaRPr>
          </a:p>
          <a:p>
            <a:r>
              <a:rPr lang="en-US" sz="1600" dirty="0">
                <a:solidFill>
                  <a:srgbClr val="000000"/>
                </a:solidFill>
                <a:latin typeface="Arial" panose="020B0604020202020204" pitchFamily="34" charset="0"/>
                <a:cs typeface="Arial" panose="020B0604020202020204" pitchFamily="34" charset="0"/>
              </a:rPr>
              <a:t>Create a scoring method with vocabulary length and normalize scores from 0 to 1.</a:t>
            </a:r>
          </a:p>
          <a:p>
            <a:pPr marL="285750" indent="-285750">
              <a:buFont typeface="Wingdings" pitchFamily="2" charset="2"/>
              <a:buChar char="Ø"/>
            </a:pPr>
            <a:endParaRPr lang="en-US" sz="1600" dirty="0">
              <a:solidFill>
                <a:srgbClr val="000000"/>
              </a:solidFill>
              <a:latin typeface="Arial" panose="020B0604020202020204" pitchFamily="34" charset="0"/>
              <a:cs typeface="Arial" panose="020B0604020202020204" pitchFamily="34" charset="0"/>
            </a:endParaRPr>
          </a:p>
          <a:p>
            <a:pPr marL="285750" indent="-285750">
              <a:buFont typeface="Wingdings" pitchFamily="2" charset="2"/>
              <a:buChar char="Ø"/>
            </a:pPr>
            <a:r>
              <a:rPr lang="en-US" sz="1600" b="0" i="0" u="none" strike="noStrike" dirty="0">
                <a:solidFill>
                  <a:srgbClr val="000000"/>
                </a:solidFill>
                <a:effectLst/>
                <a:latin typeface="Arial" panose="020B0604020202020204" pitchFamily="34" charset="0"/>
                <a:cs typeface="Arial" panose="020B0604020202020204" pitchFamily="34" charset="0"/>
              </a:rPr>
              <a:t>The longest word identified with 34 characters..". </a:t>
            </a:r>
          </a:p>
          <a:p>
            <a:pPr marL="285750" indent="-285750">
              <a:buFont typeface="Wingdings" pitchFamily="2" charset="2"/>
              <a:buChar char="Ø"/>
            </a:pPr>
            <a:endParaRPr lang="en-US" sz="1600" dirty="0">
              <a:solidFill>
                <a:srgbClr val="000000"/>
              </a:solidFill>
              <a:latin typeface="Arial" panose="020B0604020202020204" pitchFamily="34" charset="0"/>
              <a:cs typeface="Arial" panose="020B0604020202020204" pitchFamily="34" charset="0"/>
            </a:endParaRPr>
          </a:p>
          <a:p>
            <a:pPr marL="285750" indent="-285750">
              <a:buFont typeface="Wingdings" pitchFamily="2" charset="2"/>
              <a:buChar char="Ø"/>
            </a:pPr>
            <a:r>
              <a:rPr lang="en-US" sz="1600" b="0" i="0" u="none" strike="noStrike" dirty="0">
                <a:solidFill>
                  <a:srgbClr val="000000"/>
                </a:solidFill>
                <a:effectLst/>
                <a:latin typeface="Arial" panose="020B0604020202020204" pitchFamily="34" charset="0"/>
                <a:cs typeface="Arial" panose="020B0604020202020204" pitchFamily="34" charset="0"/>
              </a:rPr>
              <a:t>The long-word vocabulary is only a relatively accurate method for normalizing all words.</a:t>
            </a:r>
          </a:p>
          <a:p>
            <a:endParaRPr lang="en-US" sz="1600" b="0" i="0" u="none" strike="noStrike" dirty="0">
              <a:solidFill>
                <a:srgbClr val="000000"/>
              </a:solidFill>
              <a:effectLst/>
              <a:latin typeface="Arial" panose="020B0604020202020204" pitchFamily="34" charset="0"/>
              <a:cs typeface="Arial" panose="020B0604020202020204" pitchFamily="34" charset="0"/>
            </a:endParaRPr>
          </a:p>
          <a:p>
            <a:pPr marL="285750" indent="-285750">
              <a:buFont typeface="Wingdings" pitchFamily="2" charset="2"/>
              <a:buChar char="Ø"/>
            </a:pPr>
            <a:r>
              <a:rPr lang="en-US" sz="1600" b="0" i="0" u="none" strike="noStrike" dirty="0">
                <a:solidFill>
                  <a:srgbClr val="000000"/>
                </a:solidFill>
                <a:effectLst/>
                <a:latin typeface="Arial" panose="020B0604020202020204" pitchFamily="34" charset="0"/>
                <a:cs typeface="Arial" panose="020B0604020202020204" pitchFamily="34" charset="0"/>
              </a:rPr>
              <a:t>The vocabulary length normalization score for each text was calculated as the simple ratio of the vocabulary length of each text to the maximum vocabulary length (34). </a:t>
            </a:r>
            <a:endParaRPr lang="en-US" sz="1600" dirty="0">
              <a:solidFill>
                <a:srgbClr val="000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C3E7301-A15D-F14D-9116-FB861D9F2D41}"/>
              </a:ext>
            </a:extLst>
          </p:cNvPr>
          <p:cNvPicPr>
            <a:picLocks noChangeAspect="1"/>
          </p:cNvPicPr>
          <p:nvPr/>
        </p:nvPicPr>
        <p:blipFill>
          <a:blip r:embed="rId2"/>
          <a:stretch>
            <a:fillRect/>
          </a:stretch>
        </p:blipFill>
        <p:spPr>
          <a:xfrm>
            <a:off x="5493327" y="160020"/>
            <a:ext cx="6537960" cy="6537960"/>
          </a:xfrm>
          <a:prstGeom prst="rect">
            <a:avLst/>
          </a:prstGeom>
        </p:spPr>
      </p:pic>
    </p:spTree>
    <p:extLst>
      <p:ext uri="{BB962C8B-B14F-4D97-AF65-F5344CB8AC3E}">
        <p14:creationId xmlns:p14="http://schemas.microsoft.com/office/powerpoint/2010/main" val="162843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073086-CB36-374A-BC39-74E8397B6114}"/>
              </a:ext>
            </a:extLst>
          </p:cNvPr>
          <p:cNvSpPr/>
          <p:nvPr/>
        </p:nvSpPr>
        <p:spPr>
          <a:xfrm>
            <a:off x="546416" y="551164"/>
            <a:ext cx="4888029" cy="6063198"/>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3:</a:t>
            </a:r>
          </a:p>
          <a:p>
            <a:pPr marL="285750" indent="-285750">
              <a:buFont typeface="Wingdings" pitchFamily="2" charset="2"/>
              <a:buChar char="Ø"/>
            </a:pPr>
            <a:endParaRPr lang="en-US" sz="1600" dirty="0">
              <a:solidFill>
                <a:srgbClr val="000000"/>
              </a:solidFill>
              <a:latin typeface="Arial" panose="020B0604020202020204" pitchFamily="34" charset="0"/>
              <a:cs typeface="Arial" panose="020B0604020202020204" pitchFamily="34" charset="0"/>
            </a:endParaRPr>
          </a:p>
          <a:p>
            <a:r>
              <a:rPr lang="en-US" sz="1600" dirty="0">
                <a:solidFill>
                  <a:srgbClr val="000000"/>
                </a:solidFill>
                <a:latin typeface="Arial" panose="020B0604020202020204" pitchFamily="34" charset="0"/>
                <a:cs typeface="Arial" panose="020B0604020202020204" pitchFamily="34" charset="0"/>
              </a:rPr>
              <a:t>Create  “text difficulty score”  and apply to text examples in HW1.</a:t>
            </a:r>
          </a:p>
          <a:p>
            <a:endParaRPr lang="en-US" sz="1600" dirty="0">
              <a:solidFill>
                <a:srgbClr val="000000"/>
              </a:solidFill>
              <a:latin typeface="Arial" panose="020B0604020202020204" pitchFamily="34" charset="0"/>
              <a:cs typeface="Arial" panose="020B0604020202020204" pitchFamily="34" charset="0"/>
            </a:endParaRPr>
          </a:p>
          <a:p>
            <a:r>
              <a:rPr lang="en-US" dirty="0"/>
              <a:t>The text difficulty score (TDS) was calculated with the equal weight of normalized values of vocabulary size score, lexical diversity score, and vocabulary length score.</a:t>
            </a:r>
          </a:p>
          <a:p>
            <a:endParaRPr lang="en-US" dirty="0"/>
          </a:p>
          <a:p>
            <a:r>
              <a:rPr lang="en-US" dirty="0"/>
              <a:t>The TDS score meets expectation better than using single scoring methods ('</a:t>
            </a:r>
            <a:r>
              <a:rPr lang="en-US" dirty="0" err="1"/>
              <a:t>vocab_nrml</a:t>
            </a:r>
            <a:r>
              <a:rPr lang="en-US" dirty="0"/>
              <a:t>’, ‘</a:t>
            </a:r>
            <a:r>
              <a:rPr lang="en-US" dirty="0" err="1"/>
              <a:t>lex_div_nrml</a:t>
            </a:r>
            <a:r>
              <a:rPr lang="en-US" dirty="0"/>
              <a:t>’, '</a:t>
            </a:r>
            <a:r>
              <a:rPr lang="en-US" dirty="0" err="1"/>
              <a:t>word_length_nrml</a:t>
            </a:r>
            <a:r>
              <a:rPr lang="en-US" dirty="0"/>
              <a:t>).</a:t>
            </a:r>
          </a:p>
          <a:p>
            <a:endParaRPr lang="en-US" dirty="0"/>
          </a:p>
          <a:p>
            <a:r>
              <a:rPr lang="en-US" dirty="0"/>
              <a:t>TDS score method is relatively more accurate to reflect the text difficulties for McGuffey readers after adjusting with equal weights.</a:t>
            </a:r>
          </a:p>
          <a:p>
            <a:endParaRPr lang="en-US" dirty="0"/>
          </a:p>
          <a:p>
            <a:r>
              <a:rPr lang="en-US" dirty="0"/>
              <a:t>There are still rooms to improve TDS scoring method, such as to choose different weights, further clean the texts, consider different languages.</a:t>
            </a:r>
            <a:endParaRPr lang="en-US" sz="1600"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FA2A94-A01E-9E40-981F-08A9CC3E51FB}"/>
              </a:ext>
            </a:extLst>
          </p:cNvPr>
          <p:cNvPicPr>
            <a:picLocks noChangeAspect="1"/>
          </p:cNvPicPr>
          <p:nvPr/>
        </p:nvPicPr>
        <p:blipFill>
          <a:blip r:embed="rId2"/>
          <a:stretch>
            <a:fillRect/>
          </a:stretch>
        </p:blipFill>
        <p:spPr>
          <a:xfrm>
            <a:off x="5434446" y="265471"/>
            <a:ext cx="6537960" cy="6327058"/>
          </a:xfrm>
          <a:prstGeom prst="rect">
            <a:avLst/>
          </a:prstGeom>
        </p:spPr>
      </p:pic>
    </p:spTree>
    <p:extLst>
      <p:ext uri="{BB962C8B-B14F-4D97-AF65-F5344CB8AC3E}">
        <p14:creationId xmlns:p14="http://schemas.microsoft.com/office/powerpoint/2010/main" val="281101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537</Words>
  <Application>Microsoft Macintosh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shanqing gu</dc:creator>
  <cp:lastModifiedBy>shanqing gu</cp:lastModifiedBy>
  <cp:revision>6</cp:revision>
  <dcterms:created xsi:type="dcterms:W3CDTF">2019-05-29T17:39:56Z</dcterms:created>
  <dcterms:modified xsi:type="dcterms:W3CDTF">2019-05-29T18:10:53Z</dcterms:modified>
</cp:coreProperties>
</file>