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89"/>
    <p:restoredTop sz="94645"/>
  </p:normalViewPr>
  <p:slideViewPr>
    <p:cSldViewPr snapToGrid="0" snapToObjects="1">
      <p:cViewPr varScale="1">
        <p:scale>
          <a:sx n="152" d="100"/>
          <a:sy n="152" d="100"/>
        </p:scale>
        <p:origin x="88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5F2E-E41C-4748-A8F3-A5E61CB2AC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A64272-A4C2-7048-BD9A-C365D01396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1382F0-4EC5-2645-A374-A0F1ADA97953}"/>
              </a:ext>
            </a:extLst>
          </p:cNvPr>
          <p:cNvSpPr>
            <a:spLocks noGrp="1"/>
          </p:cNvSpPr>
          <p:nvPr>
            <p:ph type="dt" sz="half" idx="10"/>
          </p:nvPr>
        </p:nvSpPr>
        <p:spPr/>
        <p:txBody>
          <a:bodyPr/>
          <a:lstStyle/>
          <a:p>
            <a:fld id="{931A84E7-A2A2-9549-B5F3-D6CA411059A7}" type="datetimeFigureOut">
              <a:rPr lang="en-US" smtClean="0"/>
              <a:t>6/7/19</a:t>
            </a:fld>
            <a:endParaRPr lang="en-US"/>
          </a:p>
        </p:txBody>
      </p:sp>
      <p:sp>
        <p:nvSpPr>
          <p:cNvPr id="5" name="Footer Placeholder 4">
            <a:extLst>
              <a:ext uri="{FF2B5EF4-FFF2-40B4-BE49-F238E27FC236}">
                <a16:creationId xmlns:a16="http://schemas.microsoft.com/office/drawing/2014/main" id="{500C7B22-B265-A747-945D-DBEE76A72D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DFCE16-B485-A64F-80A7-475E7AC39DC8}"/>
              </a:ext>
            </a:extLst>
          </p:cNvPr>
          <p:cNvSpPr>
            <a:spLocks noGrp="1"/>
          </p:cNvSpPr>
          <p:nvPr>
            <p:ph type="sldNum" sz="quarter" idx="12"/>
          </p:nvPr>
        </p:nvSpPr>
        <p:spPr/>
        <p:txBody>
          <a:bodyPr/>
          <a:lstStyle/>
          <a:p>
            <a:fld id="{400EE215-4FB0-C14A-89DF-F22935F350BD}" type="slidenum">
              <a:rPr lang="en-US" smtClean="0"/>
              <a:t>‹#›</a:t>
            </a:fld>
            <a:endParaRPr lang="en-US"/>
          </a:p>
        </p:txBody>
      </p:sp>
    </p:spTree>
    <p:extLst>
      <p:ext uri="{BB962C8B-B14F-4D97-AF65-F5344CB8AC3E}">
        <p14:creationId xmlns:p14="http://schemas.microsoft.com/office/powerpoint/2010/main" val="2207991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BA577-2787-0347-AE6E-39EEF1E5D4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8ABBBA-EBA0-854D-B773-95B3ADA3FB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417468-8139-474C-AC4A-A0B574F82142}"/>
              </a:ext>
            </a:extLst>
          </p:cNvPr>
          <p:cNvSpPr>
            <a:spLocks noGrp="1"/>
          </p:cNvSpPr>
          <p:nvPr>
            <p:ph type="dt" sz="half" idx="10"/>
          </p:nvPr>
        </p:nvSpPr>
        <p:spPr/>
        <p:txBody>
          <a:bodyPr/>
          <a:lstStyle/>
          <a:p>
            <a:fld id="{931A84E7-A2A2-9549-B5F3-D6CA411059A7}" type="datetimeFigureOut">
              <a:rPr lang="en-US" smtClean="0"/>
              <a:t>6/7/19</a:t>
            </a:fld>
            <a:endParaRPr lang="en-US"/>
          </a:p>
        </p:txBody>
      </p:sp>
      <p:sp>
        <p:nvSpPr>
          <p:cNvPr id="5" name="Footer Placeholder 4">
            <a:extLst>
              <a:ext uri="{FF2B5EF4-FFF2-40B4-BE49-F238E27FC236}">
                <a16:creationId xmlns:a16="http://schemas.microsoft.com/office/drawing/2014/main" id="{81A7DB07-3916-9E41-95C2-6481BB17C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4D894F-FC9A-764D-9F49-D829667BEFB7}"/>
              </a:ext>
            </a:extLst>
          </p:cNvPr>
          <p:cNvSpPr>
            <a:spLocks noGrp="1"/>
          </p:cNvSpPr>
          <p:nvPr>
            <p:ph type="sldNum" sz="quarter" idx="12"/>
          </p:nvPr>
        </p:nvSpPr>
        <p:spPr/>
        <p:txBody>
          <a:bodyPr/>
          <a:lstStyle/>
          <a:p>
            <a:fld id="{400EE215-4FB0-C14A-89DF-F22935F350BD}" type="slidenum">
              <a:rPr lang="en-US" smtClean="0"/>
              <a:t>‹#›</a:t>
            </a:fld>
            <a:endParaRPr lang="en-US"/>
          </a:p>
        </p:txBody>
      </p:sp>
    </p:spTree>
    <p:extLst>
      <p:ext uri="{BB962C8B-B14F-4D97-AF65-F5344CB8AC3E}">
        <p14:creationId xmlns:p14="http://schemas.microsoft.com/office/powerpoint/2010/main" val="898533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5ED102-925A-6B4B-93FE-22E1BA8C08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1396FE-702E-E14E-9A79-81A730843F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B264BA-0304-7E43-8BAA-596B0A170626}"/>
              </a:ext>
            </a:extLst>
          </p:cNvPr>
          <p:cNvSpPr>
            <a:spLocks noGrp="1"/>
          </p:cNvSpPr>
          <p:nvPr>
            <p:ph type="dt" sz="half" idx="10"/>
          </p:nvPr>
        </p:nvSpPr>
        <p:spPr/>
        <p:txBody>
          <a:bodyPr/>
          <a:lstStyle/>
          <a:p>
            <a:fld id="{931A84E7-A2A2-9549-B5F3-D6CA411059A7}" type="datetimeFigureOut">
              <a:rPr lang="en-US" smtClean="0"/>
              <a:t>6/7/19</a:t>
            </a:fld>
            <a:endParaRPr lang="en-US"/>
          </a:p>
        </p:txBody>
      </p:sp>
      <p:sp>
        <p:nvSpPr>
          <p:cNvPr id="5" name="Footer Placeholder 4">
            <a:extLst>
              <a:ext uri="{FF2B5EF4-FFF2-40B4-BE49-F238E27FC236}">
                <a16:creationId xmlns:a16="http://schemas.microsoft.com/office/drawing/2014/main" id="{AFA9BE51-E96F-B345-896C-D12471B0A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1BC30F-726D-7345-8E4D-7D584234B49B}"/>
              </a:ext>
            </a:extLst>
          </p:cNvPr>
          <p:cNvSpPr>
            <a:spLocks noGrp="1"/>
          </p:cNvSpPr>
          <p:nvPr>
            <p:ph type="sldNum" sz="quarter" idx="12"/>
          </p:nvPr>
        </p:nvSpPr>
        <p:spPr/>
        <p:txBody>
          <a:bodyPr/>
          <a:lstStyle/>
          <a:p>
            <a:fld id="{400EE215-4FB0-C14A-89DF-F22935F350BD}" type="slidenum">
              <a:rPr lang="en-US" smtClean="0"/>
              <a:t>‹#›</a:t>
            </a:fld>
            <a:endParaRPr lang="en-US"/>
          </a:p>
        </p:txBody>
      </p:sp>
    </p:spTree>
    <p:extLst>
      <p:ext uri="{BB962C8B-B14F-4D97-AF65-F5344CB8AC3E}">
        <p14:creationId xmlns:p14="http://schemas.microsoft.com/office/powerpoint/2010/main" val="3989236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3666-BE01-BE4B-9045-A6929EFF2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7E7E27-CDC9-394A-96A7-258870E0FE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33F2D8-5DAC-6E41-9F61-6A0AD678BD57}"/>
              </a:ext>
            </a:extLst>
          </p:cNvPr>
          <p:cNvSpPr>
            <a:spLocks noGrp="1"/>
          </p:cNvSpPr>
          <p:nvPr>
            <p:ph type="dt" sz="half" idx="10"/>
          </p:nvPr>
        </p:nvSpPr>
        <p:spPr/>
        <p:txBody>
          <a:bodyPr/>
          <a:lstStyle/>
          <a:p>
            <a:fld id="{931A84E7-A2A2-9549-B5F3-D6CA411059A7}" type="datetimeFigureOut">
              <a:rPr lang="en-US" smtClean="0"/>
              <a:t>6/7/19</a:t>
            </a:fld>
            <a:endParaRPr lang="en-US"/>
          </a:p>
        </p:txBody>
      </p:sp>
      <p:sp>
        <p:nvSpPr>
          <p:cNvPr id="5" name="Footer Placeholder 4">
            <a:extLst>
              <a:ext uri="{FF2B5EF4-FFF2-40B4-BE49-F238E27FC236}">
                <a16:creationId xmlns:a16="http://schemas.microsoft.com/office/drawing/2014/main" id="{4DFCAB87-920C-CC48-BB42-F0B014A79A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4FDD4C-AEFA-7A47-A9F7-A52536B2F092}"/>
              </a:ext>
            </a:extLst>
          </p:cNvPr>
          <p:cNvSpPr>
            <a:spLocks noGrp="1"/>
          </p:cNvSpPr>
          <p:nvPr>
            <p:ph type="sldNum" sz="quarter" idx="12"/>
          </p:nvPr>
        </p:nvSpPr>
        <p:spPr/>
        <p:txBody>
          <a:bodyPr/>
          <a:lstStyle/>
          <a:p>
            <a:fld id="{400EE215-4FB0-C14A-89DF-F22935F350BD}" type="slidenum">
              <a:rPr lang="en-US" smtClean="0"/>
              <a:t>‹#›</a:t>
            </a:fld>
            <a:endParaRPr lang="en-US"/>
          </a:p>
        </p:txBody>
      </p:sp>
    </p:spTree>
    <p:extLst>
      <p:ext uri="{BB962C8B-B14F-4D97-AF65-F5344CB8AC3E}">
        <p14:creationId xmlns:p14="http://schemas.microsoft.com/office/powerpoint/2010/main" val="1959784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C486B-C5BE-3445-AC5F-84131B1B69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1CDAD4-B977-704D-9EA2-CC7D76B6A2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46C6DA-CFEB-704B-BA94-94F36D0DA219}"/>
              </a:ext>
            </a:extLst>
          </p:cNvPr>
          <p:cNvSpPr>
            <a:spLocks noGrp="1"/>
          </p:cNvSpPr>
          <p:nvPr>
            <p:ph type="dt" sz="half" idx="10"/>
          </p:nvPr>
        </p:nvSpPr>
        <p:spPr/>
        <p:txBody>
          <a:bodyPr/>
          <a:lstStyle/>
          <a:p>
            <a:fld id="{931A84E7-A2A2-9549-B5F3-D6CA411059A7}" type="datetimeFigureOut">
              <a:rPr lang="en-US" smtClean="0"/>
              <a:t>6/7/19</a:t>
            </a:fld>
            <a:endParaRPr lang="en-US"/>
          </a:p>
        </p:txBody>
      </p:sp>
      <p:sp>
        <p:nvSpPr>
          <p:cNvPr id="5" name="Footer Placeholder 4">
            <a:extLst>
              <a:ext uri="{FF2B5EF4-FFF2-40B4-BE49-F238E27FC236}">
                <a16:creationId xmlns:a16="http://schemas.microsoft.com/office/drawing/2014/main" id="{8021C2E9-AEE4-D943-BAB7-1A299503C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74BD0D-352B-094E-94E0-BCD4DEF6F6CE}"/>
              </a:ext>
            </a:extLst>
          </p:cNvPr>
          <p:cNvSpPr>
            <a:spLocks noGrp="1"/>
          </p:cNvSpPr>
          <p:nvPr>
            <p:ph type="sldNum" sz="quarter" idx="12"/>
          </p:nvPr>
        </p:nvSpPr>
        <p:spPr/>
        <p:txBody>
          <a:bodyPr/>
          <a:lstStyle/>
          <a:p>
            <a:fld id="{400EE215-4FB0-C14A-89DF-F22935F350BD}" type="slidenum">
              <a:rPr lang="en-US" smtClean="0"/>
              <a:t>‹#›</a:t>
            </a:fld>
            <a:endParaRPr lang="en-US"/>
          </a:p>
        </p:txBody>
      </p:sp>
    </p:spTree>
    <p:extLst>
      <p:ext uri="{BB962C8B-B14F-4D97-AF65-F5344CB8AC3E}">
        <p14:creationId xmlns:p14="http://schemas.microsoft.com/office/powerpoint/2010/main" val="118209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F9B74-B102-D248-A638-2113DA1D00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BB8153-93DB-4E4D-96EB-BA42AA8EAA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FDC8E1-394D-7D4E-A404-9EB4792C2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BA3076-49FC-084A-B45A-1A84EFF7D8D2}"/>
              </a:ext>
            </a:extLst>
          </p:cNvPr>
          <p:cNvSpPr>
            <a:spLocks noGrp="1"/>
          </p:cNvSpPr>
          <p:nvPr>
            <p:ph type="dt" sz="half" idx="10"/>
          </p:nvPr>
        </p:nvSpPr>
        <p:spPr/>
        <p:txBody>
          <a:bodyPr/>
          <a:lstStyle/>
          <a:p>
            <a:fld id="{931A84E7-A2A2-9549-B5F3-D6CA411059A7}" type="datetimeFigureOut">
              <a:rPr lang="en-US" smtClean="0"/>
              <a:t>6/7/19</a:t>
            </a:fld>
            <a:endParaRPr lang="en-US"/>
          </a:p>
        </p:txBody>
      </p:sp>
      <p:sp>
        <p:nvSpPr>
          <p:cNvPr id="6" name="Footer Placeholder 5">
            <a:extLst>
              <a:ext uri="{FF2B5EF4-FFF2-40B4-BE49-F238E27FC236}">
                <a16:creationId xmlns:a16="http://schemas.microsoft.com/office/drawing/2014/main" id="{B6ECC2FD-71B5-7545-9BA0-1994293FA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FD6102-CA74-2F44-AB62-29CCD07FB330}"/>
              </a:ext>
            </a:extLst>
          </p:cNvPr>
          <p:cNvSpPr>
            <a:spLocks noGrp="1"/>
          </p:cNvSpPr>
          <p:nvPr>
            <p:ph type="sldNum" sz="quarter" idx="12"/>
          </p:nvPr>
        </p:nvSpPr>
        <p:spPr/>
        <p:txBody>
          <a:bodyPr/>
          <a:lstStyle/>
          <a:p>
            <a:fld id="{400EE215-4FB0-C14A-89DF-F22935F350BD}" type="slidenum">
              <a:rPr lang="en-US" smtClean="0"/>
              <a:t>‹#›</a:t>
            </a:fld>
            <a:endParaRPr lang="en-US"/>
          </a:p>
        </p:txBody>
      </p:sp>
    </p:spTree>
    <p:extLst>
      <p:ext uri="{BB962C8B-B14F-4D97-AF65-F5344CB8AC3E}">
        <p14:creationId xmlns:p14="http://schemas.microsoft.com/office/powerpoint/2010/main" val="203616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582B5-1311-1F49-B429-89FABC5962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996A15-E56F-1A4A-86FD-C0F2D860F5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4DDC8B-3ED7-AE40-AC49-51883646E7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2D1255-7845-844B-B9CB-07081395E8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1338F9-D2BD-6048-B03F-2F3A069E3A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D56A15-2F2E-C449-8609-B57D74596457}"/>
              </a:ext>
            </a:extLst>
          </p:cNvPr>
          <p:cNvSpPr>
            <a:spLocks noGrp="1"/>
          </p:cNvSpPr>
          <p:nvPr>
            <p:ph type="dt" sz="half" idx="10"/>
          </p:nvPr>
        </p:nvSpPr>
        <p:spPr/>
        <p:txBody>
          <a:bodyPr/>
          <a:lstStyle/>
          <a:p>
            <a:fld id="{931A84E7-A2A2-9549-B5F3-D6CA411059A7}" type="datetimeFigureOut">
              <a:rPr lang="en-US" smtClean="0"/>
              <a:t>6/7/19</a:t>
            </a:fld>
            <a:endParaRPr lang="en-US"/>
          </a:p>
        </p:txBody>
      </p:sp>
      <p:sp>
        <p:nvSpPr>
          <p:cNvPr id="8" name="Footer Placeholder 7">
            <a:extLst>
              <a:ext uri="{FF2B5EF4-FFF2-40B4-BE49-F238E27FC236}">
                <a16:creationId xmlns:a16="http://schemas.microsoft.com/office/drawing/2014/main" id="{F7F881A9-36FC-0C46-8A5A-17520361C7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2460AF-A1EA-E840-AE7F-55C6F475143E}"/>
              </a:ext>
            </a:extLst>
          </p:cNvPr>
          <p:cNvSpPr>
            <a:spLocks noGrp="1"/>
          </p:cNvSpPr>
          <p:nvPr>
            <p:ph type="sldNum" sz="quarter" idx="12"/>
          </p:nvPr>
        </p:nvSpPr>
        <p:spPr/>
        <p:txBody>
          <a:bodyPr/>
          <a:lstStyle/>
          <a:p>
            <a:fld id="{400EE215-4FB0-C14A-89DF-F22935F350BD}" type="slidenum">
              <a:rPr lang="en-US" smtClean="0"/>
              <a:t>‹#›</a:t>
            </a:fld>
            <a:endParaRPr lang="en-US"/>
          </a:p>
        </p:txBody>
      </p:sp>
    </p:spTree>
    <p:extLst>
      <p:ext uri="{BB962C8B-B14F-4D97-AF65-F5344CB8AC3E}">
        <p14:creationId xmlns:p14="http://schemas.microsoft.com/office/powerpoint/2010/main" val="1542172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59BB-7810-704B-9729-9DECF0B5BF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1FCC1-F3B1-8147-8C74-0463069DF40D}"/>
              </a:ext>
            </a:extLst>
          </p:cNvPr>
          <p:cNvSpPr>
            <a:spLocks noGrp="1"/>
          </p:cNvSpPr>
          <p:nvPr>
            <p:ph type="dt" sz="half" idx="10"/>
          </p:nvPr>
        </p:nvSpPr>
        <p:spPr/>
        <p:txBody>
          <a:bodyPr/>
          <a:lstStyle/>
          <a:p>
            <a:fld id="{931A84E7-A2A2-9549-B5F3-D6CA411059A7}" type="datetimeFigureOut">
              <a:rPr lang="en-US" smtClean="0"/>
              <a:t>6/7/19</a:t>
            </a:fld>
            <a:endParaRPr lang="en-US"/>
          </a:p>
        </p:txBody>
      </p:sp>
      <p:sp>
        <p:nvSpPr>
          <p:cNvPr id="4" name="Footer Placeholder 3">
            <a:extLst>
              <a:ext uri="{FF2B5EF4-FFF2-40B4-BE49-F238E27FC236}">
                <a16:creationId xmlns:a16="http://schemas.microsoft.com/office/drawing/2014/main" id="{8E75CA41-46EF-7645-9A30-008B07D0E2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3CEB0E-8E9C-5A4C-A872-7C8EC70A01D6}"/>
              </a:ext>
            </a:extLst>
          </p:cNvPr>
          <p:cNvSpPr>
            <a:spLocks noGrp="1"/>
          </p:cNvSpPr>
          <p:nvPr>
            <p:ph type="sldNum" sz="quarter" idx="12"/>
          </p:nvPr>
        </p:nvSpPr>
        <p:spPr/>
        <p:txBody>
          <a:bodyPr/>
          <a:lstStyle/>
          <a:p>
            <a:fld id="{400EE215-4FB0-C14A-89DF-F22935F350BD}" type="slidenum">
              <a:rPr lang="en-US" smtClean="0"/>
              <a:t>‹#›</a:t>
            </a:fld>
            <a:endParaRPr lang="en-US"/>
          </a:p>
        </p:txBody>
      </p:sp>
    </p:spTree>
    <p:extLst>
      <p:ext uri="{BB962C8B-B14F-4D97-AF65-F5344CB8AC3E}">
        <p14:creationId xmlns:p14="http://schemas.microsoft.com/office/powerpoint/2010/main" val="2344192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6F5E44-58F9-DE4C-9EB0-571D81E6C879}"/>
              </a:ext>
            </a:extLst>
          </p:cNvPr>
          <p:cNvSpPr>
            <a:spLocks noGrp="1"/>
          </p:cNvSpPr>
          <p:nvPr>
            <p:ph type="dt" sz="half" idx="10"/>
          </p:nvPr>
        </p:nvSpPr>
        <p:spPr/>
        <p:txBody>
          <a:bodyPr/>
          <a:lstStyle/>
          <a:p>
            <a:fld id="{931A84E7-A2A2-9549-B5F3-D6CA411059A7}" type="datetimeFigureOut">
              <a:rPr lang="en-US" smtClean="0"/>
              <a:t>6/7/19</a:t>
            </a:fld>
            <a:endParaRPr lang="en-US"/>
          </a:p>
        </p:txBody>
      </p:sp>
      <p:sp>
        <p:nvSpPr>
          <p:cNvPr id="3" name="Footer Placeholder 2">
            <a:extLst>
              <a:ext uri="{FF2B5EF4-FFF2-40B4-BE49-F238E27FC236}">
                <a16:creationId xmlns:a16="http://schemas.microsoft.com/office/drawing/2014/main" id="{EDE932C4-92BE-4741-BA31-00FF037067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CBFD71-5F90-6149-8F12-A82C31921165}"/>
              </a:ext>
            </a:extLst>
          </p:cNvPr>
          <p:cNvSpPr>
            <a:spLocks noGrp="1"/>
          </p:cNvSpPr>
          <p:nvPr>
            <p:ph type="sldNum" sz="quarter" idx="12"/>
          </p:nvPr>
        </p:nvSpPr>
        <p:spPr/>
        <p:txBody>
          <a:bodyPr/>
          <a:lstStyle/>
          <a:p>
            <a:fld id="{400EE215-4FB0-C14A-89DF-F22935F350BD}" type="slidenum">
              <a:rPr lang="en-US" smtClean="0"/>
              <a:t>‹#›</a:t>
            </a:fld>
            <a:endParaRPr lang="en-US"/>
          </a:p>
        </p:txBody>
      </p:sp>
    </p:spTree>
    <p:extLst>
      <p:ext uri="{BB962C8B-B14F-4D97-AF65-F5344CB8AC3E}">
        <p14:creationId xmlns:p14="http://schemas.microsoft.com/office/powerpoint/2010/main" val="3979253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7E47-67DB-9847-85DA-7C2EFECEF0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AF7CC4-D61B-7448-8FBA-5FDFEC85BB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067709-B138-814B-BA25-9DD327131D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10476C-6196-8442-91FC-BDA70550B8F5}"/>
              </a:ext>
            </a:extLst>
          </p:cNvPr>
          <p:cNvSpPr>
            <a:spLocks noGrp="1"/>
          </p:cNvSpPr>
          <p:nvPr>
            <p:ph type="dt" sz="half" idx="10"/>
          </p:nvPr>
        </p:nvSpPr>
        <p:spPr/>
        <p:txBody>
          <a:bodyPr/>
          <a:lstStyle/>
          <a:p>
            <a:fld id="{931A84E7-A2A2-9549-B5F3-D6CA411059A7}" type="datetimeFigureOut">
              <a:rPr lang="en-US" smtClean="0"/>
              <a:t>6/7/19</a:t>
            </a:fld>
            <a:endParaRPr lang="en-US"/>
          </a:p>
        </p:txBody>
      </p:sp>
      <p:sp>
        <p:nvSpPr>
          <p:cNvPr id="6" name="Footer Placeholder 5">
            <a:extLst>
              <a:ext uri="{FF2B5EF4-FFF2-40B4-BE49-F238E27FC236}">
                <a16:creationId xmlns:a16="http://schemas.microsoft.com/office/drawing/2014/main" id="{01975887-A66F-7249-9615-6D3D58A7F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C88C9C-BE4C-FC48-B8A6-4AA7C00C163C}"/>
              </a:ext>
            </a:extLst>
          </p:cNvPr>
          <p:cNvSpPr>
            <a:spLocks noGrp="1"/>
          </p:cNvSpPr>
          <p:nvPr>
            <p:ph type="sldNum" sz="quarter" idx="12"/>
          </p:nvPr>
        </p:nvSpPr>
        <p:spPr/>
        <p:txBody>
          <a:bodyPr/>
          <a:lstStyle/>
          <a:p>
            <a:fld id="{400EE215-4FB0-C14A-89DF-F22935F350BD}" type="slidenum">
              <a:rPr lang="en-US" smtClean="0"/>
              <a:t>‹#›</a:t>
            </a:fld>
            <a:endParaRPr lang="en-US"/>
          </a:p>
        </p:txBody>
      </p:sp>
    </p:spTree>
    <p:extLst>
      <p:ext uri="{BB962C8B-B14F-4D97-AF65-F5344CB8AC3E}">
        <p14:creationId xmlns:p14="http://schemas.microsoft.com/office/powerpoint/2010/main" val="96480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C4F9-653B-3949-A890-3645AE7CD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7F12AC-CE19-1E4A-B447-A53046FE31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AC6C00-5753-064D-AA28-602B0544E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6EC0F8-FF85-7D4A-B128-82237621502D}"/>
              </a:ext>
            </a:extLst>
          </p:cNvPr>
          <p:cNvSpPr>
            <a:spLocks noGrp="1"/>
          </p:cNvSpPr>
          <p:nvPr>
            <p:ph type="dt" sz="half" idx="10"/>
          </p:nvPr>
        </p:nvSpPr>
        <p:spPr/>
        <p:txBody>
          <a:bodyPr/>
          <a:lstStyle/>
          <a:p>
            <a:fld id="{931A84E7-A2A2-9549-B5F3-D6CA411059A7}" type="datetimeFigureOut">
              <a:rPr lang="en-US" smtClean="0"/>
              <a:t>6/7/19</a:t>
            </a:fld>
            <a:endParaRPr lang="en-US"/>
          </a:p>
        </p:txBody>
      </p:sp>
      <p:sp>
        <p:nvSpPr>
          <p:cNvPr id="6" name="Footer Placeholder 5">
            <a:extLst>
              <a:ext uri="{FF2B5EF4-FFF2-40B4-BE49-F238E27FC236}">
                <a16:creationId xmlns:a16="http://schemas.microsoft.com/office/drawing/2014/main" id="{6B71B80E-EB37-334C-8A6B-77A5EA8E4D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E0D2FD-3E37-644B-B096-9513A8A04370}"/>
              </a:ext>
            </a:extLst>
          </p:cNvPr>
          <p:cNvSpPr>
            <a:spLocks noGrp="1"/>
          </p:cNvSpPr>
          <p:nvPr>
            <p:ph type="sldNum" sz="quarter" idx="12"/>
          </p:nvPr>
        </p:nvSpPr>
        <p:spPr/>
        <p:txBody>
          <a:bodyPr/>
          <a:lstStyle/>
          <a:p>
            <a:fld id="{400EE215-4FB0-C14A-89DF-F22935F350BD}" type="slidenum">
              <a:rPr lang="en-US" smtClean="0"/>
              <a:t>‹#›</a:t>
            </a:fld>
            <a:endParaRPr lang="en-US"/>
          </a:p>
        </p:txBody>
      </p:sp>
    </p:spTree>
    <p:extLst>
      <p:ext uri="{BB962C8B-B14F-4D97-AF65-F5344CB8AC3E}">
        <p14:creationId xmlns:p14="http://schemas.microsoft.com/office/powerpoint/2010/main" val="917300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BC420E-945B-3F43-A21E-966674C09F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7CFD89-A003-EF4B-94E9-489B3E179F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DC653B-9BCD-2E41-A014-93DB0E8447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A84E7-A2A2-9549-B5F3-D6CA411059A7}" type="datetimeFigureOut">
              <a:rPr lang="en-US" smtClean="0"/>
              <a:t>6/7/19</a:t>
            </a:fld>
            <a:endParaRPr lang="en-US"/>
          </a:p>
        </p:txBody>
      </p:sp>
      <p:sp>
        <p:nvSpPr>
          <p:cNvPr id="5" name="Footer Placeholder 4">
            <a:extLst>
              <a:ext uri="{FF2B5EF4-FFF2-40B4-BE49-F238E27FC236}">
                <a16:creationId xmlns:a16="http://schemas.microsoft.com/office/drawing/2014/main" id="{CA4E9D77-D618-DE47-BCCF-08154FB2C6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C24329-09B8-A143-865C-07549FE363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0EE215-4FB0-C14A-89DF-F22935F350BD}" type="slidenum">
              <a:rPr lang="en-US" smtClean="0"/>
              <a:t>‹#›</a:t>
            </a:fld>
            <a:endParaRPr lang="en-US"/>
          </a:p>
        </p:txBody>
      </p:sp>
    </p:spTree>
    <p:extLst>
      <p:ext uri="{BB962C8B-B14F-4D97-AF65-F5344CB8AC3E}">
        <p14:creationId xmlns:p14="http://schemas.microsoft.com/office/powerpoint/2010/main" val="3779819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7394AC-5BF7-7A45-A7B1-6B6056D01E21}"/>
              </a:ext>
            </a:extLst>
          </p:cNvPr>
          <p:cNvSpPr/>
          <p:nvPr/>
        </p:nvSpPr>
        <p:spPr>
          <a:xfrm>
            <a:off x="1823641" y="1657301"/>
            <a:ext cx="8544718" cy="1015663"/>
          </a:xfrm>
          <a:prstGeom prst="rect">
            <a:avLst/>
          </a:prstGeom>
        </p:spPr>
        <p:txBody>
          <a:bodyPr wrap="square">
            <a:spAutoFit/>
          </a:bodyPr>
          <a:lstStyle/>
          <a:p>
            <a:r>
              <a:rPr lang="en-US" sz="2000" b="1" dirty="0">
                <a:solidFill>
                  <a:srgbClr val="0070C0"/>
                </a:solidFill>
                <a:effectLst/>
                <a:latin typeface="Arial" panose="020B0604020202020204" pitchFamily="34" charset="0"/>
                <a:cs typeface="Arial" panose="020B0604020202020204" pitchFamily="34" charset="0"/>
              </a:rPr>
              <a:t>SMU NLP Course (DS7337) -- Homework 03 submission (06-10-2019)</a:t>
            </a:r>
          </a:p>
          <a:p>
            <a:pPr algn="ctr"/>
            <a:endParaRPr lang="en-US" sz="2000" b="1" dirty="0">
              <a:solidFill>
                <a:srgbClr val="0070C0"/>
              </a:solidFill>
              <a:effectLst/>
              <a:latin typeface="Arial" panose="020B0604020202020204" pitchFamily="34" charset="0"/>
              <a:cs typeface="Arial" panose="020B0604020202020204" pitchFamily="34" charset="0"/>
            </a:endParaRPr>
          </a:p>
          <a:p>
            <a:pPr algn="ctr"/>
            <a:r>
              <a:rPr lang="en-US" sz="2000" b="1" dirty="0">
                <a:solidFill>
                  <a:srgbClr val="0070C0"/>
                </a:solidFill>
                <a:effectLst/>
                <a:latin typeface="Arial" panose="020B0604020202020204" pitchFamily="34" charset="0"/>
                <a:cs typeface="Arial" panose="020B0604020202020204" pitchFamily="34" charset="0"/>
              </a:rPr>
              <a:t>Shanqing Gu (Class 401)</a:t>
            </a:r>
            <a:endParaRPr lang="en-US" sz="1600" dirty="0">
              <a:solidFill>
                <a:srgbClr val="000000"/>
              </a:solidFill>
              <a:effectLst/>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9D12EF2F-81CE-274D-8169-23F8DB5BFF67}"/>
              </a:ext>
            </a:extLst>
          </p:cNvPr>
          <p:cNvSpPr/>
          <p:nvPr/>
        </p:nvSpPr>
        <p:spPr>
          <a:xfrm>
            <a:off x="1823641" y="3033126"/>
            <a:ext cx="6096000" cy="1477328"/>
          </a:xfrm>
          <a:prstGeom prst="rect">
            <a:avLst/>
          </a:prstGeom>
        </p:spPr>
        <p:txBody>
          <a:bodyPr>
            <a:spAutoFit/>
          </a:bodyPr>
          <a:lstStyle/>
          <a:p>
            <a:r>
              <a:rPr lang="en-US" b="1" dirty="0">
                <a:solidFill>
                  <a:srgbClr val="000000"/>
                </a:solidFill>
                <a:latin typeface="Arial" panose="020B0604020202020204" pitchFamily="34" charset="0"/>
                <a:cs typeface="Arial" panose="020B0604020202020204" pitchFamily="34" charset="0"/>
              </a:rPr>
              <a:t>Outline of HW3:</a:t>
            </a:r>
          </a:p>
          <a:p>
            <a:endParaRPr lang="en-US" b="1" dirty="0">
              <a:solidFill>
                <a:srgbClr val="000000"/>
              </a:solidFill>
              <a:latin typeface="Arial" panose="020B0604020202020204" pitchFamily="34" charset="0"/>
              <a:cs typeface="Arial" panose="020B0604020202020204" pitchFamily="34" charset="0"/>
            </a:endParaRPr>
          </a:p>
          <a:p>
            <a:pPr marL="342900" indent="-342900">
              <a:buAutoNum type="arabicPeriod"/>
            </a:pPr>
            <a:r>
              <a:rPr lang="en-US" dirty="0">
                <a:solidFill>
                  <a:srgbClr val="000000"/>
                </a:solidFill>
                <a:latin typeface="Arial" panose="020B0604020202020204" pitchFamily="34" charset="0"/>
                <a:cs typeface="Arial" panose="020B0604020202020204" pitchFamily="34" charset="0"/>
              </a:rPr>
              <a:t>Edit distance calculation</a:t>
            </a:r>
          </a:p>
          <a:p>
            <a:pPr marL="342900" indent="-342900">
              <a:buAutoNum type="arabicPeriod"/>
            </a:pPr>
            <a:r>
              <a:rPr lang="en-US" dirty="0">
                <a:solidFill>
                  <a:srgbClr val="000000"/>
                </a:solidFill>
                <a:latin typeface="Arial" panose="020B0604020202020204" pitchFamily="34" charset="0"/>
                <a:cs typeface="Arial" panose="020B0604020202020204" pitchFamily="34" charset="0"/>
              </a:rPr>
              <a:t>Remove </a:t>
            </a:r>
            <a:r>
              <a:rPr lang="en-US" dirty="0" err="1">
                <a:solidFill>
                  <a:srgbClr val="000000"/>
                </a:solidFill>
                <a:latin typeface="Arial" panose="020B0604020202020204" pitchFamily="34" charset="0"/>
                <a:cs typeface="Arial" panose="020B0604020202020204" pitchFamily="34" charset="0"/>
              </a:rPr>
              <a:t>stopwords</a:t>
            </a:r>
            <a:endParaRPr lang="en-US" dirty="0">
              <a:solidFill>
                <a:srgbClr val="000000"/>
              </a:solidFill>
              <a:latin typeface="Arial" panose="020B0604020202020204" pitchFamily="34" charset="0"/>
              <a:cs typeface="Arial" panose="020B0604020202020204" pitchFamily="34" charset="0"/>
            </a:endParaRPr>
          </a:p>
          <a:p>
            <a:pPr marL="342900" indent="-342900">
              <a:buAutoNum type="arabicPeriod"/>
            </a:pPr>
            <a:r>
              <a:rPr lang="en-US" dirty="0">
                <a:solidFill>
                  <a:srgbClr val="000000"/>
                </a:solidFill>
                <a:latin typeface="Arial" panose="020B0604020202020204" pitchFamily="34" charset="0"/>
                <a:cs typeface="Arial" panose="020B0604020202020204" pitchFamily="34" charset="0"/>
              </a:rPr>
              <a:t>Compare Stemmers</a:t>
            </a:r>
            <a:endParaRPr lang="en-US" dirty="0"/>
          </a:p>
        </p:txBody>
      </p:sp>
    </p:spTree>
    <p:extLst>
      <p:ext uri="{BB962C8B-B14F-4D97-AF65-F5344CB8AC3E}">
        <p14:creationId xmlns:p14="http://schemas.microsoft.com/office/powerpoint/2010/main" val="1397562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D9890C2-F0DE-AA43-9184-289F774CB911}"/>
              </a:ext>
            </a:extLst>
          </p:cNvPr>
          <p:cNvSpPr/>
          <p:nvPr/>
        </p:nvSpPr>
        <p:spPr>
          <a:xfrm>
            <a:off x="851216" y="966800"/>
            <a:ext cx="10951317" cy="369332"/>
          </a:xfrm>
          <a:prstGeom prst="rect">
            <a:avLst/>
          </a:prstGeom>
        </p:spPr>
        <p:txBody>
          <a:bodyPr wrap="square">
            <a:spAutoFit/>
          </a:bodyPr>
          <a:lstStyle/>
          <a:p>
            <a:r>
              <a:rPr lang="en-US" b="1" dirty="0">
                <a:solidFill>
                  <a:srgbClr val="0070C0"/>
                </a:solidFill>
                <a:latin typeface="Arial" panose="020B0604020202020204" pitchFamily="34" charset="0"/>
                <a:cs typeface="Arial" panose="020B0604020202020204" pitchFamily="34" charset="0"/>
              </a:rPr>
              <a:t>Question 1. Remove </a:t>
            </a:r>
            <a:r>
              <a:rPr lang="en-US" b="1" dirty="0" err="1">
                <a:solidFill>
                  <a:srgbClr val="0070C0"/>
                </a:solidFill>
                <a:latin typeface="Arial" panose="020B0604020202020204" pitchFamily="34" charset="0"/>
                <a:cs typeface="Arial" panose="020B0604020202020204" pitchFamily="34" charset="0"/>
              </a:rPr>
              <a:t>Stopwords</a:t>
            </a:r>
            <a:endParaRPr lang="en-US" b="1" dirty="0">
              <a:solidFill>
                <a:srgbClr val="0070C0"/>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4DB3165F-5F43-A749-B72E-52F7E702B4D6}"/>
              </a:ext>
            </a:extLst>
          </p:cNvPr>
          <p:cNvSpPr/>
          <p:nvPr/>
        </p:nvSpPr>
        <p:spPr>
          <a:xfrm>
            <a:off x="851216" y="1462256"/>
            <a:ext cx="10951317" cy="4031873"/>
          </a:xfrm>
          <a:prstGeom prst="rect">
            <a:avLst/>
          </a:prstGeom>
        </p:spPr>
        <p:txBody>
          <a:bodyPr wrap="square">
            <a:spAutoFit/>
          </a:bodyPr>
          <a:lstStyle/>
          <a:p>
            <a:r>
              <a:rPr lang="en-US" sz="1600" b="1" dirty="0">
                <a:solidFill>
                  <a:srgbClr val="222222"/>
                </a:solidFill>
                <a:latin typeface="Arial" panose="020B0604020202020204" pitchFamily="34" charset="0"/>
              </a:rPr>
              <a:t>Edit distance</a:t>
            </a:r>
            <a:r>
              <a:rPr lang="en-US" sz="1600" dirty="0">
                <a:solidFill>
                  <a:srgbClr val="222222"/>
                </a:solidFill>
                <a:latin typeface="Arial" panose="020B0604020202020204" pitchFamily="34" charset="0"/>
              </a:rPr>
              <a:t>, also known as "</a:t>
            </a:r>
            <a:r>
              <a:rPr lang="en-US" sz="1600" dirty="0" err="1">
                <a:solidFill>
                  <a:srgbClr val="222222"/>
                </a:solidFill>
                <a:latin typeface="Arial" panose="020B0604020202020204" pitchFamily="34" charset="0"/>
              </a:rPr>
              <a:t>levenshtein</a:t>
            </a:r>
            <a:r>
              <a:rPr lang="en-US" sz="1600" dirty="0">
                <a:solidFill>
                  <a:srgbClr val="222222"/>
                </a:solidFill>
                <a:latin typeface="Arial" panose="020B0604020202020204" pitchFamily="34" charset="0"/>
              </a:rPr>
              <a:t> Edit Distance", is to measure how near or far a word is from the input word. </a:t>
            </a:r>
          </a:p>
          <a:p>
            <a:endParaRPr lang="en-US" sz="1600" dirty="0">
              <a:solidFill>
                <a:srgbClr val="222222"/>
              </a:solidFill>
              <a:latin typeface="Arial" panose="020B0604020202020204" pitchFamily="34" charset="0"/>
            </a:endParaRPr>
          </a:p>
          <a:p>
            <a:r>
              <a:rPr lang="en-US" sz="1600" dirty="0">
                <a:solidFill>
                  <a:srgbClr val="222222"/>
                </a:solidFill>
                <a:latin typeface="Arial" panose="020B0604020202020204" pitchFamily="34" charset="0"/>
              </a:rPr>
              <a:t>The </a:t>
            </a:r>
            <a:r>
              <a:rPr lang="en-US" sz="1600" dirty="0" err="1">
                <a:solidFill>
                  <a:srgbClr val="222222"/>
                </a:solidFill>
                <a:latin typeface="Arial" panose="020B0604020202020204" pitchFamily="34" charset="0"/>
              </a:rPr>
              <a:t>Levenshtein</a:t>
            </a:r>
            <a:r>
              <a:rPr lang="en-US" sz="1600" dirty="0">
                <a:solidFill>
                  <a:srgbClr val="222222"/>
                </a:solidFill>
                <a:latin typeface="Arial" panose="020B0604020202020204" pitchFamily="34" charset="0"/>
              </a:rPr>
              <a:t> distance between my given name “Shanqing" and nickname ”Shan" is 4, since the following 4 edits change one into the other, and there is no way to do it with fewer than three edits:</a:t>
            </a:r>
          </a:p>
          <a:p>
            <a:endParaRPr lang="en-US" sz="1600" dirty="0">
              <a:solidFill>
                <a:srgbClr val="222222"/>
              </a:solidFill>
              <a:latin typeface="Arial" panose="020B0604020202020204" pitchFamily="34" charset="0"/>
            </a:endParaRPr>
          </a:p>
          <a:p>
            <a:pPr marL="342900" indent="-342900">
              <a:buFont typeface="+mj-lt"/>
              <a:buAutoNum type="arabicPeriod"/>
            </a:pPr>
            <a:r>
              <a:rPr lang="en-US" sz="1600" dirty="0">
                <a:solidFill>
                  <a:srgbClr val="222222"/>
                </a:solidFill>
                <a:latin typeface="Arial" panose="020B0604020202020204" pitchFamily="34" charset="0"/>
              </a:rPr>
              <a:t>Shan</a:t>
            </a:r>
            <a:r>
              <a:rPr lang="en-US" sz="1600" b="1" dirty="0">
                <a:latin typeface="Arial" panose="020B0604020202020204" pitchFamily="34" charset="0"/>
              </a:rPr>
              <a:t>q</a:t>
            </a:r>
            <a:r>
              <a:rPr lang="en-US" sz="1600" dirty="0">
                <a:solidFill>
                  <a:srgbClr val="222222"/>
                </a:solidFill>
                <a:latin typeface="Arial" panose="020B0604020202020204" pitchFamily="34" charset="0"/>
              </a:rPr>
              <a:t>ing → </a:t>
            </a:r>
            <a:r>
              <a:rPr lang="en-US" sz="1600" dirty="0" err="1">
                <a:solidFill>
                  <a:srgbClr val="222222"/>
                </a:solidFill>
                <a:latin typeface="Arial" panose="020B0604020202020204" pitchFamily="34" charset="0"/>
              </a:rPr>
              <a:t>Shaning</a:t>
            </a:r>
            <a:r>
              <a:rPr lang="en-US" sz="1600" dirty="0">
                <a:solidFill>
                  <a:srgbClr val="222222"/>
                </a:solidFill>
                <a:latin typeface="Arial" panose="020B0604020202020204" pitchFamily="34" charset="0"/>
              </a:rPr>
              <a:t> (deletion of ”q")</a:t>
            </a:r>
          </a:p>
          <a:p>
            <a:pPr marL="342900" indent="-342900">
              <a:buFont typeface="+mj-lt"/>
              <a:buAutoNum type="arabicPeriod"/>
            </a:pPr>
            <a:r>
              <a:rPr lang="en-US" sz="1600" dirty="0" err="1">
                <a:solidFill>
                  <a:srgbClr val="222222"/>
                </a:solidFill>
                <a:latin typeface="Arial" panose="020B0604020202020204" pitchFamily="34" charset="0"/>
              </a:rPr>
              <a:t>Shan</a:t>
            </a:r>
            <a:r>
              <a:rPr lang="en-US" sz="1600" b="1" dirty="0" err="1">
                <a:solidFill>
                  <a:srgbClr val="222222"/>
                </a:solidFill>
                <a:latin typeface="Arial" panose="020B0604020202020204" pitchFamily="34" charset="0"/>
              </a:rPr>
              <a:t>i</a:t>
            </a:r>
            <a:r>
              <a:rPr lang="en-US" sz="1600" dirty="0" err="1">
                <a:solidFill>
                  <a:srgbClr val="222222"/>
                </a:solidFill>
                <a:latin typeface="Arial" panose="020B0604020202020204" pitchFamily="34" charset="0"/>
              </a:rPr>
              <a:t>ng</a:t>
            </a:r>
            <a:r>
              <a:rPr lang="en-US" sz="1600" dirty="0">
                <a:solidFill>
                  <a:srgbClr val="222222"/>
                </a:solidFill>
                <a:latin typeface="Arial" panose="020B0604020202020204" pitchFamily="34" charset="0"/>
              </a:rPr>
              <a:t> → </a:t>
            </a:r>
            <a:r>
              <a:rPr lang="en-US" sz="1600" dirty="0" err="1">
                <a:solidFill>
                  <a:srgbClr val="222222"/>
                </a:solidFill>
                <a:latin typeface="Arial" panose="020B0604020202020204" pitchFamily="34" charset="0"/>
              </a:rPr>
              <a:t>Shanng</a:t>
            </a:r>
            <a:r>
              <a:rPr lang="en-US" sz="1600" dirty="0">
                <a:solidFill>
                  <a:srgbClr val="222222"/>
                </a:solidFill>
                <a:latin typeface="Arial" panose="020B0604020202020204" pitchFamily="34" charset="0"/>
              </a:rPr>
              <a:t> (deletion of ”</a:t>
            </a:r>
            <a:r>
              <a:rPr lang="en-US" sz="1600" dirty="0" err="1">
                <a:solidFill>
                  <a:srgbClr val="222222"/>
                </a:solidFill>
                <a:latin typeface="Arial" panose="020B0604020202020204" pitchFamily="34" charset="0"/>
              </a:rPr>
              <a:t>i</a:t>
            </a:r>
            <a:r>
              <a:rPr lang="en-US" sz="1600" dirty="0">
                <a:solidFill>
                  <a:srgbClr val="222222"/>
                </a:solidFill>
                <a:latin typeface="Arial" panose="020B0604020202020204" pitchFamily="34" charset="0"/>
              </a:rPr>
              <a:t>")</a:t>
            </a:r>
          </a:p>
          <a:p>
            <a:pPr marL="342900" indent="-342900">
              <a:buFont typeface="+mj-lt"/>
              <a:buAutoNum type="arabicPeriod"/>
            </a:pPr>
            <a:r>
              <a:rPr lang="en-US" sz="1600" dirty="0" err="1">
                <a:solidFill>
                  <a:srgbClr val="222222"/>
                </a:solidFill>
                <a:latin typeface="Arial" panose="020B0604020202020204" pitchFamily="34" charset="0"/>
              </a:rPr>
              <a:t>Shan</a:t>
            </a:r>
            <a:r>
              <a:rPr lang="en-US" sz="1600" b="1" dirty="0" err="1">
                <a:solidFill>
                  <a:srgbClr val="222222"/>
                </a:solidFill>
                <a:latin typeface="Arial" panose="020B0604020202020204" pitchFamily="34" charset="0"/>
              </a:rPr>
              <a:t>n</a:t>
            </a:r>
            <a:r>
              <a:rPr lang="en-US" sz="1600" dirty="0" err="1">
                <a:solidFill>
                  <a:srgbClr val="222222"/>
                </a:solidFill>
                <a:latin typeface="Arial" panose="020B0604020202020204" pitchFamily="34" charset="0"/>
              </a:rPr>
              <a:t>g</a:t>
            </a:r>
            <a:r>
              <a:rPr lang="en-US" sz="1600" dirty="0">
                <a:solidFill>
                  <a:srgbClr val="222222"/>
                </a:solidFill>
                <a:latin typeface="Arial" panose="020B0604020202020204" pitchFamily="34" charset="0"/>
              </a:rPr>
              <a:t> → Shang (deletion of ”</a:t>
            </a:r>
            <a:r>
              <a:rPr lang="en-US" sz="1600" dirty="0" err="1">
                <a:solidFill>
                  <a:srgbClr val="222222"/>
                </a:solidFill>
                <a:latin typeface="Arial" panose="020B0604020202020204" pitchFamily="34" charset="0"/>
              </a:rPr>
              <a:t>i</a:t>
            </a:r>
            <a:r>
              <a:rPr lang="en-US" sz="1600" dirty="0">
                <a:solidFill>
                  <a:srgbClr val="222222"/>
                </a:solidFill>
                <a:latin typeface="Arial" panose="020B0604020202020204" pitchFamily="34" charset="0"/>
              </a:rPr>
              <a:t>")</a:t>
            </a:r>
          </a:p>
          <a:p>
            <a:pPr marL="342900" indent="-342900">
              <a:buFont typeface="+mj-lt"/>
              <a:buAutoNum type="arabicPeriod"/>
            </a:pPr>
            <a:r>
              <a:rPr lang="en-US" sz="1600" dirty="0">
                <a:solidFill>
                  <a:srgbClr val="222222"/>
                </a:solidFill>
                <a:latin typeface="Arial" panose="020B0604020202020204" pitchFamily="34" charset="0"/>
              </a:rPr>
              <a:t>Shan</a:t>
            </a:r>
            <a:r>
              <a:rPr lang="en-US" sz="1600" b="1" dirty="0">
                <a:solidFill>
                  <a:srgbClr val="222222"/>
                </a:solidFill>
                <a:latin typeface="Arial" panose="020B0604020202020204" pitchFamily="34" charset="0"/>
              </a:rPr>
              <a:t>g</a:t>
            </a:r>
            <a:r>
              <a:rPr lang="en-US" sz="1600" dirty="0">
                <a:solidFill>
                  <a:srgbClr val="222222"/>
                </a:solidFill>
                <a:latin typeface="Arial" panose="020B0604020202020204" pitchFamily="34" charset="0"/>
              </a:rPr>
              <a:t> → Shan (deletion of ”</a:t>
            </a:r>
            <a:r>
              <a:rPr lang="en-US" sz="1600" dirty="0" err="1">
                <a:solidFill>
                  <a:srgbClr val="222222"/>
                </a:solidFill>
                <a:latin typeface="Arial" panose="020B0604020202020204" pitchFamily="34" charset="0"/>
              </a:rPr>
              <a:t>i</a:t>
            </a:r>
            <a:r>
              <a:rPr lang="en-US" sz="1600" dirty="0">
                <a:solidFill>
                  <a:srgbClr val="222222"/>
                </a:solidFill>
                <a:latin typeface="Arial" panose="020B0604020202020204" pitchFamily="34" charset="0"/>
              </a:rPr>
              <a:t>")</a:t>
            </a:r>
          </a:p>
          <a:p>
            <a:endParaRPr lang="en-US" sz="1600" dirty="0">
              <a:solidFill>
                <a:srgbClr val="222222"/>
              </a:solidFill>
              <a:latin typeface="Arial" panose="020B0604020202020204" pitchFamily="34" charset="0"/>
            </a:endParaRPr>
          </a:p>
          <a:p>
            <a:r>
              <a:rPr lang="en-US" sz="1600" dirty="0">
                <a:solidFill>
                  <a:srgbClr val="222222"/>
                </a:solidFill>
                <a:latin typeface="Arial" panose="020B0604020202020204" pitchFamily="34" charset="0"/>
              </a:rPr>
              <a:t>The sum of two string lengths (</a:t>
            </a:r>
            <a:r>
              <a:rPr lang="en-US" sz="1600" dirty="0">
                <a:solidFill>
                  <a:srgbClr val="7030A0"/>
                </a:solidFill>
                <a:latin typeface="Arial" panose="020B0604020202020204" pitchFamily="34" charset="0"/>
              </a:rPr>
              <a:t>sum</a:t>
            </a:r>
            <a:r>
              <a:rPr lang="en-US" sz="1600" dirty="0">
                <a:solidFill>
                  <a:srgbClr val="222222"/>
                </a:solidFill>
                <a:latin typeface="Arial" panose="020B0604020202020204" pitchFamily="34" charset="0"/>
              </a:rPr>
              <a:t>) is 8 + 4 =12</a:t>
            </a:r>
          </a:p>
          <a:p>
            <a:r>
              <a:rPr lang="en-US" sz="1600" dirty="0">
                <a:solidFill>
                  <a:srgbClr val="222222"/>
                </a:solidFill>
                <a:latin typeface="Arial" panose="020B0604020202020204" pitchFamily="34" charset="0"/>
              </a:rPr>
              <a:t>The Edit Distance (</a:t>
            </a:r>
            <a:r>
              <a:rPr lang="en-US" sz="1600" dirty="0" err="1">
                <a:solidFill>
                  <a:srgbClr val="7030A0"/>
                </a:solidFill>
                <a:latin typeface="Arial" panose="020B0604020202020204" pitchFamily="34" charset="0"/>
              </a:rPr>
              <a:t>edit_dist</a:t>
            </a:r>
            <a:r>
              <a:rPr lang="en-US" sz="1600" dirty="0">
                <a:solidFill>
                  <a:srgbClr val="222222"/>
                </a:solidFill>
                <a:latin typeface="Arial" panose="020B0604020202020204" pitchFamily="34" charset="0"/>
              </a:rPr>
              <a:t>) is 4 as shown above (or calculate </a:t>
            </a:r>
            <a:r>
              <a:rPr lang="en-US" sz="1600" dirty="0" err="1">
                <a:solidFill>
                  <a:srgbClr val="7030A0"/>
                </a:solidFill>
                <a:latin typeface="Arial" panose="020B0604020202020204" pitchFamily="34" charset="0"/>
              </a:rPr>
              <a:t>edit_dist</a:t>
            </a:r>
            <a:r>
              <a:rPr lang="en-US" sz="1600" dirty="0">
                <a:solidFill>
                  <a:srgbClr val="7030A0"/>
                </a:solidFill>
                <a:latin typeface="Arial" panose="020B0604020202020204" pitchFamily="34" charset="0"/>
              </a:rPr>
              <a:t> </a:t>
            </a:r>
            <a:r>
              <a:rPr lang="en-US" sz="1600" dirty="0">
                <a:solidFill>
                  <a:srgbClr val="222222"/>
                </a:solidFill>
                <a:latin typeface="Arial" panose="020B0604020202020204" pitchFamily="34" charset="0"/>
              </a:rPr>
              <a:t>with </a:t>
            </a:r>
            <a:r>
              <a:rPr lang="en-US" sz="1600" dirty="0" err="1">
                <a:solidFill>
                  <a:srgbClr val="222222"/>
                </a:solidFill>
                <a:latin typeface="Arial" panose="020B0604020202020204" pitchFamily="34" charset="0"/>
              </a:rPr>
              <a:t>levenshteinDistance</a:t>
            </a:r>
            <a:r>
              <a:rPr lang="en-US" sz="1600" dirty="0">
                <a:solidFill>
                  <a:srgbClr val="222222"/>
                </a:solidFill>
                <a:latin typeface="Arial" panose="020B0604020202020204" pitchFamily="34" charset="0"/>
              </a:rPr>
              <a:t>())</a:t>
            </a:r>
          </a:p>
          <a:p>
            <a:r>
              <a:rPr lang="en-US" sz="1600" dirty="0">
                <a:solidFill>
                  <a:srgbClr val="222222"/>
                </a:solidFill>
                <a:latin typeface="Arial" panose="020B0604020202020204" pitchFamily="34" charset="0"/>
              </a:rPr>
              <a:t>The percentage for string match between nickname and given name is calculated as: </a:t>
            </a:r>
          </a:p>
          <a:p>
            <a:r>
              <a:rPr lang="en-US" sz="1600" dirty="0">
                <a:solidFill>
                  <a:srgbClr val="7030A0"/>
                </a:solidFill>
                <a:latin typeface="Arial" panose="020B0604020202020204" pitchFamily="34" charset="0"/>
              </a:rPr>
              <a:t>(sum-</a:t>
            </a:r>
            <a:r>
              <a:rPr lang="en-US" sz="1600" dirty="0" err="1">
                <a:solidFill>
                  <a:srgbClr val="7030A0"/>
                </a:solidFill>
                <a:latin typeface="Arial" panose="020B0604020202020204" pitchFamily="34" charset="0"/>
              </a:rPr>
              <a:t>edit_dist</a:t>
            </a:r>
            <a:r>
              <a:rPr lang="en-US" sz="1600" dirty="0">
                <a:solidFill>
                  <a:srgbClr val="7030A0"/>
                </a:solidFill>
                <a:latin typeface="Arial" panose="020B0604020202020204" pitchFamily="34" charset="0"/>
              </a:rPr>
              <a:t>)/sum = (12-4)/12 =0.67 </a:t>
            </a:r>
            <a:r>
              <a:rPr lang="en-US" sz="1600" dirty="0">
                <a:latin typeface="Arial" panose="020B0604020202020204" pitchFamily="34" charset="0"/>
              </a:rPr>
              <a:t>(the same as the calculation from </a:t>
            </a:r>
            <a:r>
              <a:rPr lang="en-US" sz="1600" dirty="0" err="1">
                <a:latin typeface="Arial" panose="020B0604020202020204" pitchFamily="34" charset="0"/>
              </a:rPr>
              <a:t>levenshteinDistance</a:t>
            </a:r>
            <a:r>
              <a:rPr lang="en-US" sz="1600" dirty="0">
                <a:solidFill>
                  <a:srgbClr val="222222"/>
                </a:solidFill>
                <a:latin typeface="Arial" panose="020B0604020202020204" pitchFamily="34" charset="0"/>
              </a:rPr>
              <a:t>())</a:t>
            </a:r>
            <a:endParaRPr lang="en-US" sz="1600" dirty="0">
              <a:solidFill>
                <a:srgbClr val="7030A0"/>
              </a:solidFill>
              <a:latin typeface="Arial" panose="020B0604020202020204" pitchFamily="34" charset="0"/>
            </a:endParaRPr>
          </a:p>
          <a:p>
            <a:endParaRPr lang="en-US" sz="1600" dirty="0">
              <a:solidFill>
                <a:srgbClr val="222222"/>
              </a:solidFill>
              <a:latin typeface="Arial" panose="020B0604020202020204" pitchFamily="34" charset="0"/>
            </a:endParaRPr>
          </a:p>
          <a:p>
            <a:endParaRPr lang="en-US" sz="1600" dirty="0">
              <a:solidFill>
                <a:srgbClr val="222222"/>
              </a:solidFill>
              <a:latin typeface="Arial" panose="020B0604020202020204" pitchFamily="34" charset="0"/>
            </a:endParaRPr>
          </a:p>
        </p:txBody>
      </p:sp>
    </p:spTree>
    <p:extLst>
      <p:ext uri="{BB962C8B-B14F-4D97-AF65-F5344CB8AC3E}">
        <p14:creationId xmlns:p14="http://schemas.microsoft.com/office/powerpoint/2010/main" val="3281469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C81365-CCB3-9048-85E3-5C9FAF6B3EB5}"/>
              </a:ext>
            </a:extLst>
          </p:cNvPr>
          <p:cNvSpPr/>
          <p:nvPr/>
        </p:nvSpPr>
        <p:spPr>
          <a:xfrm>
            <a:off x="851216" y="966800"/>
            <a:ext cx="10951317" cy="369332"/>
          </a:xfrm>
          <a:prstGeom prst="rect">
            <a:avLst/>
          </a:prstGeom>
        </p:spPr>
        <p:txBody>
          <a:bodyPr wrap="square">
            <a:spAutoFit/>
          </a:bodyPr>
          <a:lstStyle/>
          <a:p>
            <a:r>
              <a:rPr lang="en-US" b="1" dirty="0">
                <a:solidFill>
                  <a:srgbClr val="0070C0"/>
                </a:solidFill>
                <a:latin typeface="Arial" panose="020B0604020202020204" pitchFamily="34" charset="0"/>
                <a:cs typeface="Arial" panose="020B0604020202020204" pitchFamily="34" charset="0"/>
              </a:rPr>
              <a:t>Question 2. Remove </a:t>
            </a:r>
            <a:r>
              <a:rPr lang="en-US" b="1" dirty="0" err="1">
                <a:solidFill>
                  <a:srgbClr val="0070C0"/>
                </a:solidFill>
                <a:latin typeface="Arial" panose="020B0604020202020204" pitchFamily="34" charset="0"/>
                <a:cs typeface="Arial" panose="020B0604020202020204" pitchFamily="34" charset="0"/>
              </a:rPr>
              <a:t>Stopwords</a:t>
            </a:r>
            <a:endParaRPr lang="en-US" b="1" dirty="0">
              <a:solidFill>
                <a:srgbClr val="0070C0"/>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30BC154F-BB9C-D143-A76B-1D0928468EBF}"/>
              </a:ext>
            </a:extLst>
          </p:cNvPr>
          <p:cNvSpPr/>
          <p:nvPr/>
        </p:nvSpPr>
        <p:spPr>
          <a:xfrm>
            <a:off x="851216" y="1462256"/>
            <a:ext cx="10951317" cy="3539430"/>
          </a:xfrm>
          <a:prstGeom prst="rect">
            <a:avLst/>
          </a:prstGeom>
        </p:spPr>
        <p:txBody>
          <a:bodyPr wrap="square">
            <a:spAutoFit/>
          </a:bodyPr>
          <a:lstStyle/>
          <a:p>
            <a:r>
              <a:rPr lang="en-US" sz="1600" b="1" dirty="0" err="1">
                <a:latin typeface="Arial" panose="020B0604020202020204" pitchFamily="34" charset="0"/>
                <a:cs typeface="Arial" panose="020B0604020202020204" pitchFamily="34" charset="0"/>
              </a:rPr>
              <a:t>Stopwords</a:t>
            </a:r>
            <a:r>
              <a:rPr lang="en-US" sz="1600" dirty="0">
                <a:latin typeface="Arial" panose="020B0604020202020204" pitchFamily="34" charset="0"/>
                <a:cs typeface="Arial" panose="020B0604020202020204" pitchFamily="34" charset="0"/>
              </a:rPr>
              <a:t> are words that have little or no significance. They are usually removed from text during processing in order to retain words having maximum significance and context. Words like "from", "a", "the" and so on are </a:t>
            </a:r>
            <a:r>
              <a:rPr lang="en-US" sz="1600" dirty="0" err="1">
                <a:latin typeface="Arial" panose="020B0604020202020204" pitchFamily="34" charset="0"/>
                <a:cs typeface="Arial" panose="020B0604020202020204" pitchFamily="34" charset="0"/>
              </a:rPr>
              <a:t>stopwords</a:t>
            </a:r>
            <a:r>
              <a:rPr lang="en-US" sz="1600" dirty="0">
                <a:latin typeface="Arial" panose="020B0604020202020204" pitchFamily="34" charset="0"/>
                <a:cs typeface="Arial" panose="020B0604020202020204" pitchFamily="34" charset="0"/>
              </a:rPr>
              <a:t>. Each domain of language may have its own set of </a:t>
            </a:r>
            <a:r>
              <a:rPr lang="en-US" sz="1600" dirty="0" err="1">
                <a:latin typeface="Arial" panose="020B0604020202020204" pitchFamily="34" charset="0"/>
                <a:cs typeface="Arial" panose="020B0604020202020204" pitchFamily="34" charset="0"/>
              </a:rPr>
              <a:t>stopwords</a:t>
            </a:r>
            <a:r>
              <a:rPr lang="en-US" sz="1600" dirty="0">
                <a:latin typeface="Arial" panose="020B0604020202020204" pitchFamily="34" charset="0"/>
                <a:cs typeface="Arial" panose="020B0604020202020204" pitchFamily="34" charset="0"/>
              </a:rPr>
              <a:t>.</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Remove </a:t>
            </a:r>
            <a:r>
              <a:rPr lang="en-US" sz="1600" b="1" dirty="0" err="1">
                <a:latin typeface="Arial" panose="020B0604020202020204" pitchFamily="34" charset="0"/>
                <a:cs typeface="Arial" panose="020B0604020202020204" pitchFamily="34" charset="0"/>
              </a:rPr>
              <a:t>stopwords</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from the first two sentences from book “The Lion King”:</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r>
              <a:rPr lang="en-US" sz="1600" dirty="0">
                <a:solidFill>
                  <a:srgbClr val="00B050"/>
                </a:solidFill>
                <a:latin typeface="Arial" panose="020B0604020202020204" pitchFamily="34" charset="0"/>
                <a:cs typeface="Arial" panose="020B0604020202020204" pitchFamily="34" charset="0"/>
              </a:rPr>
              <a:t>From the </a:t>
            </a:r>
            <a:r>
              <a:rPr lang="en-US" sz="1600" dirty="0">
                <a:solidFill>
                  <a:srgbClr val="0070C0"/>
                </a:solidFill>
                <a:latin typeface="Arial" panose="020B0604020202020204" pitchFamily="34" charset="0"/>
                <a:cs typeface="Arial" panose="020B0604020202020204" pitchFamily="34" charset="0"/>
              </a:rPr>
              <a:t>smallest ant </a:t>
            </a:r>
            <a:r>
              <a:rPr lang="en-US" sz="1600" dirty="0">
                <a:solidFill>
                  <a:srgbClr val="00B050"/>
                </a:solidFill>
                <a:latin typeface="Arial" panose="020B0604020202020204" pitchFamily="34" charset="0"/>
                <a:cs typeface="Arial" panose="020B0604020202020204" pitchFamily="34" charset="0"/>
              </a:rPr>
              <a:t>to the </a:t>
            </a:r>
            <a:r>
              <a:rPr lang="en-US" sz="1600" dirty="0">
                <a:solidFill>
                  <a:srgbClr val="0070C0"/>
                </a:solidFill>
                <a:latin typeface="Arial" panose="020B0604020202020204" pitchFamily="34" charset="0"/>
                <a:cs typeface="Arial" panose="020B0604020202020204" pitchFamily="34" charset="0"/>
              </a:rPr>
              <a:t>largest elephant, every living thing </a:t>
            </a:r>
            <a:r>
              <a:rPr lang="en-US" sz="1600" dirty="0">
                <a:solidFill>
                  <a:srgbClr val="00B050"/>
                </a:solidFill>
                <a:latin typeface="Arial" panose="020B0604020202020204" pitchFamily="34" charset="0"/>
                <a:cs typeface="Arial" panose="020B0604020202020204" pitchFamily="34" charset="0"/>
              </a:rPr>
              <a:t>has a</a:t>
            </a:r>
            <a:r>
              <a:rPr lang="en-US" sz="1600" dirty="0">
                <a:solidFill>
                  <a:srgbClr val="0070C0"/>
                </a:solidFill>
                <a:latin typeface="Arial" panose="020B0604020202020204" pitchFamily="34" charset="0"/>
                <a:cs typeface="Arial" panose="020B0604020202020204" pitchFamily="34" charset="0"/>
              </a:rPr>
              <a:t> place </a:t>
            </a:r>
            <a:r>
              <a:rPr lang="en-US" sz="1600" dirty="0">
                <a:solidFill>
                  <a:srgbClr val="00B050"/>
                </a:solidFill>
                <a:latin typeface="Arial" panose="020B0604020202020204" pitchFamily="34" charset="0"/>
                <a:cs typeface="Arial" panose="020B0604020202020204" pitchFamily="34" charset="0"/>
              </a:rPr>
              <a:t>in the </a:t>
            </a:r>
            <a:r>
              <a:rPr lang="en-US" sz="1600" dirty="0">
                <a:solidFill>
                  <a:srgbClr val="0070C0"/>
                </a:solidFill>
                <a:latin typeface="Arial" panose="020B0604020202020204" pitchFamily="34" charset="0"/>
                <a:cs typeface="Arial" panose="020B0604020202020204" pitchFamily="34" charset="0"/>
              </a:rPr>
              <a:t>great Circle </a:t>
            </a:r>
            <a:r>
              <a:rPr lang="en-US" sz="1600" dirty="0">
                <a:solidFill>
                  <a:srgbClr val="00B050"/>
                </a:solidFill>
                <a:latin typeface="Arial" panose="020B0604020202020204" pitchFamily="34" charset="0"/>
                <a:cs typeface="Arial" panose="020B0604020202020204" pitchFamily="34" charset="0"/>
              </a:rPr>
              <a:t>of</a:t>
            </a:r>
            <a:r>
              <a:rPr lang="en-US" sz="1600" dirty="0">
                <a:solidFill>
                  <a:srgbClr val="0070C0"/>
                </a:solidFill>
                <a:latin typeface="Arial" panose="020B0604020202020204" pitchFamily="34" charset="0"/>
                <a:cs typeface="Arial" panose="020B0604020202020204" pitchFamily="34" charset="0"/>
              </a:rPr>
              <a:t> Life. Mufasa’s place </a:t>
            </a:r>
            <a:r>
              <a:rPr lang="en-US" sz="1600" dirty="0">
                <a:solidFill>
                  <a:srgbClr val="00B050"/>
                </a:solidFill>
                <a:latin typeface="Arial" panose="020B0604020202020204" pitchFamily="34" charset="0"/>
                <a:cs typeface="Arial" panose="020B0604020202020204" pitchFamily="34" charset="0"/>
              </a:rPr>
              <a:t>was as </a:t>
            </a:r>
            <a:r>
              <a:rPr lang="en-US" sz="1600" dirty="0">
                <a:solidFill>
                  <a:srgbClr val="0070C0"/>
                </a:solidFill>
                <a:latin typeface="Arial" panose="020B0604020202020204" pitchFamily="34" charset="0"/>
                <a:cs typeface="Arial" panose="020B0604020202020204" pitchFamily="34" charset="0"/>
              </a:rPr>
              <a:t>king </a:t>
            </a:r>
            <a:r>
              <a:rPr lang="en-US" sz="1600" dirty="0">
                <a:solidFill>
                  <a:srgbClr val="00B050"/>
                </a:solidFill>
                <a:latin typeface="Arial" panose="020B0604020202020204" pitchFamily="34" charset="0"/>
                <a:cs typeface="Arial" panose="020B0604020202020204" pitchFamily="34" charset="0"/>
              </a:rPr>
              <a:t>of the </a:t>
            </a:r>
            <a:r>
              <a:rPr lang="en-US" sz="1600" dirty="0">
                <a:solidFill>
                  <a:srgbClr val="0070C0"/>
                </a:solidFill>
                <a:latin typeface="Arial" panose="020B0604020202020204" pitchFamily="34" charset="0"/>
                <a:cs typeface="Arial" panose="020B0604020202020204" pitchFamily="34" charset="0"/>
              </a:rPr>
              <a:t>lions.</a:t>
            </a:r>
            <a:r>
              <a:rPr lang="en-US" sz="1600" dirty="0">
                <a:latin typeface="Arial" panose="020B0604020202020204" pitchFamily="34" charset="0"/>
                <a:cs typeface="Arial" panose="020B0604020202020204" pitchFamily="34" charset="0"/>
              </a:rPr>
              <a:t>”</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cleaned tokens are: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t>
            </a:r>
            <a:r>
              <a:rPr lang="en-US" sz="1600" dirty="0">
                <a:solidFill>
                  <a:srgbClr val="0070C0"/>
                </a:solidFill>
                <a:latin typeface="Arial" panose="020B0604020202020204" pitchFamily="34" charset="0"/>
                <a:cs typeface="Arial" panose="020B0604020202020204" pitchFamily="34" charset="0"/>
              </a:rPr>
              <a:t>'smallest', 'ant', 'largest', 'elephant', 'every', 'living', 'thing', 'place', 'great', 'circle', 'life', '</a:t>
            </a:r>
            <a:r>
              <a:rPr lang="en-US" sz="1600" dirty="0" err="1">
                <a:solidFill>
                  <a:srgbClr val="0070C0"/>
                </a:solidFill>
                <a:latin typeface="Arial" panose="020B0604020202020204" pitchFamily="34" charset="0"/>
                <a:cs typeface="Arial" panose="020B0604020202020204" pitchFamily="34" charset="0"/>
              </a:rPr>
              <a:t>mufasa</a:t>
            </a:r>
            <a:r>
              <a:rPr lang="en-US" sz="1600" dirty="0">
                <a:solidFill>
                  <a:srgbClr val="0070C0"/>
                </a:solidFill>
                <a:latin typeface="Arial" panose="020B0604020202020204" pitchFamily="34" charset="0"/>
                <a:cs typeface="Arial" panose="020B0604020202020204" pitchFamily="34" charset="0"/>
              </a:rPr>
              <a:t>', 'place', 'king', 'lions</a:t>
            </a:r>
            <a:r>
              <a:rPr lang="en-US" sz="1600" dirty="0">
                <a:latin typeface="Arial" panose="020B0604020202020204" pitchFamily="34" charset="0"/>
                <a:cs typeface="Arial" panose="020B0604020202020204" pitchFamily="34" charset="0"/>
              </a:rPr>
              <a:t>’]</a:t>
            </a:r>
          </a:p>
          <a:p>
            <a:endParaRPr lang="en-US" sz="1600" dirty="0">
              <a:solidFill>
                <a:srgbClr val="222222"/>
              </a:solidFill>
              <a:latin typeface="Arial" panose="020B0604020202020204" pitchFamily="34" charset="0"/>
            </a:endParaRPr>
          </a:p>
          <a:p>
            <a:r>
              <a:rPr lang="en-US" sz="1600" dirty="0">
                <a:solidFill>
                  <a:srgbClr val="222222"/>
                </a:solidFill>
                <a:latin typeface="Arial" panose="020B0604020202020204" pitchFamily="34" charset="0"/>
              </a:rPr>
              <a:t>One can easily recognize the sentences are from book "The Lion King" by just reading the collected tokens.</a:t>
            </a:r>
          </a:p>
        </p:txBody>
      </p:sp>
    </p:spTree>
    <p:extLst>
      <p:ext uri="{BB962C8B-B14F-4D97-AF65-F5344CB8AC3E}">
        <p14:creationId xmlns:p14="http://schemas.microsoft.com/office/powerpoint/2010/main" val="125758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7150CA-A7EB-3D4C-AA9E-01EDA12437A0}"/>
              </a:ext>
            </a:extLst>
          </p:cNvPr>
          <p:cNvSpPr/>
          <p:nvPr/>
        </p:nvSpPr>
        <p:spPr>
          <a:xfrm>
            <a:off x="851216" y="966800"/>
            <a:ext cx="10951317" cy="369332"/>
          </a:xfrm>
          <a:prstGeom prst="rect">
            <a:avLst/>
          </a:prstGeom>
        </p:spPr>
        <p:txBody>
          <a:bodyPr wrap="square">
            <a:spAutoFit/>
          </a:bodyPr>
          <a:lstStyle/>
          <a:p>
            <a:r>
              <a:rPr lang="en-US" b="1" dirty="0">
                <a:solidFill>
                  <a:srgbClr val="0070C0"/>
                </a:solidFill>
                <a:latin typeface="Arial" panose="020B0604020202020204" pitchFamily="34" charset="0"/>
                <a:cs typeface="Arial" panose="020B0604020202020204" pitchFamily="34" charset="0"/>
              </a:rPr>
              <a:t>Question 3. Compare Stemmers </a:t>
            </a:r>
          </a:p>
        </p:txBody>
      </p:sp>
      <p:pic>
        <p:nvPicPr>
          <p:cNvPr id="5" name="Picture 4">
            <a:extLst>
              <a:ext uri="{FF2B5EF4-FFF2-40B4-BE49-F238E27FC236}">
                <a16:creationId xmlns:a16="http://schemas.microsoft.com/office/drawing/2014/main" id="{BE6EA762-182C-5946-B2C3-FFC26E3823D4}"/>
              </a:ext>
            </a:extLst>
          </p:cNvPr>
          <p:cNvPicPr>
            <a:picLocks noChangeAspect="1"/>
          </p:cNvPicPr>
          <p:nvPr/>
        </p:nvPicPr>
        <p:blipFill>
          <a:blip r:embed="rId2"/>
          <a:stretch>
            <a:fillRect/>
          </a:stretch>
        </p:blipFill>
        <p:spPr>
          <a:xfrm>
            <a:off x="875789" y="1425670"/>
            <a:ext cx="4992624" cy="3039587"/>
          </a:xfrm>
          <a:prstGeom prst="rect">
            <a:avLst/>
          </a:prstGeom>
        </p:spPr>
      </p:pic>
      <p:pic>
        <p:nvPicPr>
          <p:cNvPr id="8" name="Picture 7">
            <a:extLst>
              <a:ext uri="{FF2B5EF4-FFF2-40B4-BE49-F238E27FC236}">
                <a16:creationId xmlns:a16="http://schemas.microsoft.com/office/drawing/2014/main" id="{A0CCD60D-A0B0-DF47-A618-890B33DED35A}"/>
              </a:ext>
            </a:extLst>
          </p:cNvPr>
          <p:cNvPicPr>
            <a:picLocks noChangeAspect="1"/>
          </p:cNvPicPr>
          <p:nvPr/>
        </p:nvPicPr>
        <p:blipFill>
          <a:blip r:embed="rId3"/>
          <a:stretch>
            <a:fillRect/>
          </a:stretch>
        </p:blipFill>
        <p:spPr>
          <a:xfrm>
            <a:off x="6454957" y="1425670"/>
            <a:ext cx="5114811" cy="3037586"/>
          </a:xfrm>
          <a:prstGeom prst="rect">
            <a:avLst/>
          </a:prstGeom>
        </p:spPr>
      </p:pic>
      <p:sp>
        <p:nvSpPr>
          <p:cNvPr id="9" name="Rectangle 8">
            <a:extLst>
              <a:ext uri="{FF2B5EF4-FFF2-40B4-BE49-F238E27FC236}">
                <a16:creationId xmlns:a16="http://schemas.microsoft.com/office/drawing/2014/main" id="{DE4F7A72-8B3D-F44B-8E62-4EECDC7E44F9}"/>
              </a:ext>
            </a:extLst>
          </p:cNvPr>
          <p:cNvSpPr/>
          <p:nvPr/>
        </p:nvSpPr>
        <p:spPr>
          <a:xfrm>
            <a:off x="851216" y="4552794"/>
            <a:ext cx="10951317" cy="2123658"/>
          </a:xfrm>
          <a:prstGeom prst="rect">
            <a:avLst/>
          </a:prstGeom>
        </p:spPr>
        <p:txBody>
          <a:bodyPr wrap="square">
            <a:spAutoFit/>
          </a:bodyPr>
          <a:lstStyle/>
          <a:p>
            <a:r>
              <a:rPr lang="en-US" sz="1200" b="1" dirty="0" err="1">
                <a:solidFill>
                  <a:srgbClr val="7030A0"/>
                </a:solidFill>
                <a:latin typeface="Arial" panose="020B0604020202020204" pitchFamily="34" charset="0"/>
                <a:cs typeface="Arial" panose="020B0604020202020204" pitchFamily="34" charset="0"/>
              </a:rPr>
              <a:t>PorterStemmer</a:t>
            </a:r>
            <a:r>
              <a:rPr lang="en-US" sz="1200" dirty="0">
                <a:latin typeface="Arial" panose="020B0604020202020204" pitchFamily="34" charset="0"/>
                <a:cs typeface="Arial" panose="020B0604020202020204" pitchFamily="34" charset="0"/>
              </a:rPr>
              <a:t> is used most frequently. </a:t>
            </a:r>
            <a:r>
              <a:rPr lang="en-US" sz="1200" b="1" dirty="0" err="1">
                <a:solidFill>
                  <a:srgbClr val="7030A0"/>
                </a:solidFill>
                <a:latin typeface="Arial" panose="020B0604020202020204" pitchFamily="34" charset="0"/>
                <a:cs typeface="Arial" panose="020B0604020202020204" pitchFamily="34" charset="0"/>
              </a:rPr>
              <a:t>RegexpStemme</a:t>
            </a:r>
            <a:r>
              <a:rPr lang="en-US" sz="1200" dirty="0" err="1">
                <a:solidFill>
                  <a:srgbClr val="7030A0"/>
                </a:solidFill>
                <a:latin typeface="Arial" panose="020B0604020202020204" pitchFamily="34" charset="0"/>
                <a:cs typeface="Arial" panose="020B0604020202020204" pitchFamily="34" charset="0"/>
              </a:rPr>
              <a:t>r</a:t>
            </a:r>
            <a:r>
              <a:rPr lang="en-US" sz="1200" dirty="0">
                <a:latin typeface="Arial" panose="020B0604020202020204" pitchFamily="34" charset="0"/>
                <a:cs typeface="Arial" panose="020B0604020202020204" pitchFamily="34" charset="0"/>
              </a:rPr>
              <a:t> is based on user-defined rules, and </a:t>
            </a:r>
            <a:r>
              <a:rPr lang="en-US" sz="1200" b="1" dirty="0" err="1">
                <a:solidFill>
                  <a:srgbClr val="7030A0"/>
                </a:solidFill>
                <a:latin typeface="Arial" panose="020B0604020202020204" pitchFamily="34" charset="0"/>
                <a:cs typeface="Arial" panose="020B0604020202020204" pitchFamily="34" charset="0"/>
              </a:rPr>
              <a:t>SnowballStemmer</a:t>
            </a:r>
            <a:r>
              <a:rPr lang="en-US" sz="1200" dirty="0">
                <a:latin typeface="Arial" panose="020B0604020202020204" pitchFamily="34" charset="0"/>
                <a:cs typeface="Arial" panose="020B0604020202020204" pitchFamily="34" charset="0"/>
              </a:rPr>
              <a:t> supports stemming in 13 different languages besides English. The </a:t>
            </a:r>
            <a:r>
              <a:rPr lang="en-US" sz="1200" b="1" dirty="0">
                <a:latin typeface="Arial" panose="020B0604020202020204" pitchFamily="34" charset="0"/>
                <a:cs typeface="Arial" panose="020B0604020202020204" pitchFamily="34" charset="0"/>
              </a:rPr>
              <a:t>performance </a:t>
            </a:r>
            <a:r>
              <a:rPr lang="en-US" sz="1200" dirty="0">
                <a:latin typeface="Arial" panose="020B0604020202020204" pitchFamily="34" charset="0"/>
                <a:cs typeface="Arial" panose="020B0604020202020204" pitchFamily="34" charset="0"/>
              </a:rPr>
              <a:t>can be calculated from the percentage of </a:t>
            </a:r>
            <a:r>
              <a:rPr lang="en-US" sz="1200" b="1" dirty="0">
                <a:solidFill>
                  <a:srgbClr val="0070C0"/>
                </a:solidFill>
                <a:latin typeface="Arial" panose="020B0604020202020204" pitchFamily="34" charset="0"/>
                <a:cs typeface="Arial" panose="020B0604020202020204" pitchFamily="34" charset="0"/>
              </a:rPr>
              <a:t>valid morphological roots</a:t>
            </a:r>
            <a:r>
              <a:rPr lang="en-US" sz="1200" dirty="0">
                <a:latin typeface="Arial" panose="020B0604020202020204" pitchFamily="34" charset="0"/>
                <a:cs typeface="Arial" panose="020B0604020202020204" pitchFamily="34" charset="0"/>
              </a:rPr>
              <a:t>. </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 </a:t>
            </a:r>
            <a:r>
              <a:rPr lang="en-US" sz="1200" b="1" dirty="0">
                <a:latin typeface="Arial" panose="020B0604020202020204" pitchFamily="34" charset="0"/>
                <a:cs typeface="Arial" panose="020B0604020202020204" pitchFamily="34" charset="0"/>
              </a:rPr>
              <a:t>performances</a:t>
            </a:r>
            <a:r>
              <a:rPr lang="en-US" sz="1200" dirty="0">
                <a:latin typeface="Arial" panose="020B0604020202020204" pitchFamily="34" charset="0"/>
                <a:cs typeface="Arial" panose="020B0604020202020204" pitchFamily="34" charset="0"/>
              </a:rPr>
              <a:t> for these 3 Stemmers are equally better than that of </a:t>
            </a:r>
            <a:r>
              <a:rPr lang="en-US" sz="1200" b="1" dirty="0" err="1">
                <a:solidFill>
                  <a:srgbClr val="7030A0"/>
                </a:solidFill>
                <a:latin typeface="Arial" panose="020B0604020202020204" pitchFamily="34" charset="0"/>
                <a:cs typeface="Arial" panose="020B0604020202020204" pitchFamily="34" charset="0"/>
              </a:rPr>
              <a:t>LancasterStemmer</a:t>
            </a:r>
            <a:r>
              <a:rPr lang="en-US" sz="1200" dirty="0">
                <a:latin typeface="Arial" panose="020B0604020202020204" pitchFamily="34" charset="0"/>
                <a:cs typeface="Arial" panose="020B0604020202020204" pitchFamily="34" charset="0"/>
              </a:rPr>
              <a:t>. </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 process of </a:t>
            </a:r>
            <a:r>
              <a:rPr lang="en-US" sz="1200" b="1" dirty="0">
                <a:solidFill>
                  <a:srgbClr val="7030A0"/>
                </a:solidFill>
                <a:latin typeface="Arial" panose="020B0604020202020204" pitchFamily="34" charset="0"/>
                <a:cs typeface="Arial" panose="020B0604020202020204" pitchFamily="34" charset="0"/>
              </a:rPr>
              <a:t>lemmatization</a:t>
            </a:r>
            <a:r>
              <a:rPr lang="en-US" sz="1200" dirty="0">
                <a:latin typeface="Arial" panose="020B0604020202020204" pitchFamily="34" charset="0"/>
                <a:cs typeface="Arial" panose="020B0604020202020204" pitchFamily="34" charset="0"/>
              </a:rPr>
              <a:t> is very similar to stemming. The difference is that the root stem may not always be a lexicographically correct word, while the root word (lemma) will always be present in the dictionary. A robust lemmatization module that uses WordNet and the word’s syntax and semantics to get the root word or lemma.</a:t>
            </a:r>
          </a:p>
          <a:p>
            <a:endParaRPr lang="en-US" sz="1200" dirty="0">
              <a:latin typeface="Arial" panose="020B0604020202020204" pitchFamily="34" charset="0"/>
              <a:cs typeface="Arial" panose="020B0604020202020204" pitchFamily="34" charset="0"/>
            </a:endParaRPr>
          </a:p>
          <a:p>
            <a:r>
              <a:rPr lang="en-US" sz="1200" b="1" dirty="0" err="1">
                <a:solidFill>
                  <a:srgbClr val="7030A0"/>
                </a:solidFill>
                <a:latin typeface="Arial" panose="020B0604020202020204" pitchFamily="34" charset="0"/>
                <a:cs typeface="Arial" panose="020B0604020202020204" pitchFamily="34" charset="0"/>
              </a:rPr>
              <a:t>WordNetLemmatizatier</a:t>
            </a:r>
            <a:r>
              <a:rPr lang="en-US" sz="1200" dirty="0">
                <a:latin typeface="Arial" panose="020B0604020202020204" pitchFamily="34" charset="0"/>
                <a:cs typeface="Arial" panose="020B0604020202020204" pitchFamily="34" charset="0"/>
              </a:rPr>
              <a:t> works better than other 4 Stemmers because one additional step is involved where a lemma is formed by removing the affix from the word if and only if the lemma is present in the dictionary.</a:t>
            </a:r>
          </a:p>
        </p:txBody>
      </p:sp>
    </p:spTree>
    <p:extLst>
      <p:ext uri="{BB962C8B-B14F-4D97-AF65-F5344CB8AC3E}">
        <p14:creationId xmlns:p14="http://schemas.microsoft.com/office/powerpoint/2010/main" val="1653881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428</Words>
  <Application>Microsoft Macintosh PowerPoint</Application>
  <PresentationFormat>Widescreen</PresentationFormat>
  <Paragraphs>42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shanqing gu</dc:creator>
  <cp:lastModifiedBy>shanqing gu</cp:lastModifiedBy>
  <cp:revision>15</cp:revision>
  <dcterms:created xsi:type="dcterms:W3CDTF">2019-05-29T17:39:56Z</dcterms:created>
  <dcterms:modified xsi:type="dcterms:W3CDTF">2019-06-08T01:41:47Z</dcterms:modified>
</cp:coreProperties>
</file>